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560000" cx="10692000"/>
  <p:notesSz cx="7560000" cy="106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04fa997a2_0_32: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04fa997a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04fa997a2_0_5: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04fa997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52d6cbf1c_0_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52d6cbf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52d6cbf1c_0_21: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52d6cbf1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52d6cbf1c_0_68: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52d6cbf1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52d6cbf1c_0_100: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52d6cbf1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04fa997a2_0_79: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04fa997a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05095dc64_1_17:notes"/>
          <p:cNvSpPr/>
          <p:nvPr>
            <p:ph idx="2" type="sldImg"/>
          </p:nvPr>
        </p:nvSpPr>
        <p:spPr>
          <a:xfrm>
            <a:off x="1004507"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05095dc6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Autofit/>
          </a:bodyPr>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Autofit/>
          </a:bodyPr>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987" y="0"/>
            <a:ext cx="10803830" cy="7560001"/>
          </a:xfrm>
          <a:prstGeom prst="rect">
            <a:avLst/>
          </a:prstGeom>
          <a:noFill/>
          <a:ln>
            <a:noFill/>
          </a:ln>
        </p:spPr>
      </p:pic>
      <p:sp>
        <p:nvSpPr>
          <p:cNvPr id="55" name="Google Shape;55;p13"/>
          <p:cNvSpPr txBox="1"/>
          <p:nvPr/>
        </p:nvSpPr>
        <p:spPr>
          <a:xfrm>
            <a:off x="899532" y="3878394"/>
            <a:ext cx="8892900" cy="2041200"/>
          </a:xfrm>
          <a:prstGeom prst="rect">
            <a:avLst/>
          </a:prstGeom>
          <a:noFill/>
          <a:ln>
            <a:noFill/>
          </a:ln>
        </p:spPr>
        <p:txBody>
          <a:bodyPr anchorCtr="0" anchor="t" bIns="116050" lIns="116050" spcFirstLastPara="1" rIns="116050" wrap="square" tIns="116050">
            <a:noAutofit/>
          </a:bodyPr>
          <a:lstStyle/>
          <a:p>
            <a:pPr indent="0" lvl="0" marL="0" rtl="0" algn="ctr">
              <a:lnSpc>
                <a:spcPct val="60000"/>
              </a:lnSpc>
              <a:spcBef>
                <a:spcPts val="0"/>
              </a:spcBef>
              <a:spcAft>
                <a:spcPts val="0"/>
              </a:spcAft>
              <a:buClr>
                <a:schemeClr val="dk1"/>
              </a:buClr>
              <a:buSzPts val="1100"/>
              <a:buFont typeface="Arial"/>
              <a:buNone/>
            </a:pPr>
            <a:r>
              <a:rPr b="1" lang="en-GB" sz="2600">
                <a:solidFill>
                  <a:schemeClr val="lt1"/>
                </a:solidFill>
              </a:rPr>
              <a:t>Planeringsmodell för</a:t>
            </a:r>
            <a:endParaRPr b="1" sz="2600">
              <a:solidFill>
                <a:schemeClr val="lt1"/>
              </a:solidFill>
            </a:endParaRPr>
          </a:p>
          <a:p>
            <a:pPr indent="0" lvl="0" marL="0" rtl="0" algn="ctr">
              <a:lnSpc>
                <a:spcPct val="60000"/>
              </a:lnSpc>
              <a:spcBef>
                <a:spcPts val="1100"/>
              </a:spcBef>
              <a:spcAft>
                <a:spcPts val="0"/>
              </a:spcAft>
              <a:buClr>
                <a:schemeClr val="dk1"/>
              </a:buClr>
              <a:buSzPts val="1100"/>
              <a:buFont typeface="Arial"/>
              <a:buNone/>
            </a:pPr>
            <a:r>
              <a:rPr b="1" lang="en-GB" sz="2600">
                <a:solidFill>
                  <a:schemeClr val="lt1"/>
                </a:solidFill>
              </a:rPr>
              <a:t>fenomenbaserad inlärning</a:t>
            </a:r>
            <a:endParaRPr b="1" sz="2600">
              <a:solidFill>
                <a:schemeClr val="lt1"/>
              </a:solidFill>
            </a:endParaRPr>
          </a:p>
          <a:p>
            <a:pPr indent="0" lvl="0" marL="0" rtl="0" algn="ctr">
              <a:lnSpc>
                <a:spcPct val="100000"/>
              </a:lnSpc>
              <a:spcBef>
                <a:spcPts val="1100"/>
              </a:spcBef>
              <a:spcAft>
                <a:spcPts val="0"/>
              </a:spcAft>
              <a:buClr>
                <a:schemeClr val="dk1"/>
              </a:buClr>
              <a:buSzPts val="1400"/>
              <a:buFont typeface="Arial"/>
              <a:buNone/>
            </a:pPr>
            <a:r>
              <a:t/>
            </a:r>
            <a:endParaRPr b="1" sz="3800">
              <a:solidFill>
                <a:schemeClr val="lt1"/>
              </a:solidFill>
            </a:endParaRPr>
          </a:p>
          <a:p>
            <a:pPr indent="0" lvl="0" marL="0" rtl="0" algn="l">
              <a:lnSpc>
                <a:spcPct val="115000"/>
              </a:lnSpc>
              <a:spcBef>
                <a:spcPts val="1100"/>
              </a:spcBef>
              <a:spcAft>
                <a:spcPts val="0"/>
              </a:spcAft>
              <a:buClr>
                <a:schemeClr val="dk1"/>
              </a:buClr>
              <a:buSzPts val="1400"/>
              <a:buFont typeface="Arial"/>
              <a:buNone/>
            </a:pPr>
            <a:r>
              <a:t/>
            </a:r>
            <a:endParaRPr b="1" sz="1400">
              <a:solidFill>
                <a:schemeClr val="dk1"/>
              </a:solidFill>
            </a:endParaRPr>
          </a:p>
          <a:p>
            <a:pPr indent="0" lvl="0" marL="0" rtl="0" algn="l">
              <a:spcBef>
                <a:spcPts val="0"/>
              </a:spcBef>
              <a:spcAft>
                <a:spcPts val="0"/>
              </a:spcAft>
              <a:buNone/>
            </a:pPr>
            <a:r>
              <a:t/>
            </a:r>
            <a:endParaRPr sz="1800"/>
          </a:p>
        </p:txBody>
      </p:sp>
      <p:sp>
        <p:nvSpPr>
          <p:cNvPr id="56" name="Google Shape;56;p13"/>
          <p:cNvSpPr txBox="1"/>
          <p:nvPr/>
        </p:nvSpPr>
        <p:spPr>
          <a:xfrm>
            <a:off x="4320444" y="3296690"/>
            <a:ext cx="2051100" cy="65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b="1" lang="en-GB" sz="1200">
                <a:solidFill>
                  <a:schemeClr val="lt1"/>
                </a:solidFill>
              </a:rPr>
              <a:t>Lärare</a:t>
            </a:r>
            <a:endParaRPr b="1" sz="1200">
              <a:solidFill>
                <a:schemeClr val="lt1"/>
              </a:solidFill>
            </a:endParaRPr>
          </a:p>
        </p:txBody>
      </p:sp>
      <p:sp>
        <p:nvSpPr>
          <p:cNvPr id="57" name="Google Shape;57;p13"/>
          <p:cNvSpPr/>
          <p:nvPr/>
        </p:nvSpPr>
        <p:spPr>
          <a:xfrm>
            <a:off x="4900500" y="3364500"/>
            <a:ext cx="891000" cy="2829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58" name="Google Shape;58;p13"/>
          <p:cNvSpPr txBox="1"/>
          <p:nvPr/>
        </p:nvSpPr>
        <p:spPr>
          <a:xfrm>
            <a:off x="3570275" y="4767425"/>
            <a:ext cx="3551400" cy="8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rPr>
              <a:t>A4 – fylls i på webben.</a:t>
            </a:r>
            <a:endParaRPr b="1">
              <a:solidFill>
                <a:srgbClr val="FFFFFF"/>
              </a:solidFill>
            </a:endParaRPr>
          </a:p>
        </p:txBody>
      </p:sp>
      <p:pic>
        <p:nvPicPr>
          <p:cNvPr id="59" name="Google Shape;59;p13"/>
          <p:cNvPicPr preferRelativeResize="0"/>
          <p:nvPr/>
        </p:nvPicPr>
        <p:blipFill>
          <a:blip r:embed="rId4">
            <a:alphaModFix/>
          </a:blip>
          <a:stretch>
            <a:fillRect/>
          </a:stretch>
        </p:blipFill>
        <p:spPr>
          <a:xfrm>
            <a:off x="4516988" y="944025"/>
            <a:ext cx="1763899" cy="61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63" name="Shape 63"/>
        <p:cNvGrpSpPr/>
        <p:nvPr/>
      </p:nvGrpSpPr>
      <p:grpSpPr>
        <a:xfrm>
          <a:off x="0" y="0"/>
          <a:ext cx="0" cy="0"/>
          <a:chOff x="0" y="0"/>
          <a:chExt cx="0" cy="0"/>
        </a:xfrm>
      </p:grpSpPr>
      <p:sp>
        <p:nvSpPr>
          <p:cNvPr id="64" name="Google Shape;64;p14"/>
          <p:cNvSpPr/>
          <p:nvPr/>
        </p:nvSpPr>
        <p:spPr>
          <a:xfrm>
            <a:off x="663602" y="5547583"/>
            <a:ext cx="48654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5" name="Google Shape;65;p14"/>
          <p:cNvSpPr/>
          <p:nvPr/>
        </p:nvSpPr>
        <p:spPr>
          <a:xfrm>
            <a:off x="663602" y="4006664"/>
            <a:ext cx="48654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6" name="Google Shape;66;p14"/>
          <p:cNvSpPr/>
          <p:nvPr/>
        </p:nvSpPr>
        <p:spPr>
          <a:xfrm>
            <a:off x="663602" y="924845"/>
            <a:ext cx="48654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7" name="Google Shape;67;p14"/>
          <p:cNvSpPr/>
          <p:nvPr/>
        </p:nvSpPr>
        <p:spPr>
          <a:xfrm>
            <a:off x="663602" y="2465764"/>
            <a:ext cx="48654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68" name="Google Shape;68;p14"/>
          <p:cNvSpPr txBox="1"/>
          <p:nvPr/>
        </p:nvSpPr>
        <p:spPr>
          <a:xfrm>
            <a:off x="802600" y="1053600"/>
            <a:ext cx="2458800" cy="48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0072C6"/>
                </a:solidFill>
              </a:rPr>
              <a:t>Fenomenets namn:</a:t>
            </a:r>
            <a:endParaRPr b="1" sz="1800">
              <a:solidFill>
                <a:srgbClr val="0072C6"/>
              </a:solidFill>
            </a:endParaRPr>
          </a:p>
        </p:txBody>
      </p:sp>
      <p:sp>
        <p:nvSpPr>
          <p:cNvPr id="69" name="Google Shape;69;p14"/>
          <p:cNvSpPr txBox="1"/>
          <p:nvPr/>
        </p:nvSpPr>
        <p:spPr>
          <a:xfrm>
            <a:off x="802602" y="1413165"/>
            <a:ext cx="31584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500">
                <a:solidFill>
                  <a:srgbClr val="0072C6"/>
                </a:solidFill>
              </a:rPr>
              <a:t>Skriv ditt svar här...</a:t>
            </a:r>
            <a:endParaRPr sz="1500">
              <a:solidFill>
                <a:srgbClr val="0072C6"/>
              </a:solidFill>
              <a:highlight>
                <a:schemeClr val="accent1"/>
              </a:highlight>
            </a:endParaRPr>
          </a:p>
        </p:txBody>
      </p:sp>
      <p:sp>
        <p:nvSpPr>
          <p:cNvPr id="70" name="Google Shape;70;p14"/>
          <p:cNvSpPr txBox="1"/>
          <p:nvPr/>
        </p:nvSpPr>
        <p:spPr>
          <a:xfrm>
            <a:off x="802602" y="2616052"/>
            <a:ext cx="13407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0072C6"/>
                </a:solidFill>
              </a:rPr>
              <a:t>Lärare:</a:t>
            </a:r>
            <a:r>
              <a:rPr b="1" lang="en-GB" sz="1800">
                <a:solidFill>
                  <a:srgbClr val="0072C6"/>
                </a:solidFill>
              </a:rPr>
              <a:t> </a:t>
            </a:r>
            <a:endParaRPr b="1" sz="1800">
              <a:solidFill>
                <a:srgbClr val="0072C6"/>
              </a:solidFill>
            </a:endParaRPr>
          </a:p>
        </p:txBody>
      </p:sp>
      <p:sp>
        <p:nvSpPr>
          <p:cNvPr id="71" name="Google Shape;71;p14"/>
          <p:cNvSpPr txBox="1"/>
          <p:nvPr/>
        </p:nvSpPr>
        <p:spPr>
          <a:xfrm>
            <a:off x="845552" y="4178500"/>
            <a:ext cx="33135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0072C6"/>
                </a:solidFill>
              </a:rPr>
              <a:t>Ämnen och klassnivå:</a:t>
            </a:r>
            <a:endParaRPr b="1" sz="1800">
              <a:solidFill>
                <a:srgbClr val="0072C6"/>
              </a:solidFill>
            </a:endParaRPr>
          </a:p>
        </p:txBody>
      </p:sp>
      <p:sp>
        <p:nvSpPr>
          <p:cNvPr id="72" name="Google Shape;72;p14"/>
          <p:cNvSpPr txBox="1"/>
          <p:nvPr/>
        </p:nvSpPr>
        <p:spPr>
          <a:xfrm>
            <a:off x="845544" y="6038897"/>
            <a:ext cx="31584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500">
                <a:solidFill>
                  <a:srgbClr val="0072C6"/>
                </a:solidFill>
              </a:rPr>
              <a:t>Skriv ditt svar här...</a:t>
            </a:r>
            <a:endParaRPr sz="1500">
              <a:solidFill>
                <a:srgbClr val="0072C6"/>
              </a:solidFill>
            </a:endParaRPr>
          </a:p>
        </p:txBody>
      </p:sp>
      <p:sp>
        <p:nvSpPr>
          <p:cNvPr id="73" name="Google Shape;73;p14"/>
          <p:cNvSpPr txBox="1"/>
          <p:nvPr/>
        </p:nvSpPr>
        <p:spPr>
          <a:xfrm>
            <a:off x="845550" y="5700350"/>
            <a:ext cx="2654700" cy="48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0072C6"/>
                </a:solidFill>
              </a:rPr>
              <a:t>Fenomenets längd:</a:t>
            </a:r>
            <a:r>
              <a:rPr b="1" lang="en-GB" sz="1800">
                <a:solidFill>
                  <a:srgbClr val="0072C6"/>
                </a:solidFill>
              </a:rPr>
              <a:t> </a:t>
            </a:r>
            <a:endParaRPr b="1" sz="1800">
              <a:solidFill>
                <a:srgbClr val="0072C6"/>
              </a:solidFill>
            </a:endParaRPr>
          </a:p>
        </p:txBody>
      </p:sp>
      <p:sp>
        <p:nvSpPr>
          <p:cNvPr id="74" name="Google Shape;74;p14"/>
          <p:cNvSpPr txBox="1"/>
          <p:nvPr/>
        </p:nvSpPr>
        <p:spPr>
          <a:xfrm>
            <a:off x="802602" y="2947120"/>
            <a:ext cx="31584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500">
                <a:solidFill>
                  <a:srgbClr val="0072C6"/>
                </a:solidFill>
              </a:rPr>
              <a:t>Skriv ditt svar här...</a:t>
            </a:r>
            <a:endParaRPr sz="1500">
              <a:solidFill>
                <a:srgbClr val="0072C6"/>
              </a:solidFill>
            </a:endParaRPr>
          </a:p>
        </p:txBody>
      </p:sp>
      <p:sp>
        <p:nvSpPr>
          <p:cNvPr id="75" name="Google Shape;75;p14"/>
          <p:cNvSpPr txBox="1"/>
          <p:nvPr/>
        </p:nvSpPr>
        <p:spPr>
          <a:xfrm>
            <a:off x="845544" y="4518244"/>
            <a:ext cx="3158400" cy="694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500">
                <a:solidFill>
                  <a:srgbClr val="0072C6"/>
                </a:solidFill>
              </a:rPr>
              <a:t>Skriv ditt svar här...</a:t>
            </a:r>
            <a:endParaRPr sz="1500">
              <a:solidFill>
                <a:srgbClr val="0072C6"/>
              </a:solidFill>
            </a:endParaRPr>
          </a:p>
        </p:txBody>
      </p:sp>
      <p:pic>
        <p:nvPicPr>
          <p:cNvPr id="76" name="Google Shape;76;p14"/>
          <p:cNvPicPr preferRelativeResize="0"/>
          <p:nvPr/>
        </p:nvPicPr>
        <p:blipFill>
          <a:blip r:embed="rId3">
            <a:alphaModFix/>
          </a:blip>
          <a:stretch>
            <a:fillRect/>
          </a:stretch>
        </p:blipFill>
        <p:spPr>
          <a:xfrm>
            <a:off x="6122704" y="1938014"/>
            <a:ext cx="4044482" cy="39882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80" name="Shape 80"/>
        <p:cNvGrpSpPr/>
        <p:nvPr/>
      </p:nvGrpSpPr>
      <p:grpSpPr>
        <a:xfrm>
          <a:off x="0" y="0"/>
          <a:ext cx="0" cy="0"/>
          <a:chOff x="0" y="0"/>
          <a:chExt cx="0" cy="0"/>
        </a:xfrm>
      </p:grpSpPr>
      <p:sp>
        <p:nvSpPr>
          <p:cNvPr id="81" name="Google Shape;81;p15"/>
          <p:cNvSpPr/>
          <p:nvPr/>
        </p:nvSpPr>
        <p:spPr>
          <a:xfrm>
            <a:off x="401140" y="3748436"/>
            <a:ext cx="3496500" cy="3345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2" name="Google Shape;82;p15"/>
          <p:cNvSpPr/>
          <p:nvPr/>
        </p:nvSpPr>
        <p:spPr>
          <a:xfrm>
            <a:off x="6794211" y="3748436"/>
            <a:ext cx="3496500" cy="3544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3" name="Google Shape;83;p15"/>
          <p:cNvSpPr/>
          <p:nvPr/>
        </p:nvSpPr>
        <p:spPr>
          <a:xfrm>
            <a:off x="3593276" y="402583"/>
            <a:ext cx="3496500" cy="3345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4" name="Google Shape;84;p15"/>
          <p:cNvSpPr txBox="1"/>
          <p:nvPr/>
        </p:nvSpPr>
        <p:spPr>
          <a:xfrm>
            <a:off x="3703817" y="612316"/>
            <a:ext cx="3330300" cy="8454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b="1" lang="en-GB" sz="2300">
                <a:solidFill>
                  <a:srgbClr val="0072C6"/>
                </a:solidFill>
              </a:rPr>
              <a:t>Mål</a:t>
            </a:r>
            <a:endParaRPr b="1" sz="2300">
              <a:solidFill>
                <a:srgbClr val="0072C6"/>
              </a:solidFill>
            </a:endParaRPr>
          </a:p>
        </p:txBody>
      </p:sp>
      <p:sp>
        <p:nvSpPr>
          <p:cNvPr id="85" name="Google Shape;85;p15"/>
          <p:cNvSpPr txBox="1"/>
          <p:nvPr/>
        </p:nvSpPr>
        <p:spPr>
          <a:xfrm>
            <a:off x="6847066" y="3986801"/>
            <a:ext cx="3330300" cy="8454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b="1" lang="en-GB" sz="2300">
                <a:solidFill>
                  <a:srgbClr val="0072C6"/>
                </a:solidFill>
              </a:rPr>
              <a:t>Bedömning</a:t>
            </a:r>
            <a:endParaRPr b="1" sz="2300">
              <a:solidFill>
                <a:srgbClr val="0072C6"/>
              </a:solidFill>
            </a:endParaRPr>
          </a:p>
        </p:txBody>
      </p:sp>
      <p:sp>
        <p:nvSpPr>
          <p:cNvPr id="86" name="Google Shape;86;p15"/>
          <p:cNvSpPr/>
          <p:nvPr/>
        </p:nvSpPr>
        <p:spPr>
          <a:xfrm rot="-5400000">
            <a:off x="7069921" y="2152913"/>
            <a:ext cx="1627500" cy="1184400"/>
          </a:xfrm>
          <a:prstGeom prst="leftUpArrow">
            <a:avLst/>
          </a:prstGeom>
          <a:solidFill>
            <a:srgbClr val="0072C6"/>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7" name="Google Shape;87;p15"/>
          <p:cNvSpPr/>
          <p:nvPr/>
        </p:nvSpPr>
        <p:spPr>
          <a:xfrm flipH="1" rot="5400000">
            <a:off x="1959170" y="2152913"/>
            <a:ext cx="1627500" cy="1184400"/>
          </a:xfrm>
          <a:prstGeom prst="leftUpArrow">
            <a:avLst/>
          </a:prstGeom>
          <a:solidFill>
            <a:srgbClr val="0072C6"/>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8" name="Google Shape;88;p15"/>
          <p:cNvSpPr/>
          <p:nvPr/>
        </p:nvSpPr>
        <p:spPr>
          <a:xfrm>
            <a:off x="4227514" y="4229249"/>
            <a:ext cx="2153700" cy="1691100"/>
          </a:xfrm>
          <a:prstGeom prst="leftRightUpArrow">
            <a:avLst>
              <a:gd fmla="val 25000" name="adj1"/>
              <a:gd fmla="val 25000" name="adj2"/>
              <a:gd fmla="val 25000" name="adj3"/>
            </a:avLst>
          </a:prstGeom>
          <a:solidFill>
            <a:srgbClr val="0072C6"/>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89" name="Google Shape;89;p15"/>
          <p:cNvSpPr txBox="1"/>
          <p:nvPr/>
        </p:nvSpPr>
        <p:spPr>
          <a:xfrm>
            <a:off x="3814667" y="1252761"/>
            <a:ext cx="3108600" cy="9591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Hur kan samtliga mål för de läroämnen som ska</a:t>
            </a:r>
            <a:endParaRPr b="1"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studeras inom detta fenomen sammanfattas i en</a:t>
            </a:r>
            <a:endParaRPr b="1"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mening?</a:t>
            </a:r>
            <a:endParaRPr b="1" sz="1000">
              <a:solidFill>
                <a:srgbClr val="0072C6"/>
              </a:solidFill>
            </a:endParaRPr>
          </a:p>
          <a:p>
            <a:pPr indent="0" lvl="0" marL="0" rtl="0" algn="l">
              <a:lnSpc>
                <a:spcPct val="115000"/>
              </a:lnSpc>
              <a:spcBef>
                <a:spcPts val="0"/>
              </a:spcBef>
              <a:spcAft>
                <a:spcPts val="0"/>
              </a:spcAft>
              <a:buClr>
                <a:schemeClr val="dk1"/>
              </a:buClr>
              <a:buSzPts val="1400"/>
              <a:buFont typeface="Arial"/>
              <a:buNone/>
            </a:pPr>
            <a:r>
              <a:t/>
            </a:r>
            <a:endParaRPr b="1" sz="1000">
              <a:solidFill>
                <a:srgbClr val="0072C6"/>
              </a:solidFill>
            </a:endParaRPr>
          </a:p>
          <a:p>
            <a:pPr indent="0" lvl="0" marL="0" rtl="0" algn="l">
              <a:spcBef>
                <a:spcPts val="0"/>
              </a:spcBef>
              <a:spcAft>
                <a:spcPts val="0"/>
              </a:spcAft>
              <a:buNone/>
            </a:pPr>
            <a:r>
              <a:t/>
            </a:r>
            <a:endParaRPr sz="1800"/>
          </a:p>
        </p:txBody>
      </p:sp>
      <p:sp>
        <p:nvSpPr>
          <p:cNvPr id="90" name="Google Shape;90;p15"/>
          <p:cNvSpPr txBox="1"/>
          <p:nvPr/>
        </p:nvSpPr>
        <p:spPr>
          <a:xfrm>
            <a:off x="3792750" y="1848726"/>
            <a:ext cx="3071100" cy="1578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91" name="Google Shape;91;p15"/>
          <p:cNvSpPr txBox="1"/>
          <p:nvPr/>
        </p:nvSpPr>
        <p:spPr>
          <a:xfrm>
            <a:off x="6878432" y="4588874"/>
            <a:ext cx="3330300" cy="9591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Hur visar de lärande att de har uppnått huvudmålet? Hur avslutas helheten? Hur sammanfattas och bedöms inlärningsprocessen?</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92" name="Google Shape;92;p15"/>
          <p:cNvSpPr txBox="1"/>
          <p:nvPr/>
        </p:nvSpPr>
        <p:spPr>
          <a:xfrm>
            <a:off x="6878425" y="5243139"/>
            <a:ext cx="3330300" cy="1659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93" name="Google Shape;93;p15"/>
          <p:cNvPicPr preferRelativeResize="0"/>
          <p:nvPr/>
        </p:nvPicPr>
        <p:blipFill>
          <a:blip r:embed="rId3">
            <a:alphaModFix/>
          </a:blip>
          <a:stretch>
            <a:fillRect/>
          </a:stretch>
        </p:blipFill>
        <p:spPr>
          <a:xfrm>
            <a:off x="5026857" y="5859667"/>
            <a:ext cx="721423" cy="864526"/>
          </a:xfrm>
          <a:prstGeom prst="rect">
            <a:avLst/>
          </a:prstGeom>
          <a:noFill/>
          <a:ln>
            <a:noFill/>
          </a:ln>
        </p:spPr>
      </p:pic>
      <p:pic>
        <p:nvPicPr>
          <p:cNvPr id="94" name="Google Shape;94;p15"/>
          <p:cNvPicPr preferRelativeResize="0"/>
          <p:nvPr/>
        </p:nvPicPr>
        <p:blipFill>
          <a:blip r:embed="rId3">
            <a:alphaModFix/>
          </a:blip>
          <a:stretch>
            <a:fillRect/>
          </a:stretch>
        </p:blipFill>
        <p:spPr>
          <a:xfrm>
            <a:off x="2338919" y="939640"/>
            <a:ext cx="721423" cy="864526"/>
          </a:xfrm>
          <a:prstGeom prst="rect">
            <a:avLst/>
          </a:prstGeom>
          <a:noFill/>
          <a:ln>
            <a:noFill/>
          </a:ln>
        </p:spPr>
      </p:pic>
      <p:pic>
        <p:nvPicPr>
          <p:cNvPr id="95" name="Google Shape;95;p15"/>
          <p:cNvPicPr preferRelativeResize="0"/>
          <p:nvPr/>
        </p:nvPicPr>
        <p:blipFill>
          <a:blip r:embed="rId3">
            <a:alphaModFix/>
          </a:blip>
          <a:stretch>
            <a:fillRect/>
          </a:stretch>
        </p:blipFill>
        <p:spPr>
          <a:xfrm>
            <a:off x="7607263" y="939640"/>
            <a:ext cx="721423" cy="864526"/>
          </a:xfrm>
          <a:prstGeom prst="rect">
            <a:avLst/>
          </a:prstGeom>
          <a:noFill/>
          <a:ln>
            <a:noFill/>
          </a:ln>
        </p:spPr>
      </p:pic>
      <p:sp>
        <p:nvSpPr>
          <p:cNvPr id="96" name="Google Shape;96;p15"/>
          <p:cNvSpPr txBox="1"/>
          <p:nvPr/>
        </p:nvSpPr>
        <p:spPr>
          <a:xfrm>
            <a:off x="484246" y="3986796"/>
            <a:ext cx="3330300" cy="8454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b="1" lang="en-GB" sz="2300">
                <a:solidFill>
                  <a:srgbClr val="0072C6"/>
                </a:solidFill>
              </a:rPr>
              <a:t>Genomförande</a:t>
            </a:r>
            <a:endParaRPr b="1" sz="2300">
              <a:solidFill>
                <a:srgbClr val="0072C6"/>
              </a:solidFill>
            </a:endParaRPr>
          </a:p>
        </p:txBody>
      </p:sp>
      <p:sp>
        <p:nvSpPr>
          <p:cNvPr id="97" name="Google Shape;97;p15"/>
          <p:cNvSpPr txBox="1"/>
          <p:nvPr/>
        </p:nvSpPr>
        <p:spPr>
          <a:xfrm>
            <a:off x="484248" y="4624236"/>
            <a:ext cx="3330300" cy="17466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Hur inleds studierna i fenomenet, hur hittar de</a:t>
            </a:r>
            <a:endParaRPr b="1"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lärande fenomenet och blir intresserade av det?</a:t>
            </a:r>
            <a:endParaRPr b="1"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När träffar ni alla lärande samtidigt? Hurdant är</a:t>
            </a:r>
            <a:endParaRPr b="1" sz="1000">
              <a:solidFill>
                <a:srgbClr val="0072C6"/>
              </a:solidFill>
            </a:endParaRPr>
          </a:p>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det elevcentrerade greppet i detta fenomen?</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98" name="Google Shape;98;p15"/>
          <p:cNvSpPr txBox="1"/>
          <p:nvPr/>
        </p:nvSpPr>
        <p:spPr>
          <a:xfrm>
            <a:off x="484250" y="5402975"/>
            <a:ext cx="3330300" cy="16911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102" name="Shape 102"/>
        <p:cNvGrpSpPr/>
        <p:nvPr/>
      </p:nvGrpSpPr>
      <p:grpSpPr>
        <a:xfrm>
          <a:off x="0" y="0"/>
          <a:ext cx="0" cy="0"/>
          <a:chOff x="0" y="0"/>
          <a:chExt cx="0" cy="0"/>
        </a:xfrm>
      </p:grpSpPr>
      <p:sp>
        <p:nvSpPr>
          <p:cNvPr id="103" name="Google Shape;103;p16"/>
          <p:cNvSpPr/>
          <p:nvPr/>
        </p:nvSpPr>
        <p:spPr>
          <a:xfrm>
            <a:off x="5340650" y="4188250"/>
            <a:ext cx="5094000" cy="31506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04" name="Google Shape;104;p16"/>
          <p:cNvSpPr/>
          <p:nvPr/>
        </p:nvSpPr>
        <p:spPr>
          <a:xfrm>
            <a:off x="3000151" y="1643850"/>
            <a:ext cx="2151000" cy="34827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05" name="Google Shape;105;p16"/>
          <p:cNvSpPr/>
          <p:nvPr/>
        </p:nvSpPr>
        <p:spPr>
          <a:xfrm>
            <a:off x="629099" y="5522125"/>
            <a:ext cx="3961200" cy="1816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06" name="Google Shape;106;p16"/>
          <p:cNvSpPr txBox="1"/>
          <p:nvPr/>
        </p:nvSpPr>
        <p:spPr>
          <a:xfrm>
            <a:off x="404849" y="214225"/>
            <a:ext cx="40749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3800">
                <a:solidFill>
                  <a:srgbClr val="FFFFFF"/>
                </a:solidFill>
              </a:rPr>
              <a:t>Genomförande</a:t>
            </a:r>
            <a:br>
              <a:rPr b="1" lang="en-GB" sz="2300">
                <a:solidFill>
                  <a:srgbClr val="FFFFFF"/>
                </a:solidFill>
              </a:rPr>
            </a:br>
            <a:r>
              <a:rPr b="1" lang="en-GB" sz="1500">
                <a:solidFill>
                  <a:srgbClr val="FFFFFF"/>
                </a:solidFill>
              </a:rPr>
              <a:t>Gemensamt avsnitt för olika ämnen</a:t>
            </a:r>
            <a:endParaRPr b="1" sz="1500">
              <a:solidFill>
                <a:srgbClr val="FFFFFF"/>
              </a:solidFill>
            </a:endParaRPr>
          </a:p>
        </p:txBody>
      </p:sp>
      <p:pic>
        <p:nvPicPr>
          <p:cNvPr id="107" name="Google Shape;107;p16"/>
          <p:cNvPicPr preferRelativeResize="0"/>
          <p:nvPr/>
        </p:nvPicPr>
        <p:blipFill>
          <a:blip r:embed="rId3">
            <a:alphaModFix/>
          </a:blip>
          <a:stretch>
            <a:fillRect/>
          </a:stretch>
        </p:blipFill>
        <p:spPr>
          <a:xfrm>
            <a:off x="2506539" y="5626098"/>
            <a:ext cx="2058362" cy="1445273"/>
          </a:xfrm>
          <a:prstGeom prst="rect">
            <a:avLst/>
          </a:prstGeom>
          <a:noFill/>
          <a:ln>
            <a:noFill/>
          </a:ln>
        </p:spPr>
      </p:pic>
      <p:sp>
        <p:nvSpPr>
          <p:cNvPr id="108" name="Google Shape;108;p16"/>
          <p:cNvSpPr txBox="1"/>
          <p:nvPr/>
        </p:nvSpPr>
        <p:spPr>
          <a:xfrm>
            <a:off x="808725" y="5638840"/>
            <a:ext cx="2151000" cy="5286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None/>
            </a:pPr>
            <a:r>
              <a:rPr b="1" lang="en-GB" sz="1000">
                <a:solidFill>
                  <a:srgbClr val="0072C6"/>
                </a:solidFill>
              </a:rPr>
              <a:t>Hur dokumenteras inlärningsprocessen?</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109" name="Google Shape;109;p16"/>
          <p:cNvSpPr txBox="1"/>
          <p:nvPr/>
        </p:nvSpPr>
        <p:spPr>
          <a:xfrm>
            <a:off x="801075" y="6079476"/>
            <a:ext cx="1679700" cy="10974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10" name="Google Shape;110;p16"/>
          <p:cNvSpPr/>
          <p:nvPr/>
        </p:nvSpPr>
        <p:spPr>
          <a:xfrm>
            <a:off x="308775" y="2698924"/>
            <a:ext cx="2443500" cy="26724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11" name="Google Shape;111;p16"/>
          <p:cNvSpPr txBox="1"/>
          <p:nvPr/>
        </p:nvSpPr>
        <p:spPr>
          <a:xfrm>
            <a:off x="382500" y="2838075"/>
            <a:ext cx="2309700" cy="790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inleds fenomenprocessen och hur delges de lärande fenomenets namn, huvudmål och hur det kommer att bedömas?</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112" name="Google Shape;112;p16"/>
          <p:cNvSpPr txBox="1"/>
          <p:nvPr/>
        </p:nvSpPr>
        <p:spPr>
          <a:xfrm>
            <a:off x="382500" y="3561425"/>
            <a:ext cx="2207700" cy="1611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113" name="Google Shape;113;p16"/>
          <p:cNvPicPr preferRelativeResize="0"/>
          <p:nvPr/>
        </p:nvPicPr>
        <p:blipFill>
          <a:blip r:embed="rId4">
            <a:alphaModFix/>
          </a:blip>
          <a:stretch>
            <a:fillRect/>
          </a:stretch>
        </p:blipFill>
        <p:spPr>
          <a:xfrm rot="201227">
            <a:off x="674310" y="1334781"/>
            <a:ext cx="1591915" cy="1591915"/>
          </a:xfrm>
          <a:prstGeom prst="rect">
            <a:avLst/>
          </a:prstGeom>
          <a:noFill/>
          <a:ln>
            <a:noFill/>
          </a:ln>
        </p:spPr>
      </p:pic>
      <p:sp>
        <p:nvSpPr>
          <p:cNvPr id="114" name="Google Shape;114;p16"/>
          <p:cNvSpPr txBox="1"/>
          <p:nvPr/>
        </p:nvSpPr>
        <p:spPr>
          <a:xfrm>
            <a:off x="3089238" y="1919690"/>
            <a:ext cx="1860900" cy="5286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0072C6"/>
                </a:solidFill>
              </a:rPr>
              <a:t>Hur inspireras de lärande att undersöka fenomenet?</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p:txBody>
      </p:sp>
      <p:sp>
        <p:nvSpPr>
          <p:cNvPr id="115" name="Google Shape;115;p16"/>
          <p:cNvSpPr txBox="1"/>
          <p:nvPr/>
        </p:nvSpPr>
        <p:spPr>
          <a:xfrm>
            <a:off x="3089251" y="2442450"/>
            <a:ext cx="1941300" cy="22311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16" name="Google Shape;116;p16"/>
          <p:cNvSpPr/>
          <p:nvPr/>
        </p:nvSpPr>
        <p:spPr>
          <a:xfrm>
            <a:off x="5340650" y="626700"/>
            <a:ext cx="4971300" cy="3243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17" name="Google Shape;117;p16"/>
          <p:cNvSpPr txBox="1"/>
          <p:nvPr/>
        </p:nvSpPr>
        <p:spPr>
          <a:xfrm>
            <a:off x="5550500" y="934200"/>
            <a:ext cx="2151000" cy="9855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beaktas de lärandes tidigare</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kunskaper om ämnet? Hur börjar de lärade kartlägga vad de vill lära sig?</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b="1" sz="1000">
              <a:solidFill>
                <a:srgbClr val="0072C6"/>
              </a:solidFill>
            </a:endParaRPr>
          </a:p>
          <a:p>
            <a:pPr indent="0" lvl="0" marL="0" rtl="0" algn="l">
              <a:spcBef>
                <a:spcPts val="0"/>
              </a:spcBef>
              <a:spcAft>
                <a:spcPts val="0"/>
              </a:spcAft>
              <a:buNone/>
            </a:pPr>
            <a:r>
              <a:t/>
            </a:r>
            <a:endParaRPr sz="1800"/>
          </a:p>
        </p:txBody>
      </p:sp>
      <p:pic>
        <p:nvPicPr>
          <p:cNvPr id="118" name="Google Shape;118;p16"/>
          <p:cNvPicPr preferRelativeResize="0"/>
          <p:nvPr/>
        </p:nvPicPr>
        <p:blipFill>
          <a:blip r:embed="rId5">
            <a:alphaModFix/>
          </a:blip>
          <a:stretch>
            <a:fillRect/>
          </a:stretch>
        </p:blipFill>
        <p:spPr>
          <a:xfrm rot="298095">
            <a:off x="7652349" y="684618"/>
            <a:ext cx="2116755" cy="1072662"/>
          </a:xfrm>
          <a:prstGeom prst="rect">
            <a:avLst/>
          </a:prstGeom>
          <a:noFill/>
          <a:ln>
            <a:noFill/>
          </a:ln>
        </p:spPr>
      </p:pic>
      <p:sp>
        <p:nvSpPr>
          <p:cNvPr id="119" name="Google Shape;119;p16"/>
          <p:cNvSpPr txBox="1"/>
          <p:nvPr/>
        </p:nvSpPr>
        <p:spPr>
          <a:xfrm>
            <a:off x="5550500" y="1699200"/>
            <a:ext cx="4533000" cy="17787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20" name="Google Shape;120;p16"/>
          <p:cNvSpPr txBox="1"/>
          <p:nvPr/>
        </p:nvSpPr>
        <p:spPr>
          <a:xfrm>
            <a:off x="5559794" y="4458250"/>
            <a:ext cx="2182500" cy="44094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framskrider den gemensamma processen? Ordnas till exempel gemensamma genomgångar, utflykter, lektioner, etc.?</a:t>
            </a:r>
            <a:endParaRPr b="1" sz="1000">
              <a:solidFill>
                <a:srgbClr val="0072C6"/>
              </a:solidFill>
            </a:endParaRPr>
          </a:p>
          <a:p>
            <a:pPr indent="0" lvl="0" marL="0" rtl="0" algn="l">
              <a:lnSpc>
                <a:spcPct val="100000"/>
              </a:lnSpc>
              <a:spcBef>
                <a:spcPts val="0"/>
              </a:spcBef>
              <a:spcAft>
                <a:spcPts val="0"/>
              </a:spcAft>
              <a:buNone/>
            </a:pPr>
            <a:r>
              <a:rPr lang="en-GB"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p:txBody>
      </p:sp>
      <p:sp>
        <p:nvSpPr>
          <p:cNvPr id="121" name="Google Shape;121;p16"/>
          <p:cNvSpPr txBox="1"/>
          <p:nvPr/>
        </p:nvSpPr>
        <p:spPr>
          <a:xfrm>
            <a:off x="5559800" y="5304299"/>
            <a:ext cx="4533000" cy="17787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122" name="Google Shape;122;p16"/>
          <p:cNvPicPr preferRelativeResize="0"/>
          <p:nvPr/>
        </p:nvPicPr>
        <p:blipFill>
          <a:blip r:embed="rId6">
            <a:alphaModFix/>
          </a:blip>
          <a:stretch>
            <a:fillRect/>
          </a:stretch>
        </p:blipFill>
        <p:spPr>
          <a:xfrm rot="184686">
            <a:off x="7826750" y="4195451"/>
            <a:ext cx="1941300" cy="13866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A3C7"/>
        </a:solidFill>
      </p:bgPr>
    </p:bg>
    <p:spTree>
      <p:nvGrpSpPr>
        <p:cNvPr id="126" name="Shape 126"/>
        <p:cNvGrpSpPr/>
        <p:nvPr/>
      </p:nvGrpSpPr>
      <p:grpSpPr>
        <a:xfrm>
          <a:off x="0" y="0"/>
          <a:ext cx="0" cy="0"/>
          <a:chOff x="0" y="0"/>
          <a:chExt cx="0" cy="0"/>
        </a:xfrm>
      </p:grpSpPr>
      <p:sp>
        <p:nvSpPr>
          <p:cNvPr id="127" name="Google Shape;127;p17"/>
          <p:cNvSpPr/>
          <p:nvPr/>
        </p:nvSpPr>
        <p:spPr>
          <a:xfrm>
            <a:off x="276775" y="3693612"/>
            <a:ext cx="3126000" cy="3550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28" name="Google Shape;128;p17"/>
          <p:cNvSpPr/>
          <p:nvPr/>
        </p:nvSpPr>
        <p:spPr>
          <a:xfrm>
            <a:off x="7588626" y="1774025"/>
            <a:ext cx="2826600" cy="53517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pic>
        <p:nvPicPr>
          <p:cNvPr id="129" name="Google Shape;129;p17"/>
          <p:cNvPicPr preferRelativeResize="0"/>
          <p:nvPr/>
        </p:nvPicPr>
        <p:blipFill>
          <a:blip r:embed="rId3">
            <a:alphaModFix/>
          </a:blip>
          <a:stretch>
            <a:fillRect/>
          </a:stretch>
        </p:blipFill>
        <p:spPr>
          <a:xfrm>
            <a:off x="7907624" y="2177112"/>
            <a:ext cx="2188600" cy="1583037"/>
          </a:xfrm>
          <a:prstGeom prst="rect">
            <a:avLst/>
          </a:prstGeom>
          <a:noFill/>
          <a:ln>
            <a:noFill/>
          </a:ln>
        </p:spPr>
      </p:pic>
      <p:sp>
        <p:nvSpPr>
          <p:cNvPr id="130" name="Google Shape;130;p17"/>
          <p:cNvSpPr txBox="1"/>
          <p:nvPr/>
        </p:nvSpPr>
        <p:spPr>
          <a:xfrm>
            <a:off x="7697100" y="3943850"/>
            <a:ext cx="2516100" cy="5286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vet man om huvudmålet har</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uppnåtts? Hur visar de lärande sina</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kunskaper? Hur avslutas fenomenet?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000">
              <a:solidFill>
                <a:srgbClr val="0072C6"/>
              </a:solidFill>
            </a:endParaRPr>
          </a:p>
          <a:p>
            <a:pPr indent="0" lvl="0" marL="0" rtl="0" algn="l">
              <a:lnSpc>
                <a:spcPct val="115000"/>
              </a:lnSpc>
              <a:spcBef>
                <a:spcPts val="0"/>
              </a:spcBef>
              <a:spcAft>
                <a:spcPts val="0"/>
              </a:spcAft>
              <a:buNone/>
            </a:pPr>
            <a:r>
              <a:t/>
            </a:r>
            <a:endParaRPr b="1" sz="1100">
              <a:solidFill>
                <a:srgbClr val="FFFFFF"/>
              </a:solidFill>
            </a:endParaRPr>
          </a:p>
          <a:p>
            <a:pPr indent="0" lvl="0" marL="0" rtl="0" algn="l">
              <a:spcBef>
                <a:spcPts val="0"/>
              </a:spcBef>
              <a:spcAft>
                <a:spcPts val="0"/>
              </a:spcAft>
              <a:buNone/>
            </a:pPr>
            <a:r>
              <a:t/>
            </a:r>
            <a:endParaRPr sz="1800"/>
          </a:p>
        </p:txBody>
      </p:sp>
      <p:sp>
        <p:nvSpPr>
          <p:cNvPr id="131" name="Google Shape;131;p17"/>
          <p:cNvSpPr txBox="1"/>
          <p:nvPr/>
        </p:nvSpPr>
        <p:spPr>
          <a:xfrm>
            <a:off x="7716000" y="4521600"/>
            <a:ext cx="2436000" cy="1995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32" name="Google Shape;132;p17"/>
          <p:cNvSpPr txBox="1"/>
          <p:nvPr/>
        </p:nvSpPr>
        <p:spPr>
          <a:xfrm>
            <a:off x="358508" y="4136504"/>
            <a:ext cx="2873400" cy="9207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förverkligas ett elevcentrerat grepp</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under processen? Vilken är lärarnas roll?</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p:txBody>
      </p:sp>
      <p:sp>
        <p:nvSpPr>
          <p:cNvPr id="133" name="Google Shape;133;p17"/>
          <p:cNvSpPr txBox="1"/>
          <p:nvPr/>
        </p:nvSpPr>
        <p:spPr>
          <a:xfrm>
            <a:off x="358508" y="4610025"/>
            <a:ext cx="2873400" cy="2058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34" name="Google Shape;134;p17"/>
          <p:cNvSpPr/>
          <p:nvPr/>
        </p:nvSpPr>
        <p:spPr>
          <a:xfrm>
            <a:off x="3633025" y="2441776"/>
            <a:ext cx="3624300" cy="34776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35" name="Google Shape;135;p17"/>
          <p:cNvSpPr txBox="1"/>
          <p:nvPr/>
        </p:nvSpPr>
        <p:spPr>
          <a:xfrm>
            <a:off x="404857" y="214225"/>
            <a:ext cx="38697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3800">
                <a:solidFill>
                  <a:srgbClr val="FFFFFF"/>
                </a:solidFill>
              </a:rPr>
              <a:t>Genomförande</a:t>
            </a:r>
            <a:br>
              <a:rPr b="1" lang="en-GB" sz="2300">
                <a:solidFill>
                  <a:srgbClr val="FFFFFF"/>
                </a:solidFill>
              </a:rPr>
            </a:br>
            <a:r>
              <a:rPr b="1" lang="en-GB" sz="1500">
                <a:solidFill>
                  <a:srgbClr val="FFFFFF"/>
                </a:solidFill>
              </a:rPr>
              <a:t>Gemensamt avsnitt för olika ämnen</a:t>
            </a:r>
            <a:endParaRPr b="1" sz="1500">
              <a:solidFill>
                <a:srgbClr val="FFFFFF"/>
              </a:solidFill>
            </a:endParaRPr>
          </a:p>
        </p:txBody>
      </p:sp>
      <p:sp>
        <p:nvSpPr>
          <p:cNvPr id="136" name="Google Shape;136;p17"/>
          <p:cNvSpPr txBox="1"/>
          <p:nvPr/>
        </p:nvSpPr>
        <p:spPr>
          <a:xfrm>
            <a:off x="3820882" y="3177799"/>
            <a:ext cx="2971800" cy="610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bedöms processens framskridande och var sammanfattas bedömningarna? Görs bedömningen på </a:t>
            </a:r>
            <a:r>
              <a:rPr b="1" lang="en-GB" sz="1000">
                <a:solidFill>
                  <a:srgbClr val="0072C6"/>
                </a:solidFill>
              </a:rPr>
              <a:t>l</a:t>
            </a:r>
            <a:r>
              <a:rPr b="1" lang="en-GB" sz="1000">
                <a:solidFill>
                  <a:srgbClr val="0072C6"/>
                </a:solidFill>
              </a:rPr>
              <a:t>ektionen, som hemuppgift, i en dagbok, i en portfolio?</a:t>
            </a:r>
            <a:endParaRPr b="1" sz="1000">
              <a:solidFill>
                <a:srgbClr val="0072C6"/>
              </a:solidFill>
            </a:endParaRPr>
          </a:p>
          <a:p>
            <a:pPr indent="0" lvl="0" marL="0" rtl="0" algn="l">
              <a:lnSpc>
                <a:spcPct val="100000"/>
              </a:lnSpc>
              <a:spcBef>
                <a:spcPts val="0"/>
              </a:spcBef>
              <a:spcAft>
                <a:spcPts val="0"/>
              </a:spcAft>
              <a:buClr>
                <a:schemeClr val="dk1"/>
              </a:buClr>
              <a:buSzPts val="1400"/>
              <a:buFont typeface="Arial"/>
              <a:buNone/>
            </a:pPr>
            <a:r>
              <a:t/>
            </a:r>
            <a:endParaRPr b="1" sz="1000">
              <a:solidFill>
                <a:srgbClr val="0072C6"/>
              </a:solidFill>
            </a:endParaRPr>
          </a:p>
          <a:p>
            <a:pPr indent="0" lvl="0" marL="0" rtl="0" algn="l">
              <a:spcBef>
                <a:spcPts val="0"/>
              </a:spcBef>
              <a:spcAft>
                <a:spcPts val="0"/>
              </a:spcAft>
              <a:buNone/>
            </a:pPr>
            <a:r>
              <a:t/>
            </a:r>
            <a:endParaRPr sz="1800"/>
          </a:p>
        </p:txBody>
      </p:sp>
      <p:sp>
        <p:nvSpPr>
          <p:cNvPr id="137" name="Google Shape;137;p17"/>
          <p:cNvSpPr txBox="1"/>
          <p:nvPr/>
        </p:nvSpPr>
        <p:spPr>
          <a:xfrm>
            <a:off x="3820897" y="3918293"/>
            <a:ext cx="3225000" cy="14349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138" name="Google Shape;138;p17"/>
          <p:cNvPicPr preferRelativeResize="0"/>
          <p:nvPr/>
        </p:nvPicPr>
        <p:blipFill>
          <a:blip r:embed="rId4">
            <a:alphaModFix/>
          </a:blip>
          <a:stretch>
            <a:fillRect/>
          </a:stretch>
        </p:blipFill>
        <p:spPr>
          <a:xfrm rot="249261">
            <a:off x="3691954" y="1410024"/>
            <a:ext cx="2398333" cy="1713104"/>
          </a:xfrm>
          <a:prstGeom prst="rect">
            <a:avLst/>
          </a:prstGeom>
          <a:noFill/>
          <a:ln>
            <a:noFill/>
          </a:ln>
        </p:spPr>
      </p:pic>
      <p:pic>
        <p:nvPicPr>
          <p:cNvPr id="139" name="Google Shape;139;p17"/>
          <p:cNvPicPr preferRelativeResize="0"/>
          <p:nvPr/>
        </p:nvPicPr>
        <p:blipFill>
          <a:blip r:embed="rId5">
            <a:alphaModFix/>
          </a:blip>
          <a:stretch>
            <a:fillRect/>
          </a:stretch>
        </p:blipFill>
        <p:spPr>
          <a:xfrm>
            <a:off x="917182" y="1733504"/>
            <a:ext cx="1812928" cy="18129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143" name="Shape 143"/>
        <p:cNvGrpSpPr/>
        <p:nvPr/>
      </p:nvGrpSpPr>
      <p:grpSpPr>
        <a:xfrm>
          <a:off x="0" y="0"/>
          <a:ext cx="0" cy="0"/>
          <a:chOff x="0" y="0"/>
          <a:chExt cx="0" cy="0"/>
        </a:xfrm>
      </p:grpSpPr>
      <p:pic>
        <p:nvPicPr>
          <p:cNvPr id="144" name="Google Shape;144;p18"/>
          <p:cNvPicPr preferRelativeResize="0"/>
          <p:nvPr/>
        </p:nvPicPr>
        <p:blipFill>
          <a:blip r:embed="rId3">
            <a:alphaModFix/>
          </a:blip>
          <a:stretch>
            <a:fillRect/>
          </a:stretch>
        </p:blipFill>
        <p:spPr>
          <a:xfrm>
            <a:off x="2896773" y="214210"/>
            <a:ext cx="2580345" cy="2544504"/>
          </a:xfrm>
          <a:prstGeom prst="rect">
            <a:avLst/>
          </a:prstGeom>
          <a:noFill/>
          <a:ln>
            <a:noFill/>
          </a:ln>
        </p:spPr>
      </p:pic>
      <p:sp>
        <p:nvSpPr>
          <p:cNvPr id="145" name="Google Shape;145;p18"/>
          <p:cNvSpPr txBox="1"/>
          <p:nvPr/>
        </p:nvSpPr>
        <p:spPr>
          <a:xfrm>
            <a:off x="404850" y="214225"/>
            <a:ext cx="32259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2900">
                <a:solidFill>
                  <a:srgbClr val="FFFFFF"/>
                </a:solidFill>
              </a:rPr>
              <a:t>Genomförande</a:t>
            </a:r>
            <a:br>
              <a:rPr b="1" lang="en-GB" sz="2300">
                <a:solidFill>
                  <a:srgbClr val="FFFFFF"/>
                </a:solidFill>
              </a:rPr>
            </a:br>
            <a:r>
              <a:rPr b="1" lang="en-GB" sz="1500">
                <a:solidFill>
                  <a:srgbClr val="FFFFFF"/>
                </a:solidFill>
              </a:rPr>
              <a:t>Ämnesspecifikt avsnitt</a:t>
            </a:r>
            <a:endParaRPr b="1" sz="1500">
              <a:solidFill>
                <a:srgbClr val="FFFFFF"/>
              </a:solidFill>
            </a:endParaRPr>
          </a:p>
        </p:txBody>
      </p:sp>
      <p:sp>
        <p:nvSpPr>
          <p:cNvPr id="146" name="Google Shape;146;p18"/>
          <p:cNvSpPr/>
          <p:nvPr/>
        </p:nvSpPr>
        <p:spPr>
          <a:xfrm>
            <a:off x="293112" y="3430037"/>
            <a:ext cx="2443500" cy="34512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47" name="Google Shape;147;p18"/>
          <p:cNvSpPr txBox="1"/>
          <p:nvPr/>
        </p:nvSpPr>
        <p:spPr>
          <a:xfrm>
            <a:off x="553027" y="3654225"/>
            <a:ext cx="1826100" cy="1036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ska de lärande hantera</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läroplanens mål och innehåll under perioden?</a:t>
            </a:r>
            <a:endParaRPr b="1" sz="1000">
              <a:solidFill>
                <a:srgbClr val="0072C6"/>
              </a:solidFill>
            </a:endParaRPr>
          </a:p>
          <a:p>
            <a:pPr indent="0" lvl="0" marL="0" rtl="0" algn="l">
              <a:lnSpc>
                <a:spcPct val="100000"/>
              </a:lnSpc>
              <a:spcBef>
                <a:spcPts val="0"/>
              </a:spcBef>
              <a:spcAft>
                <a:spcPts val="0"/>
              </a:spcAft>
              <a:buClr>
                <a:schemeClr val="dk1"/>
              </a:buClr>
              <a:buSzPts val="1400"/>
              <a:buFont typeface="Arial"/>
              <a:buNone/>
            </a:pPr>
            <a:r>
              <a:t/>
            </a:r>
            <a:endParaRPr b="1" sz="1000">
              <a:solidFill>
                <a:srgbClr val="0072C6"/>
              </a:solidFill>
            </a:endParaRPr>
          </a:p>
          <a:p>
            <a:pPr indent="0" lvl="0" marL="0" rtl="0" algn="l">
              <a:spcBef>
                <a:spcPts val="0"/>
              </a:spcBef>
              <a:spcAft>
                <a:spcPts val="0"/>
              </a:spcAft>
              <a:buNone/>
            </a:pPr>
            <a:r>
              <a:t/>
            </a:r>
            <a:endParaRPr sz="1800"/>
          </a:p>
        </p:txBody>
      </p:sp>
      <p:pic>
        <p:nvPicPr>
          <p:cNvPr id="148" name="Google Shape;148;p18"/>
          <p:cNvPicPr preferRelativeResize="0"/>
          <p:nvPr/>
        </p:nvPicPr>
        <p:blipFill>
          <a:blip r:embed="rId4">
            <a:alphaModFix/>
          </a:blip>
          <a:stretch>
            <a:fillRect/>
          </a:stretch>
        </p:blipFill>
        <p:spPr>
          <a:xfrm rot="-733884">
            <a:off x="665107" y="2511725"/>
            <a:ext cx="721424" cy="864525"/>
          </a:xfrm>
          <a:prstGeom prst="rect">
            <a:avLst/>
          </a:prstGeom>
          <a:noFill/>
          <a:ln>
            <a:noFill/>
          </a:ln>
        </p:spPr>
      </p:pic>
      <p:pic>
        <p:nvPicPr>
          <p:cNvPr id="149" name="Google Shape;149;p18"/>
          <p:cNvPicPr preferRelativeResize="0"/>
          <p:nvPr/>
        </p:nvPicPr>
        <p:blipFill>
          <a:blip r:embed="rId4">
            <a:alphaModFix/>
          </a:blip>
          <a:stretch>
            <a:fillRect/>
          </a:stretch>
        </p:blipFill>
        <p:spPr>
          <a:xfrm rot="1029752">
            <a:off x="1106485" y="1821508"/>
            <a:ext cx="931847" cy="1116715"/>
          </a:xfrm>
          <a:prstGeom prst="rect">
            <a:avLst/>
          </a:prstGeom>
          <a:noFill/>
          <a:ln>
            <a:noFill/>
          </a:ln>
        </p:spPr>
      </p:pic>
      <p:sp>
        <p:nvSpPr>
          <p:cNvPr id="150" name="Google Shape;150;p18"/>
          <p:cNvSpPr/>
          <p:nvPr/>
        </p:nvSpPr>
        <p:spPr>
          <a:xfrm>
            <a:off x="3002097" y="1349696"/>
            <a:ext cx="2443500" cy="2157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51" name="Google Shape;151;p18"/>
          <p:cNvSpPr txBox="1"/>
          <p:nvPr/>
        </p:nvSpPr>
        <p:spPr>
          <a:xfrm>
            <a:off x="3232564" y="1508105"/>
            <a:ext cx="1982700" cy="1036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beaktar du vad de lärande vet från förut?</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a:p>
            <a:pPr indent="0" lvl="0" marL="0" rtl="0" algn="l">
              <a:spcBef>
                <a:spcPts val="0"/>
              </a:spcBef>
              <a:spcAft>
                <a:spcPts val="0"/>
              </a:spcAft>
              <a:buNone/>
            </a:pPr>
            <a:r>
              <a:t/>
            </a:r>
            <a:endParaRPr sz="1800"/>
          </a:p>
        </p:txBody>
      </p:sp>
      <p:sp>
        <p:nvSpPr>
          <p:cNvPr id="152" name="Google Shape;152;p18"/>
          <p:cNvSpPr/>
          <p:nvPr/>
        </p:nvSpPr>
        <p:spPr>
          <a:xfrm>
            <a:off x="2985259" y="3654220"/>
            <a:ext cx="2443500" cy="35928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53" name="Google Shape;153;p18"/>
          <p:cNvSpPr txBox="1"/>
          <p:nvPr/>
        </p:nvSpPr>
        <p:spPr>
          <a:xfrm>
            <a:off x="3178894" y="3918199"/>
            <a:ext cx="2056200" cy="10023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kan de lärande vara aktiva? Hur syns det undersökande greppet i detta fenomen? Hur syns social delaktighet i detta fenomen?</a:t>
            </a:r>
            <a:endParaRPr b="1" sz="1000">
              <a:solidFill>
                <a:srgbClr val="0072C6"/>
              </a:solidFill>
            </a:endParaRPr>
          </a:p>
          <a:p>
            <a:pPr indent="0" lvl="0" marL="0" rtl="0" algn="l">
              <a:lnSpc>
                <a:spcPct val="100000"/>
              </a:lnSpc>
              <a:spcBef>
                <a:spcPts val="600"/>
              </a:spcBef>
              <a:spcAft>
                <a:spcPts val="0"/>
              </a:spcAft>
              <a:buClr>
                <a:schemeClr val="dk1"/>
              </a:buClr>
              <a:buSzPts val="1400"/>
              <a:buFont typeface="Arial"/>
              <a:buNone/>
            </a:pPr>
            <a:r>
              <a:t/>
            </a:r>
            <a:endParaRPr b="1" sz="1000">
              <a:solidFill>
                <a:srgbClr val="0072C6"/>
              </a:solidFill>
            </a:endParaRPr>
          </a:p>
          <a:p>
            <a:pPr indent="0" lvl="0" marL="0" rtl="0" algn="l">
              <a:spcBef>
                <a:spcPts val="600"/>
              </a:spcBef>
              <a:spcAft>
                <a:spcPts val="0"/>
              </a:spcAft>
              <a:buNone/>
            </a:pPr>
            <a:r>
              <a:t/>
            </a:r>
            <a:endParaRPr sz="1800"/>
          </a:p>
        </p:txBody>
      </p:sp>
      <p:pic>
        <p:nvPicPr>
          <p:cNvPr id="154" name="Google Shape;154;p18"/>
          <p:cNvPicPr preferRelativeResize="0"/>
          <p:nvPr/>
        </p:nvPicPr>
        <p:blipFill>
          <a:blip r:embed="rId4">
            <a:alphaModFix/>
          </a:blip>
          <a:stretch>
            <a:fillRect/>
          </a:stretch>
        </p:blipFill>
        <p:spPr>
          <a:xfrm rot="-855784">
            <a:off x="1862233" y="2631196"/>
            <a:ext cx="484370" cy="580456"/>
          </a:xfrm>
          <a:prstGeom prst="rect">
            <a:avLst/>
          </a:prstGeom>
          <a:noFill/>
          <a:ln>
            <a:noFill/>
          </a:ln>
        </p:spPr>
      </p:pic>
      <p:sp>
        <p:nvSpPr>
          <p:cNvPr id="155" name="Google Shape;155;p18"/>
          <p:cNvSpPr txBox="1"/>
          <p:nvPr/>
        </p:nvSpPr>
        <p:spPr>
          <a:xfrm>
            <a:off x="553013" y="4327583"/>
            <a:ext cx="1926900" cy="2053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56" name="Google Shape;156;p18"/>
          <p:cNvSpPr txBox="1"/>
          <p:nvPr/>
        </p:nvSpPr>
        <p:spPr>
          <a:xfrm>
            <a:off x="3232575" y="2009199"/>
            <a:ext cx="2056200" cy="12531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57" name="Google Shape;157;p18"/>
          <p:cNvSpPr txBox="1"/>
          <p:nvPr/>
        </p:nvSpPr>
        <p:spPr>
          <a:xfrm>
            <a:off x="3178900" y="4875376"/>
            <a:ext cx="2056200" cy="11505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58" name="Google Shape;158;p18"/>
          <p:cNvSpPr/>
          <p:nvPr/>
        </p:nvSpPr>
        <p:spPr>
          <a:xfrm>
            <a:off x="5744085" y="731858"/>
            <a:ext cx="2242500" cy="3101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59" name="Google Shape;159;p18"/>
          <p:cNvSpPr txBox="1"/>
          <p:nvPr/>
        </p:nvSpPr>
        <p:spPr>
          <a:xfrm>
            <a:off x="5963269" y="931937"/>
            <a:ext cx="1926900" cy="8571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vet de lärande vad de</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förväntas lära sig under</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perioden?</a:t>
            </a:r>
            <a:endParaRPr b="1" sz="1000">
              <a:solidFill>
                <a:srgbClr val="0072C6"/>
              </a:solidFill>
            </a:endParaRPr>
          </a:p>
          <a:p>
            <a:pPr indent="0" lvl="0" marL="0" rtl="0" algn="l">
              <a:lnSpc>
                <a:spcPct val="100000"/>
              </a:lnSpc>
              <a:spcBef>
                <a:spcPts val="0"/>
              </a:spcBef>
              <a:spcAft>
                <a:spcPts val="0"/>
              </a:spcAft>
              <a:buClr>
                <a:schemeClr val="dk1"/>
              </a:buClr>
              <a:buSzPts val="1400"/>
              <a:buFont typeface="Arial"/>
              <a:buNone/>
            </a:pPr>
            <a:r>
              <a:t/>
            </a:r>
            <a:endParaRPr b="1" sz="1000">
              <a:solidFill>
                <a:srgbClr val="0072C6"/>
              </a:solidFill>
            </a:endParaRPr>
          </a:p>
          <a:p>
            <a:pPr indent="0" lvl="0" marL="0" rtl="0" algn="l">
              <a:spcBef>
                <a:spcPts val="0"/>
              </a:spcBef>
              <a:spcAft>
                <a:spcPts val="0"/>
              </a:spcAft>
              <a:buNone/>
            </a:pPr>
            <a:r>
              <a:t/>
            </a:r>
            <a:endParaRPr sz="1800"/>
          </a:p>
        </p:txBody>
      </p:sp>
      <p:sp>
        <p:nvSpPr>
          <p:cNvPr id="160" name="Google Shape;160;p18"/>
          <p:cNvSpPr/>
          <p:nvPr/>
        </p:nvSpPr>
        <p:spPr>
          <a:xfrm>
            <a:off x="5744085" y="4145837"/>
            <a:ext cx="2242500" cy="3101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61" name="Google Shape;161;p18"/>
          <p:cNvSpPr txBox="1"/>
          <p:nvPr/>
        </p:nvSpPr>
        <p:spPr>
          <a:xfrm>
            <a:off x="5934066" y="4438950"/>
            <a:ext cx="1926900" cy="6150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utvärderar de lärande sitt eget arbete?</a:t>
            </a:r>
            <a:endParaRPr b="1" sz="1000">
              <a:solidFill>
                <a:srgbClr val="0072C6"/>
              </a:solidFill>
            </a:endParaRPr>
          </a:p>
          <a:p>
            <a:pPr indent="0" lvl="0" marL="0" rtl="0" algn="l">
              <a:lnSpc>
                <a:spcPct val="100000"/>
              </a:lnSpc>
              <a:spcBef>
                <a:spcPts val="0"/>
              </a:spcBef>
              <a:spcAft>
                <a:spcPts val="0"/>
              </a:spcAft>
              <a:buNone/>
            </a:pPr>
            <a:r>
              <a:t/>
            </a:r>
            <a:endParaRPr b="1" sz="1000">
              <a:solidFill>
                <a:srgbClr val="0072C6"/>
              </a:solidFill>
            </a:endParaRPr>
          </a:p>
          <a:p>
            <a:pPr indent="0" lvl="0" marL="0" rtl="0" algn="l">
              <a:lnSpc>
                <a:spcPct val="100000"/>
              </a:lnSpc>
              <a:spcBef>
                <a:spcPts val="0"/>
              </a:spcBef>
              <a:spcAft>
                <a:spcPts val="0"/>
              </a:spcAft>
              <a:buNone/>
            </a:pPr>
            <a:r>
              <a:t/>
            </a:r>
            <a:endParaRPr b="1" sz="1100">
              <a:solidFill>
                <a:srgbClr val="0072C6"/>
              </a:solidFill>
            </a:endParaRPr>
          </a:p>
          <a:p>
            <a:pPr indent="0" lvl="0" marL="0" rtl="0" algn="l">
              <a:spcBef>
                <a:spcPts val="0"/>
              </a:spcBef>
              <a:spcAft>
                <a:spcPts val="0"/>
              </a:spcAft>
              <a:buNone/>
            </a:pPr>
            <a:r>
              <a:t/>
            </a:r>
            <a:endParaRPr sz="1800"/>
          </a:p>
        </p:txBody>
      </p:sp>
      <p:sp>
        <p:nvSpPr>
          <p:cNvPr id="162" name="Google Shape;162;p18"/>
          <p:cNvSpPr txBox="1"/>
          <p:nvPr/>
        </p:nvSpPr>
        <p:spPr>
          <a:xfrm>
            <a:off x="5963250" y="1598300"/>
            <a:ext cx="1897800" cy="1797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63" name="Google Shape;163;p18"/>
          <p:cNvSpPr txBox="1"/>
          <p:nvPr/>
        </p:nvSpPr>
        <p:spPr>
          <a:xfrm>
            <a:off x="5934075" y="4977875"/>
            <a:ext cx="1826100" cy="18333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sp>
        <p:nvSpPr>
          <p:cNvPr id="164" name="Google Shape;164;p18"/>
          <p:cNvSpPr/>
          <p:nvPr/>
        </p:nvSpPr>
        <p:spPr>
          <a:xfrm>
            <a:off x="8233536" y="3057953"/>
            <a:ext cx="2242500" cy="37101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65" name="Google Shape;165;p18"/>
          <p:cNvSpPr txBox="1"/>
          <p:nvPr/>
        </p:nvSpPr>
        <p:spPr>
          <a:xfrm>
            <a:off x="8366163" y="3395606"/>
            <a:ext cx="1926900" cy="14220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Hur bedöms de lärande</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under perioden? Hur får</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de lärande respons under</a:t>
            </a:r>
            <a:endParaRPr b="1" sz="1000">
              <a:solidFill>
                <a:srgbClr val="0072C6"/>
              </a:solidFill>
            </a:endParaRPr>
          </a:p>
          <a:p>
            <a:pPr indent="0" lvl="0" marL="0" rtl="0" algn="l">
              <a:lnSpc>
                <a:spcPct val="100000"/>
              </a:lnSpc>
              <a:spcBef>
                <a:spcPts val="0"/>
              </a:spcBef>
              <a:spcAft>
                <a:spcPts val="0"/>
              </a:spcAft>
              <a:buClr>
                <a:schemeClr val="dk1"/>
              </a:buClr>
              <a:buSzPts val="1100"/>
              <a:buFont typeface="Arial"/>
              <a:buNone/>
            </a:pPr>
            <a:r>
              <a:rPr b="1" lang="en-GB" sz="1000">
                <a:solidFill>
                  <a:srgbClr val="0072C6"/>
                </a:solidFill>
              </a:rPr>
              <a:t>fenomenprocessen?</a:t>
            </a:r>
            <a:endParaRPr b="1" sz="1000">
              <a:solidFill>
                <a:srgbClr val="0072C6"/>
              </a:solidFill>
            </a:endParaRPr>
          </a:p>
          <a:p>
            <a:pPr indent="0" lvl="0" marL="0" rtl="0" algn="l">
              <a:lnSpc>
                <a:spcPct val="100000"/>
              </a:lnSpc>
              <a:spcBef>
                <a:spcPts val="0"/>
              </a:spcBef>
              <a:spcAft>
                <a:spcPts val="0"/>
              </a:spcAft>
              <a:buClr>
                <a:schemeClr val="dk1"/>
              </a:buClr>
              <a:buSzPts val="1400"/>
              <a:buFont typeface="Arial"/>
              <a:buNone/>
            </a:pPr>
            <a:r>
              <a:t/>
            </a:r>
            <a:endParaRPr b="1" sz="1000">
              <a:solidFill>
                <a:srgbClr val="0072C6"/>
              </a:solidFill>
            </a:endParaRPr>
          </a:p>
          <a:p>
            <a:pPr indent="0" lvl="0" marL="0" rtl="0" algn="l">
              <a:spcBef>
                <a:spcPts val="0"/>
              </a:spcBef>
              <a:spcAft>
                <a:spcPts val="0"/>
              </a:spcAft>
              <a:buNone/>
            </a:pPr>
            <a:r>
              <a:t/>
            </a:r>
            <a:endParaRPr sz="1800"/>
          </a:p>
        </p:txBody>
      </p:sp>
      <p:sp>
        <p:nvSpPr>
          <p:cNvPr id="166" name="Google Shape;166;p18"/>
          <p:cNvSpPr txBox="1"/>
          <p:nvPr/>
        </p:nvSpPr>
        <p:spPr>
          <a:xfrm>
            <a:off x="8366300" y="4225577"/>
            <a:ext cx="2016600" cy="19908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000">
                <a:solidFill>
                  <a:srgbClr val="0072C6"/>
                </a:solidFill>
              </a:rPr>
              <a:t>Skriv ditt svar här...</a:t>
            </a:r>
            <a:endParaRPr sz="1000">
              <a:solidFill>
                <a:srgbClr val="0072C6"/>
              </a:solidFill>
            </a:endParaRPr>
          </a:p>
        </p:txBody>
      </p:sp>
      <p:pic>
        <p:nvPicPr>
          <p:cNvPr id="167" name="Google Shape;167;p18"/>
          <p:cNvPicPr preferRelativeResize="0"/>
          <p:nvPr/>
        </p:nvPicPr>
        <p:blipFill>
          <a:blip r:embed="rId5">
            <a:alphaModFix/>
          </a:blip>
          <a:stretch>
            <a:fillRect/>
          </a:stretch>
        </p:blipFill>
        <p:spPr>
          <a:xfrm rot="-233041">
            <a:off x="8075809" y="1479776"/>
            <a:ext cx="2573967" cy="1662797"/>
          </a:xfrm>
          <a:prstGeom prst="rect">
            <a:avLst/>
          </a:prstGeom>
          <a:noFill/>
          <a:ln>
            <a:noFill/>
          </a:ln>
        </p:spPr>
      </p:pic>
      <p:pic>
        <p:nvPicPr>
          <p:cNvPr id="168" name="Google Shape;168;p18"/>
          <p:cNvPicPr preferRelativeResize="0"/>
          <p:nvPr/>
        </p:nvPicPr>
        <p:blipFill>
          <a:blip r:embed="rId6">
            <a:alphaModFix/>
          </a:blip>
          <a:stretch>
            <a:fillRect/>
          </a:stretch>
        </p:blipFill>
        <p:spPr>
          <a:xfrm rot="-654276">
            <a:off x="3236099" y="5983438"/>
            <a:ext cx="1853301" cy="135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172" name="Shape 172"/>
        <p:cNvGrpSpPr/>
        <p:nvPr/>
      </p:nvGrpSpPr>
      <p:grpSpPr>
        <a:xfrm>
          <a:off x="0" y="0"/>
          <a:ext cx="0" cy="0"/>
          <a:chOff x="0" y="0"/>
          <a:chExt cx="0" cy="0"/>
        </a:xfrm>
      </p:grpSpPr>
      <p:sp>
        <p:nvSpPr>
          <p:cNvPr id="173" name="Google Shape;173;p19"/>
          <p:cNvSpPr/>
          <p:nvPr/>
        </p:nvSpPr>
        <p:spPr>
          <a:xfrm>
            <a:off x="6412744" y="4671811"/>
            <a:ext cx="3389400" cy="1554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74" name="Google Shape;174;p19"/>
          <p:cNvSpPr txBox="1"/>
          <p:nvPr/>
        </p:nvSpPr>
        <p:spPr>
          <a:xfrm>
            <a:off x="6469455" y="4685113"/>
            <a:ext cx="3291000" cy="17460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0"/>
              </a:spcAft>
              <a:buClr>
                <a:schemeClr val="dk1"/>
              </a:buClr>
              <a:buSzPts val="1100"/>
              <a:buFont typeface="Arial"/>
              <a:buNone/>
            </a:pPr>
            <a:r>
              <a:rPr b="1" lang="en-GB" sz="1100">
                <a:solidFill>
                  <a:srgbClr val="0072C6"/>
                </a:solidFill>
              </a:rPr>
              <a:t>Efter den gemensamma planeringen, granska ditt ämnesspecifika avsnitt: vilka kunskaper och vilket innehåll omfattar fenomenet, vad bedömer du och hur, hur säkerställer du den lärandes aktivitet.</a:t>
            </a:r>
            <a:endParaRPr b="1" sz="1100">
              <a:solidFill>
                <a:srgbClr val="0072C6"/>
              </a:solidFill>
            </a:endParaRPr>
          </a:p>
          <a:p>
            <a:pPr indent="0" lvl="0" marL="0" rtl="0" algn="l">
              <a:lnSpc>
                <a:spcPct val="100000"/>
              </a:lnSpc>
              <a:spcBef>
                <a:spcPts val="2500"/>
              </a:spcBef>
              <a:spcAft>
                <a:spcPts val="0"/>
              </a:spcAft>
              <a:buNone/>
            </a:pPr>
            <a:r>
              <a:t/>
            </a:r>
            <a:endParaRPr b="1" sz="1100">
              <a:solidFill>
                <a:srgbClr val="0072C6"/>
              </a:solidFill>
            </a:endParaRPr>
          </a:p>
          <a:p>
            <a:pPr indent="0" lvl="0" marL="0" rtl="0" algn="l">
              <a:spcBef>
                <a:spcPts val="2500"/>
              </a:spcBef>
              <a:spcAft>
                <a:spcPts val="0"/>
              </a:spcAft>
              <a:buNone/>
            </a:pPr>
            <a:r>
              <a:t/>
            </a:r>
            <a:endParaRPr sz="1800"/>
          </a:p>
        </p:txBody>
      </p:sp>
      <p:sp>
        <p:nvSpPr>
          <p:cNvPr id="175" name="Google Shape;175;p19"/>
          <p:cNvSpPr txBox="1"/>
          <p:nvPr/>
        </p:nvSpPr>
        <p:spPr>
          <a:xfrm>
            <a:off x="400073" y="429039"/>
            <a:ext cx="9891900" cy="1150500"/>
          </a:xfrm>
          <a:prstGeom prst="rect">
            <a:avLst/>
          </a:prstGeom>
          <a:noFill/>
          <a:ln>
            <a:noFill/>
          </a:ln>
        </p:spPr>
        <p:txBody>
          <a:bodyPr anchorCtr="0" anchor="t" bIns="116050" lIns="116050" spcFirstLastPara="1" rIns="116050" wrap="square" tIns="116050">
            <a:noAutofit/>
          </a:bodyPr>
          <a:lstStyle/>
          <a:p>
            <a:pPr indent="0" lvl="0" marL="0" rtl="0" algn="l">
              <a:lnSpc>
                <a:spcPct val="90000"/>
              </a:lnSpc>
              <a:spcBef>
                <a:spcPts val="0"/>
              </a:spcBef>
              <a:spcAft>
                <a:spcPts val="0"/>
              </a:spcAft>
              <a:buClr>
                <a:schemeClr val="dk1"/>
              </a:buClr>
              <a:buSzPts val="1100"/>
              <a:buFont typeface="Arial"/>
              <a:buNone/>
            </a:pPr>
            <a:r>
              <a:rPr b="1" lang="en-GB" sz="3000">
                <a:solidFill>
                  <a:schemeClr val="lt1"/>
                </a:solidFill>
              </a:rPr>
              <a:t>Riktlinjer för inledande av</a:t>
            </a:r>
            <a:endParaRPr b="1" sz="3000">
              <a:solidFill>
                <a:schemeClr val="lt1"/>
              </a:solidFill>
            </a:endParaRPr>
          </a:p>
          <a:p>
            <a:pPr indent="0" lvl="0" marL="0" rtl="0" algn="l">
              <a:lnSpc>
                <a:spcPct val="90000"/>
              </a:lnSpc>
              <a:spcBef>
                <a:spcPts val="0"/>
              </a:spcBef>
              <a:spcAft>
                <a:spcPts val="0"/>
              </a:spcAft>
              <a:buClr>
                <a:schemeClr val="dk1"/>
              </a:buClr>
              <a:buSzPts val="1100"/>
              <a:buFont typeface="Arial"/>
              <a:buNone/>
            </a:pPr>
            <a:r>
              <a:rPr b="1" lang="en-GB" sz="3000">
                <a:solidFill>
                  <a:schemeClr val="lt1"/>
                </a:solidFill>
              </a:rPr>
              <a:t>samarbete mellan läroämnen</a:t>
            </a:r>
            <a:endParaRPr b="1" sz="3000">
              <a:solidFill>
                <a:schemeClr val="lt1"/>
              </a:solidFill>
            </a:endParaRPr>
          </a:p>
          <a:p>
            <a:pPr indent="0" lvl="0" marL="0" rtl="0" algn="l">
              <a:lnSpc>
                <a:spcPct val="115000"/>
              </a:lnSpc>
              <a:spcBef>
                <a:spcPts val="0"/>
              </a:spcBef>
              <a:spcAft>
                <a:spcPts val="0"/>
              </a:spcAft>
              <a:buClr>
                <a:schemeClr val="dk1"/>
              </a:buClr>
              <a:buSzPts val="1400"/>
              <a:buFont typeface="Arial"/>
              <a:buNone/>
            </a:pPr>
            <a:r>
              <a:t/>
            </a:r>
            <a:endParaRPr b="1" sz="3000">
              <a:solidFill>
                <a:schemeClr val="lt1"/>
              </a:solidFill>
            </a:endParaRPr>
          </a:p>
          <a:p>
            <a:pPr indent="0" lvl="0" marL="0" rtl="0" algn="l">
              <a:spcBef>
                <a:spcPts val="0"/>
              </a:spcBef>
              <a:spcAft>
                <a:spcPts val="0"/>
              </a:spcAft>
              <a:buNone/>
            </a:pPr>
            <a:r>
              <a:t/>
            </a:r>
            <a:endParaRPr b="1" sz="3800">
              <a:solidFill>
                <a:srgbClr val="FFFFFF"/>
              </a:solidFill>
            </a:endParaRPr>
          </a:p>
        </p:txBody>
      </p:sp>
      <p:sp>
        <p:nvSpPr>
          <p:cNvPr id="176" name="Google Shape;176;p19"/>
          <p:cNvSpPr/>
          <p:nvPr/>
        </p:nvSpPr>
        <p:spPr>
          <a:xfrm>
            <a:off x="1030925" y="2349751"/>
            <a:ext cx="2051400" cy="17460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77" name="Google Shape;177;p19"/>
          <p:cNvSpPr txBox="1"/>
          <p:nvPr/>
        </p:nvSpPr>
        <p:spPr>
          <a:xfrm>
            <a:off x="1164146" y="2517261"/>
            <a:ext cx="1855800" cy="15549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0"/>
              </a:spcAft>
              <a:buClr>
                <a:schemeClr val="dk1"/>
              </a:buClr>
              <a:buSzPts val="1100"/>
              <a:buFont typeface="Arial"/>
              <a:buNone/>
            </a:pPr>
            <a:r>
              <a:rPr b="1" lang="en-GB" sz="1100">
                <a:solidFill>
                  <a:srgbClr val="0072C6"/>
                </a:solidFill>
              </a:rPr>
              <a:t>Undersök läroplanen och identifiera ett fenomen som är gemensamt med andra läroämnen.</a:t>
            </a:r>
            <a:endParaRPr b="1" sz="1100">
              <a:solidFill>
                <a:srgbClr val="0072C6"/>
              </a:solidFill>
            </a:endParaRPr>
          </a:p>
          <a:p>
            <a:pPr indent="0" lvl="0" marL="0" rtl="0" algn="l">
              <a:lnSpc>
                <a:spcPct val="100000"/>
              </a:lnSpc>
              <a:spcBef>
                <a:spcPts val="2500"/>
              </a:spcBef>
              <a:spcAft>
                <a:spcPts val="2500"/>
              </a:spcAft>
              <a:buNone/>
            </a:pPr>
            <a:r>
              <a:t/>
            </a:r>
            <a:endParaRPr b="1" sz="1100">
              <a:solidFill>
                <a:srgbClr val="0072C6"/>
              </a:solidFill>
            </a:endParaRPr>
          </a:p>
        </p:txBody>
      </p:sp>
      <p:sp>
        <p:nvSpPr>
          <p:cNvPr id="178" name="Google Shape;178;p19"/>
          <p:cNvSpPr/>
          <p:nvPr/>
        </p:nvSpPr>
        <p:spPr>
          <a:xfrm>
            <a:off x="839434" y="1938741"/>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79" name="Google Shape;179;p19"/>
          <p:cNvSpPr txBox="1"/>
          <p:nvPr/>
        </p:nvSpPr>
        <p:spPr>
          <a:xfrm>
            <a:off x="874016" y="1910006"/>
            <a:ext cx="501300" cy="6888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1</a:t>
            </a:r>
            <a:endParaRPr sz="3000">
              <a:solidFill>
                <a:schemeClr val="lt1"/>
              </a:solidFill>
            </a:endParaRPr>
          </a:p>
        </p:txBody>
      </p:sp>
      <p:sp>
        <p:nvSpPr>
          <p:cNvPr id="180" name="Google Shape;180;p19"/>
          <p:cNvSpPr/>
          <p:nvPr/>
        </p:nvSpPr>
        <p:spPr>
          <a:xfrm>
            <a:off x="3552100" y="2349751"/>
            <a:ext cx="2341500" cy="17460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1" name="Google Shape;181;p19"/>
          <p:cNvSpPr txBox="1"/>
          <p:nvPr/>
        </p:nvSpPr>
        <p:spPr>
          <a:xfrm>
            <a:off x="3685314" y="2517261"/>
            <a:ext cx="2096400" cy="15549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0"/>
              </a:spcAft>
              <a:buClr>
                <a:schemeClr val="dk1"/>
              </a:buClr>
              <a:buSzPts val="1100"/>
              <a:buFont typeface="Arial"/>
              <a:buNone/>
            </a:pPr>
            <a:r>
              <a:rPr b="1" lang="en-GB" sz="1100">
                <a:solidFill>
                  <a:srgbClr val="0072C6"/>
                </a:solidFill>
              </a:rPr>
              <a:t>Fastställ ett gemensamt huvudmål för fenomenet utifrån läroplanens mål. </a:t>
            </a:r>
            <a:r>
              <a:rPr lang="en-GB" sz="1000">
                <a:solidFill>
                  <a:srgbClr val="0072C6"/>
                </a:solidFill>
              </a:rPr>
              <a:t>Vad vill ni att de lärande ska lära sig?</a:t>
            </a:r>
            <a:endParaRPr sz="1000">
              <a:solidFill>
                <a:srgbClr val="0072C6"/>
              </a:solidFill>
            </a:endParaRPr>
          </a:p>
          <a:p>
            <a:pPr indent="0" lvl="0" marL="0" rtl="0" algn="l">
              <a:lnSpc>
                <a:spcPct val="100000"/>
              </a:lnSpc>
              <a:spcBef>
                <a:spcPts val="2500"/>
              </a:spcBef>
              <a:spcAft>
                <a:spcPts val="2500"/>
              </a:spcAft>
              <a:buNone/>
            </a:pPr>
            <a:r>
              <a:t/>
            </a:r>
            <a:endParaRPr b="1" sz="1100">
              <a:solidFill>
                <a:srgbClr val="0072C6"/>
              </a:solidFill>
            </a:endParaRPr>
          </a:p>
        </p:txBody>
      </p:sp>
      <p:sp>
        <p:nvSpPr>
          <p:cNvPr id="182" name="Google Shape;182;p19"/>
          <p:cNvSpPr/>
          <p:nvPr/>
        </p:nvSpPr>
        <p:spPr>
          <a:xfrm>
            <a:off x="3360602" y="1938741"/>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3" name="Google Shape;183;p19"/>
          <p:cNvSpPr txBox="1"/>
          <p:nvPr/>
        </p:nvSpPr>
        <p:spPr>
          <a:xfrm>
            <a:off x="3395184" y="1879508"/>
            <a:ext cx="501300" cy="74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2</a:t>
            </a:r>
            <a:endParaRPr sz="3000">
              <a:solidFill>
                <a:schemeClr val="lt1"/>
              </a:solidFill>
            </a:endParaRPr>
          </a:p>
        </p:txBody>
      </p:sp>
      <p:sp>
        <p:nvSpPr>
          <p:cNvPr id="184" name="Google Shape;184;p19"/>
          <p:cNvSpPr/>
          <p:nvPr/>
        </p:nvSpPr>
        <p:spPr>
          <a:xfrm>
            <a:off x="6412750" y="2349748"/>
            <a:ext cx="3191100" cy="13029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5" name="Google Shape;185;p19"/>
          <p:cNvSpPr txBox="1"/>
          <p:nvPr/>
        </p:nvSpPr>
        <p:spPr>
          <a:xfrm>
            <a:off x="6545956" y="2509875"/>
            <a:ext cx="3057900" cy="15549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2500"/>
              </a:spcAft>
              <a:buNone/>
            </a:pPr>
            <a:r>
              <a:rPr b="1" lang="en-GB" sz="1100">
                <a:solidFill>
                  <a:srgbClr val="0072C6"/>
                </a:solidFill>
              </a:rPr>
              <a:t>Tänk på hur ni vill avsluta fenomenhelheten? </a:t>
            </a:r>
            <a:r>
              <a:rPr lang="en-GB" sz="1000">
                <a:solidFill>
                  <a:srgbClr val="0072C6"/>
                </a:solidFill>
              </a:rPr>
              <a:t>Hur visar eleverna vad de har lärt sig?</a:t>
            </a:r>
            <a:r>
              <a:rPr b="1" lang="en-GB" sz="1100">
                <a:solidFill>
                  <a:srgbClr val="0072C6"/>
                </a:solidFill>
              </a:rPr>
              <a:t> </a:t>
            </a:r>
            <a:endParaRPr b="1" sz="1000">
              <a:solidFill>
                <a:srgbClr val="0072C6"/>
              </a:solidFill>
            </a:endParaRPr>
          </a:p>
        </p:txBody>
      </p:sp>
      <p:sp>
        <p:nvSpPr>
          <p:cNvPr id="186" name="Google Shape;186;p19"/>
          <p:cNvSpPr/>
          <p:nvPr/>
        </p:nvSpPr>
        <p:spPr>
          <a:xfrm>
            <a:off x="6221244" y="1938741"/>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7" name="Google Shape;187;p19"/>
          <p:cNvSpPr txBox="1"/>
          <p:nvPr/>
        </p:nvSpPr>
        <p:spPr>
          <a:xfrm>
            <a:off x="6255826" y="1879508"/>
            <a:ext cx="501300" cy="74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3</a:t>
            </a:r>
            <a:endParaRPr sz="3000">
              <a:solidFill>
                <a:schemeClr val="lt1"/>
              </a:solidFill>
            </a:endParaRPr>
          </a:p>
        </p:txBody>
      </p:sp>
      <p:sp>
        <p:nvSpPr>
          <p:cNvPr id="188" name="Google Shape;188;p19"/>
          <p:cNvSpPr/>
          <p:nvPr/>
        </p:nvSpPr>
        <p:spPr>
          <a:xfrm>
            <a:off x="1030935" y="4671793"/>
            <a:ext cx="4942800" cy="2115300"/>
          </a:xfrm>
          <a:prstGeom prst="roundRect">
            <a:avLst>
              <a:gd fmla="val 16667" name="adj"/>
            </a:avLst>
          </a:prstGeom>
          <a:solidFill>
            <a:schemeClr val="lt1"/>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89" name="Google Shape;189;p19"/>
          <p:cNvSpPr txBox="1"/>
          <p:nvPr/>
        </p:nvSpPr>
        <p:spPr>
          <a:xfrm>
            <a:off x="1164146" y="4831948"/>
            <a:ext cx="4679100" cy="21153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1500"/>
              </a:spcBef>
              <a:spcAft>
                <a:spcPts val="0"/>
              </a:spcAft>
              <a:buClr>
                <a:schemeClr val="dk1"/>
              </a:buClr>
              <a:buSzPts val="1100"/>
              <a:buFont typeface="Arial"/>
              <a:buNone/>
            </a:pPr>
            <a:r>
              <a:rPr b="1" lang="en-GB" sz="1100">
                <a:solidFill>
                  <a:srgbClr val="0072C6"/>
                </a:solidFill>
              </a:rPr>
              <a:t>Tänk på hur fenomenprocessen schemaläggs. Hur inleder ni fenomenet tillsammans? Hur träffas ni under processens gång? Hur avslutar ni fenomenprocessen? Hur bedömer ni processen? </a:t>
            </a:r>
            <a:r>
              <a:rPr lang="en-GB" sz="1000">
                <a:solidFill>
                  <a:srgbClr val="0072C6"/>
                </a:solidFill>
              </a:rPr>
              <a:t>Kom ihåg att tänka på processen ur en aktiv lärandes synvinkel (de lärande fastställer mål, funderar på frågor och söker information, inte läraren).</a:t>
            </a:r>
            <a:endParaRPr sz="1000">
              <a:solidFill>
                <a:srgbClr val="0072C6"/>
              </a:solidFill>
            </a:endParaRPr>
          </a:p>
          <a:p>
            <a:pPr indent="0" lvl="0" marL="0" rtl="0" algn="l">
              <a:lnSpc>
                <a:spcPct val="100000"/>
              </a:lnSpc>
              <a:spcBef>
                <a:spcPts val="2500"/>
              </a:spcBef>
              <a:spcAft>
                <a:spcPts val="2500"/>
              </a:spcAft>
              <a:buNone/>
            </a:pPr>
            <a:r>
              <a:t/>
            </a:r>
            <a:endParaRPr b="1" sz="1100">
              <a:solidFill>
                <a:srgbClr val="0072C6"/>
              </a:solidFill>
            </a:endParaRPr>
          </a:p>
        </p:txBody>
      </p:sp>
      <p:sp>
        <p:nvSpPr>
          <p:cNvPr id="190" name="Google Shape;190;p19"/>
          <p:cNvSpPr/>
          <p:nvPr/>
        </p:nvSpPr>
        <p:spPr>
          <a:xfrm>
            <a:off x="839434" y="4260795"/>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91" name="Google Shape;191;p19"/>
          <p:cNvSpPr txBox="1"/>
          <p:nvPr/>
        </p:nvSpPr>
        <p:spPr>
          <a:xfrm>
            <a:off x="874016" y="4201562"/>
            <a:ext cx="501300" cy="74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4</a:t>
            </a:r>
            <a:endParaRPr sz="3000">
              <a:solidFill>
                <a:schemeClr val="lt1"/>
              </a:solidFill>
            </a:endParaRPr>
          </a:p>
        </p:txBody>
      </p:sp>
      <p:sp>
        <p:nvSpPr>
          <p:cNvPr id="192" name="Google Shape;192;p19"/>
          <p:cNvSpPr/>
          <p:nvPr/>
        </p:nvSpPr>
        <p:spPr>
          <a:xfrm>
            <a:off x="6221244" y="4260814"/>
            <a:ext cx="588900" cy="688800"/>
          </a:xfrm>
          <a:prstGeom prst="roundRect">
            <a:avLst>
              <a:gd fmla="val 16667" name="adj"/>
            </a:avLst>
          </a:prstGeom>
          <a:solidFill>
            <a:srgbClr val="F5A3C7"/>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193" name="Google Shape;193;p19"/>
          <p:cNvSpPr txBox="1"/>
          <p:nvPr/>
        </p:nvSpPr>
        <p:spPr>
          <a:xfrm>
            <a:off x="6255826" y="4201580"/>
            <a:ext cx="501300" cy="747900"/>
          </a:xfrm>
          <a:prstGeom prst="rect">
            <a:avLst/>
          </a:prstGeom>
          <a:noFill/>
          <a:ln>
            <a:noFill/>
          </a:ln>
        </p:spPr>
        <p:txBody>
          <a:bodyPr anchorCtr="0" anchor="t" bIns="116050" lIns="116050" spcFirstLastPara="1" rIns="116050" wrap="square" tIns="116050">
            <a:noAutofit/>
          </a:bodyPr>
          <a:lstStyle/>
          <a:p>
            <a:pPr indent="0" lvl="0" marL="0" rtl="0" algn="ctr">
              <a:spcBef>
                <a:spcPts val="0"/>
              </a:spcBef>
              <a:spcAft>
                <a:spcPts val="0"/>
              </a:spcAft>
              <a:buNone/>
            </a:pPr>
            <a:r>
              <a:rPr lang="en-GB" sz="3000">
                <a:solidFill>
                  <a:schemeClr val="lt1"/>
                </a:solidFill>
              </a:rPr>
              <a:t>5</a:t>
            </a:r>
            <a:endParaRPr sz="3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72C6"/>
        </a:solidFill>
      </p:bgPr>
    </p:bg>
    <p:spTree>
      <p:nvGrpSpPr>
        <p:cNvPr id="197" name="Shape 197"/>
        <p:cNvGrpSpPr/>
        <p:nvPr/>
      </p:nvGrpSpPr>
      <p:grpSpPr>
        <a:xfrm>
          <a:off x="0" y="0"/>
          <a:ext cx="0" cy="0"/>
          <a:chOff x="0" y="0"/>
          <a:chExt cx="0" cy="0"/>
        </a:xfrm>
      </p:grpSpPr>
      <p:sp>
        <p:nvSpPr>
          <p:cNvPr id="198" name="Google Shape;198;p20"/>
          <p:cNvSpPr txBox="1"/>
          <p:nvPr/>
        </p:nvSpPr>
        <p:spPr>
          <a:xfrm>
            <a:off x="1352925" y="2013652"/>
            <a:ext cx="5037000" cy="4599600"/>
          </a:xfrm>
          <a:prstGeom prst="rect">
            <a:avLst/>
          </a:prstGeom>
          <a:noFill/>
          <a:ln>
            <a:noFill/>
          </a:ln>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sz="1300">
                <a:solidFill>
                  <a:srgbClr val="FFFFFF"/>
                </a:solidFill>
              </a:rPr>
              <a:t>Både bedömnings- och planeringsverktyg har planerats till stöd för fenomenbaserad inlärning. Fenomenkort för planering av den fenomenbaserade processen finns tillgängliga både för lärare och lärande. På dessa används frågor för att hjälpa de lärande att koncentrera sig på de saker som är väsentliga för planeringen av</a:t>
            </a:r>
            <a:endParaRPr sz="1300">
              <a:solidFill>
                <a:srgbClr val="FFFFFF"/>
              </a:solidFill>
            </a:endParaRPr>
          </a:p>
          <a:p>
            <a:pPr indent="0" lvl="0" marL="0" rtl="0" algn="l">
              <a:spcBef>
                <a:spcPts val="0"/>
              </a:spcBef>
              <a:spcAft>
                <a:spcPts val="0"/>
              </a:spcAft>
              <a:buNone/>
            </a:pPr>
            <a:r>
              <a:rPr lang="en-GB" sz="1300">
                <a:solidFill>
                  <a:srgbClr val="FFFFFF"/>
                </a:solidFill>
              </a:rPr>
              <a:t>fenomenprocessen. Förutom det planeringsverktyg du håller i dina händer, finns det ett planeringsverktyg för grupper av lärande med hjälp av vilket de självständigt kan börja planera genomförandet av fenomenet och dess framskridande.</a:t>
            </a:r>
            <a:endParaRPr sz="1300">
              <a:solidFill>
                <a:srgbClr val="FFFFFF"/>
              </a:solidFill>
            </a:endParaRPr>
          </a:p>
          <a:p>
            <a:pPr indent="0" lvl="0" marL="0" rtl="0" algn="l">
              <a:spcBef>
                <a:spcPts val="0"/>
              </a:spcBef>
              <a:spcAft>
                <a:spcPts val="0"/>
              </a:spcAft>
              <a:buClr>
                <a:schemeClr val="dk1"/>
              </a:buClr>
              <a:buSzPts val="1100"/>
              <a:buFont typeface="Arial"/>
              <a:buNone/>
            </a:pPr>
            <a:r>
              <a:t/>
            </a:r>
            <a:endParaRPr sz="1300">
              <a:solidFill>
                <a:srgbClr val="FFFFFF"/>
              </a:solidFill>
            </a:endParaRPr>
          </a:p>
          <a:p>
            <a:pPr indent="0" lvl="0" marL="0" rtl="0" algn="l">
              <a:spcBef>
                <a:spcPts val="0"/>
              </a:spcBef>
              <a:spcAft>
                <a:spcPts val="0"/>
              </a:spcAft>
              <a:buClr>
                <a:schemeClr val="dk1"/>
              </a:buClr>
              <a:buSzPts val="1100"/>
              <a:buFont typeface="Arial"/>
              <a:buNone/>
            </a:pPr>
            <a:r>
              <a:rPr lang="en-GB" sz="1300">
                <a:solidFill>
                  <a:srgbClr val="FFFFFF"/>
                </a:solidFill>
              </a:rPr>
              <a:t>Bedömningsverktyg har utvecklats för bedömning av fenomenprocessen, ämnesorienterad bedömning samt bedömning av huruvida målen för mångsidig kompetens har uppnåtts.Alla dessa verktyg finns på webbplatsen Helsingfors lär sig på finska, svenska och engelska.</a:t>
            </a:r>
            <a:endParaRPr sz="1300">
              <a:solidFill>
                <a:srgbClr val="FFFFFF"/>
              </a:solidFill>
            </a:endParaRPr>
          </a:p>
          <a:p>
            <a:pPr indent="0" lvl="0" marL="0" rtl="0" algn="l">
              <a:spcBef>
                <a:spcPts val="0"/>
              </a:spcBef>
              <a:spcAft>
                <a:spcPts val="0"/>
              </a:spcAft>
              <a:buNone/>
            </a:pPr>
            <a:r>
              <a:t/>
            </a:r>
            <a:endParaRPr sz="13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Clr>
                <a:schemeClr val="dk1"/>
              </a:buClr>
              <a:buSzPts val="1100"/>
              <a:buFont typeface="Arial"/>
              <a:buNone/>
            </a:pPr>
            <a:r>
              <a:rPr lang="en-GB" sz="1500">
                <a:solidFill>
                  <a:srgbClr val="F5A3C7"/>
                </a:solidFill>
              </a:rPr>
              <a:t>www.helsinkioppii.fi</a:t>
            </a:r>
            <a:endParaRPr sz="1500">
              <a:solidFill>
                <a:srgbClr val="F5A3C7"/>
              </a:solidFill>
            </a:endParaRPr>
          </a:p>
          <a:p>
            <a:pPr indent="0" lvl="0" marL="0" rtl="0" algn="l">
              <a:spcBef>
                <a:spcPts val="0"/>
              </a:spcBef>
              <a:spcAft>
                <a:spcPts val="0"/>
              </a:spcAft>
              <a:buClr>
                <a:schemeClr val="dk1"/>
              </a:buClr>
              <a:buSzPts val="1100"/>
              <a:buFont typeface="Arial"/>
              <a:buNone/>
            </a:pPr>
            <a:r>
              <a:rPr lang="en-GB" sz="1500">
                <a:solidFill>
                  <a:srgbClr val="F5A3C7"/>
                </a:solidFill>
              </a:rPr>
              <a:t>#HelsinkiOppii</a:t>
            </a:r>
            <a:endParaRPr sz="1500">
              <a:solidFill>
                <a:srgbClr val="F5A3C7"/>
              </a:solidFill>
            </a:endParaRPr>
          </a:p>
          <a:p>
            <a:pPr indent="0" lvl="0" marL="0" rtl="0" algn="l">
              <a:spcBef>
                <a:spcPts val="0"/>
              </a:spcBef>
              <a:spcAft>
                <a:spcPts val="0"/>
              </a:spcAft>
              <a:buClr>
                <a:schemeClr val="dk1"/>
              </a:buClr>
              <a:buSzPts val="1100"/>
              <a:buFont typeface="Arial"/>
              <a:buNone/>
            </a:pPr>
            <a:r>
              <a:rPr lang="en-GB" sz="1500">
                <a:solidFill>
                  <a:srgbClr val="F5A3C7"/>
                </a:solidFill>
              </a:rPr>
              <a:t>#HelsingforsLärSig</a:t>
            </a:r>
            <a:endParaRPr sz="1500">
              <a:solidFill>
                <a:srgbClr val="F5A3C7"/>
              </a:solidFill>
            </a:endParaRPr>
          </a:p>
          <a:p>
            <a:pPr indent="0" lvl="0" marL="0" rtl="0" algn="l">
              <a:spcBef>
                <a:spcPts val="0"/>
              </a:spcBef>
              <a:spcAft>
                <a:spcPts val="0"/>
              </a:spcAft>
              <a:buNone/>
            </a:pPr>
            <a:r>
              <a:t/>
            </a:r>
            <a:endParaRPr sz="1500">
              <a:solidFill>
                <a:srgbClr val="F5A3C7"/>
              </a:solidFill>
            </a:endParaRPr>
          </a:p>
          <a:p>
            <a:pPr indent="0" lvl="0" marL="0" rtl="0" algn="l">
              <a:spcBef>
                <a:spcPts val="0"/>
              </a:spcBef>
              <a:spcAft>
                <a:spcPts val="0"/>
              </a:spcAft>
              <a:buNone/>
            </a:pPr>
            <a:r>
              <a:t/>
            </a:r>
            <a:endParaRPr sz="1800">
              <a:solidFill>
                <a:srgbClr val="FFFFFF"/>
              </a:solidFill>
            </a:endParaRPr>
          </a:p>
        </p:txBody>
      </p:sp>
      <p:pic>
        <p:nvPicPr>
          <p:cNvPr id="199" name="Google Shape;199;p20"/>
          <p:cNvPicPr preferRelativeResize="0"/>
          <p:nvPr/>
        </p:nvPicPr>
        <p:blipFill>
          <a:blip r:embed="rId3">
            <a:alphaModFix/>
          </a:blip>
          <a:stretch>
            <a:fillRect/>
          </a:stretch>
        </p:blipFill>
        <p:spPr>
          <a:xfrm>
            <a:off x="7597875" y="3702463"/>
            <a:ext cx="913075" cy="895450"/>
          </a:xfrm>
          <a:prstGeom prst="rect">
            <a:avLst/>
          </a:prstGeom>
          <a:noFill/>
          <a:ln>
            <a:noFill/>
          </a:ln>
        </p:spPr>
      </p:pic>
      <p:pic>
        <p:nvPicPr>
          <p:cNvPr id="200" name="Google Shape;200;p20"/>
          <p:cNvPicPr preferRelativeResize="0"/>
          <p:nvPr/>
        </p:nvPicPr>
        <p:blipFill>
          <a:blip r:embed="rId4">
            <a:alphaModFix/>
          </a:blip>
          <a:stretch>
            <a:fillRect/>
          </a:stretch>
        </p:blipFill>
        <p:spPr>
          <a:xfrm>
            <a:off x="7293475" y="2724825"/>
            <a:ext cx="1521874" cy="53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