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3" r:id="rId4"/>
  </p:sldMasterIdLst>
  <p:notesMasterIdLst>
    <p:notesMasterId r:id="rId13"/>
  </p:notesMasterIdLst>
  <p:sldIdLst>
    <p:sldId id="256" r:id="rId5"/>
    <p:sldId id="257" r:id="rId6"/>
    <p:sldId id="258" r:id="rId7"/>
    <p:sldId id="281" r:id="rId8"/>
    <p:sldId id="282" r:id="rId9"/>
    <p:sldId id="283" r:id="rId10"/>
    <p:sldId id="284" r:id="rId11"/>
    <p:sldId id="285" r:id="rId12"/>
  </p:sldIdLst>
  <p:sldSz cx="12192000" cy="6858000"/>
  <p:notesSz cx="6808788" cy="99409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300">
          <p15:clr>
            <a:srgbClr val="9AA0A6"/>
          </p15:clr>
        </p15:guide>
        <p15:guide id="2" pos="7347">
          <p15:clr>
            <a:srgbClr val="9AA0A6"/>
          </p15:clr>
        </p15:guide>
        <p15:guide id="3" orient="horz" pos="736">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D2BE97B-CBCA-4684-8CA2-D9B863EF6814}">
  <a:tblStyle styleId="{3D2BE97B-CBCA-4684-8CA2-D9B863EF681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guide pos="300"/>
        <p:guide pos="7347"/>
        <p:guide orient="horz" pos="7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50475" cy="498773"/>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56737" y="0"/>
            <a:ext cx="2950475" cy="498773"/>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42154"/>
            <a:ext cx="2950475" cy="498772"/>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56737" y="9442154"/>
            <a:ext cx="2950475" cy="498772"/>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i-FI"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602272d516_0_10: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602272d516_0_10: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Clr>
                <a:srgbClr val="000000"/>
              </a:buClr>
              <a:buSzPts val="1400"/>
              <a:buFont typeface="Arial"/>
              <a:buAutoNum type="arabicPeriod"/>
            </a:pPr>
            <a:endParaRPr>
              <a:solidFill>
                <a:srgbClr val="000000"/>
              </a:solidFill>
              <a:latin typeface="Arial"/>
              <a:ea typeface="Arial"/>
              <a:cs typeface="Arial"/>
              <a:sym typeface="Arial"/>
            </a:endParaRPr>
          </a:p>
        </p:txBody>
      </p:sp>
      <p:sp>
        <p:nvSpPr>
          <p:cNvPr id="207" name="Google Shape;207;g602272d516_0_10: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1</a:t>
            </a:fld>
            <a:endParaRPr lang="fi-F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602272d516_0_16: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sv-FI" sz="1100">
                <a:solidFill>
                  <a:srgbClr val="1F497D"/>
                </a:solidFill>
              </a:rPr>
              <a:t>om verktygens lämplighet för 0365 och Google-miljöer?</a:t>
            </a:r>
          </a:p>
        </p:txBody>
      </p:sp>
      <p:sp>
        <p:nvSpPr>
          <p:cNvPr id="212" name="Google Shape;212;g602272d516_0_16: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602272d516_2_26: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sz="1400">
              <a:solidFill>
                <a:srgbClr val="000000"/>
              </a:solidFill>
              <a:latin typeface="Arial"/>
              <a:ea typeface="Arial"/>
              <a:cs typeface="Arial"/>
              <a:sym typeface="Arial"/>
            </a:endParaRPr>
          </a:p>
        </p:txBody>
      </p:sp>
      <p:sp>
        <p:nvSpPr>
          <p:cNvPr id="218" name="Google Shape;218;g602272d516_2_26: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0"/>
        <p:cNvGrpSpPr/>
        <p:nvPr/>
      </p:nvGrpSpPr>
      <p:grpSpPr>
        <a:xfrm>
          <a:off x="0" y="0"/>
          <a:ext cx="0" cy="0"/>
          <a:chOff x="0" y="0"/>
          <a:chExt cx="0" cy="0"/>
        </a:xfrm>
      </p:grpSpPr>
      <p:sp>
        <p:nvSpPr>
          <p:cNvPr id="731" name="Google Shape;731;g6c3c9e8ac8_0_0: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2" name="Google Shape;732;g6c3c9e8ac8_0_0: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3" name="Google Shape;733;g6c3c9e8ac8_0_0: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4</a:t>
            </a:fld>
            <a:endParaRPr lang="fi-F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6"/>
        <p:cNvGrpSpPr/>
        <p:nvPr/>
      </p:nvGrpSpPr>
      <p:grpSpPr>
        <a:xfrm>
          <a:off x="0" y="0"/>
          <a:ext cx="0" cy="0"/>
          <a:chOff x="0" y="0"/>
          <a:chExt cx="0" cy="0"/>
        </a:xfrm>
      </p:grpSpPr>
      <p:sp>
        <p:nvSpPr>
          <p:cNvPr id="737" name="Google Shape;737;g6c3c9e8ac8_0_35: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8" name="Google Shape;738;g6c3c9e8ac8_0_35: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9" name="Google Shape;739;g6c3c9e8ac8_0_35: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5</a:t>
            </a:fld>
            <a:endParaRPr lang="fi-FI"/>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8"/>
        <p:cNvGrpSpPr/>
        <p:nvPr/>
      </p:nvGrpSpPr>
      <p:grpSpPr>
        <a:xfrm>
          <a:off x="0" y="0"/>
          <a:ext cx="0" cy="0"/>
          <a:chOff x="0" y="0"/>
          <a:chExt cx="0" cy="0"/>
        </a:xfrm>
      </p:grpSpPr>
      <p:sp>
        <p:nvSpPr>
          <p:cNvPr id="749" name="Google Shape;749;g75b1c14422_0_569: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0" name="Google Shape;750;g75b1c14422_0_569: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1" name="Google Shape;751;g75b1c14422_0_569: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6</a:t>
            </a:fld>
            <a:endParaRPr lang="fi-FI"/>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9"/>
        <p:cNvGrpSpPr/>
        <p:nvPr/>
      </p:nvGrpSpPr>
      <p:grpSpPr>
        <a:xfrm>
          <a:off x="0" y="0"/>
          <a:ext cx="0" cy="0"/>
          <a:chOff x="0" y="0"/>
          <a:chExt cx="0" cy="0"/>
        </a:xfrm>
      </p:grpSpPr>
      <p:sp>
        <p:nvSpPr>
          <p:cNvPr id="770" name="Google Shape;770;g75b1c14422_0_612: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1" name="Google Shape;771;g75b1c14422_0_612: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72" name="Google Shape;772;g75b1c14422_0_612: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7</a:t>
            </a:fld>
            <a:endParaRPr lang="fi-FI"/>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6"/>
        <p:cNvGrpSpPr/>
        <p:nvPr/>
      </p:nvGrpSpPr>
      <p:grpSpPr>
        <a:xfrm>
          <a:off x="0" y="0"/>
          <a:ext cx="0" cy="0"/>
          <a:chOff x="0" y="0"/>
          <a:chExt cx="0" cy="0"/>
        </a:xfrm>
      </p:grpSpPr>
      <p:sp>
        <p:nvSpPr>
          <p:cNvPr id="787" name="Google Shape;787;g602272d516_2_20: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8" name="Google Shape;788;g602272d516_2_20: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89" name="Google Shape;789;g602272d516_2_20: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8</a:t>
            </a:fld>
            <a:endParaRPr lang="fi-F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Otsikko ja sisältö" type="obj">
  <p:cSld name="OBJECT">
    <p:spTree>
      <p:nvGrpSpPr>
        <p:cNvPr id="1" name="Shape 77"/>
        <p:cNvGrpSpPr/>
        <p:nvPr/>
      </p:nvGrpSpPr>
      <p:grpSpPr>
        <a:xfrm>
          <a:off x="0" y="0"/>
          <a:ext cx="0" cy="0"/>
          <a:chOff x="0" y="0"/>
          <a:chExt cx="0" cy="0"/>
        </a:xfrm>
      </p:grpSpPr>
      <p:sp>
        <p:nvSpPr>
          <p:cNvPr id="78" name="Google Shape;78;p14"/>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9" name="Google Shape;79;p14"/>
          <p:cNvSpPr txBox="1">
            <a:spLocks noGrp="1"/>
          </p:cNvSpPr>
          <p:nvPr>
            <p:ph type="body" idx="1"/>
          </p:nvPr>
        </p:nvSpPr>
        <p:spPr>
          <a:xfrm>
            <a:off x="457199" y="1196502"/>
            <a:ext cx="9972000" cy="49806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0" name="Google Shape;80;p14"/>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1" name="Google Shape;81;p14"/>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2" name="Google Shape;82;p14"/>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Väliotsikko tiili">
  <p:cSld name="Väliotsikko tiili">
    <p:bg>
      <p:bgPr>
        <a:solidFill>
          <a:srgbClr val="DB2719"/>
        </a:solidFill>
        <a:effectLst/>
      </p:bgPr>
    </p:bg>
    <p:spTree>
      <p:nvGrpSpPr>
        <p:cNvPr id="1" name="Shape 133"/>
        <p:cNvGrpSpPr/>
        <p:nvPr/>
      </p:nvGrpSpPr>
      <p:grpSpPr>
        <a:xfrm>
          <a:off x="0" y="0"/>
          <a:ext cx="0" cy="0"/>
          <a:chOff x="0" y="0"/>
          <a:chExt cx="0" cy="0"/>
        </a:xfrm>
      </p:grpSpPr>
      <p:sp>
        <p:nvSpPr>
          <p:cNvPr id="134" name="Google Shape;134;p24"/>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35" name="Google Shape;135;p24"/>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6" name="Google Shape;136;p24"/>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7" name="Google Shape;137;p24"/>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38" name="Google Shape;138;p24"/>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Väliotsikko sumu">
  <p:cSld name="Väliotsikko sumu">
    <p:bg>
      <p:bgPr>
        <a:solidFill>
          <a:schemeClr val="accent3"/>
        </a:solidFill>
        <a:effectLst/>
      </p:bgPr>
    </p:bg>
    <p:spTree>
      <p:nvGrpSpPr>
        <p:cNvPr id="1" name="Shape 139"/>
        <p:cNvGrpSpPr/>
        <p:nvPr/>
      </p:nvGrpSpPr>
      <p:grpSpPr>
        <a:xfrm>
          <a:off x="0" y="0"/>
          <a:ext cx="0" cy="0"/>
          <a:chOff x="0" y="0"/>
          <a:chExt cx="0" cy="0"/>
        </a:xfrm>
      </p:grpSpPr>
      <p:sp>
        <p:nvSpPr>
          <p:cNvPr id="140" name="Google Shape;140;p25"/>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1" name="Google Shape;141;p25"/>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2" name="Google Shape;142;p25"/>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3" name="Google Shape;143;p25"/>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44" name="Google Shape;144;p25"/>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Väliotsikko metro">
  <p:cSld name="Väliotsikko metro">
    <p:bg>
      <p:bgPr>
        <a:solidFill>
          <a:schemeClr val="accent2"/>
        </a:solidFill>
        <a:effectLst/>
      </p:bgPr>
    </p:bg>
    <p:spTree>
      <p:nvGrpSpPr>
        <p:cNvPr id="1" name="Shape 145"/>
        <p:cNvGrpSpPr/>
        <p:nvPr/>
      </p:nvGrpSpPr>
      <p:grpSpPr>
        <a:xfrm>
          <a:off x="0" y="0"/>
          <a:ext cx="0" cy="0"/>
          <a:chOff x="0" y="0"/>
          <a:chExt cx="0" cy="0"/>
        </a:xfrm>
      </p:grpSpPr>
      <p:sp>
        <p:nvSpPr>
          <p:cNvPr id="146" name="Google Shape;146;p26"/>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7" name="Google Shape;147;p26"/>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8" name="Google Shape;148;p26"/>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9" name="Google Shape;149;p26"/>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50" name="Google Shape;150;p26"/>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Vertailu">
  <p:cSld name="Vertailu">
    <p:spTree>
      <p:nvGrpSpPr>
        <p:cNvPr id="1" name="Shape 151"/>
        <p:cNvGrpSpPr/>
        <p:nvPr/>
      </p:nvGrpSpPr>
      <p:grpSpPr>
        <a:xfrm>
          <a:off x="0" y="0"/>
          <a:ext cx="0" cy="0"/>
          <a:chOff x="0" y="0"/>
          <a:chExt cx="0" cy="0"/>
        </a:xfrm>
      </p:grpSpPr>
      <p:sp>
        <p:nvSpPr>
          <p:cNvPr id="152" name="Google Shape;152;p27"/>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53" name="Google Shape;153;p27"/>
          <p:cNvSpPr txBox="1">
            <a:spLocks noGrp="1"/>
          </p:cNvSpPr>
          <p:nvPr>
            <p:ph type="body" idx="1"/>
          </p:nvPr>
        </p:nvSpPr>
        <p:spPr>
          <a:xfrm>
            <a:off x="457200" y="1935804"/>
            <a:ext cx="5364000" cy="42417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4" name="Google Shape;154;p27"/>
          <p:cNvSpPr txBox="1">
            <a:spLocks noGrp="1"/>
          </p:cNvSpPr>
          <p:nvPr>
            <p:ph type="body" idx="2"/>
          </p:nvPr>
        </p:nvSpPr>
        <p:spPr>
          <a:xfrm>
            <a:off x="6172200" y="1935804"/>
            <a:ext cx="5364000" cy="42417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5" name="Google Shape;155;p27"/>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6" name="Google Shape;156;p27"/>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7" name="Google Shape;157;p27"/>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
        <p:nvSpPr>
          <p:cNvPr id="158" name="Google Shape;158;p27"/>
          <p:cNvSpPr txBox="1">
            <a:spLocks noGrp="1"/>
          </p:cNvSpPr>
          <p:nvPr>
            <p:ph type="body" idx="3"/>
          </p:nvPr>
        </p:nvSpPr>
        <p:spPr>
          <a:xfrm>
            <a:off x="457200" y="1555784"/>
            <a:ext cx="5364300" cy="4092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chemeClr val="dk1"/>
              </a:buClr>
              <a:buSzPts val="2500"/>
              <a:buNone/>
              <a:defRPr>
                <a:latin typeface="Arial Black"/>
                <a:ea typeface="Arial Black"/>
                <a:cs typeface="Arial Black"/>
                <a:sym typeface="Arial Black"/>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9" name="Google Shape;159;p27"/>
          <p:cNvSpPr txBox="1">
            <a:spLocks noGrp="1"/>
          </p:cNvSpPr>
          <p:nvPr>
            <p:ph type="body" idx="4"/>
          </p:nvPr>
        </p:nvSpPr>
        <p:spPr>
          <a:xfrm>
            <a:off x="6174000" y="1555784"/>
            <a:ext cx="5364300" cy="4092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chemeClr val="dk1"/>
              </a:buClr>
              <a:buSzPts val="2500"/>
              <a:buNone/>
              <a:defRPr>
                <a:latin typeface="Arial Black"/>
                <a:ea typeface="Arial Black"/>
                <a:cs typeface="Arial Black"/>
                <a:sym typeface="Arial Black"/>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isältö ja kuva">
  <p:cSld name="Sisältö ja kuva">
    <p:spTree>
      <p:nvGrpSpPr>
        <p:cNvPr id="1" name="Shape 160"/>
        <p:cNvGrpSpPr/>
        <p:nvPr/>
      </p:nvGrpSpPr>
      <p:grpSpPr>
        <a:xfrm>
          <a:off x="0" y="0"/>
          <a:ext cx="0" cy="0"/>
          <a:chOff x="0" y="0"/>
          <a:chExt cx="0" cy="0"/>
        </a:xfrm>
      </p:grpSpPr>
      <p:sp>
        <p:nvSpPr>
          <p:cNvPr id="161" name="Google Shape;161;p28"/>
          <p:cNvSpPr txBox="1">
            <a:spLocks noGrp="1"/>
          </p:cNvSpPr>
          <p:nvPr>
            <p:ph type="title"/>
          </p:nvPr>
        </p:nvSpPr>
        <p:spPr>
          <a:xfrm>
            <a:off x="457200" y="408562"/>
            <a:ext cx="63717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2" name="Google Shape;162;p28"/>
          <p:cNvSpPr txBox="1">
            <a:spLocks noGrp="1"/>
          </p:cNvSpPr>
          <p:nvPr>
            <p:ph type="body" idx="1"/>
          </p:nvPr>
        </p:nvSpPr>
        <p:spPr>
          <a:xfrm>
            <a:off x="457200" y="1195200"/>
            <a:ext cx="6371700" cy="49824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63" name="Google Shape;163;p28"/>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64" name="Google Shape;164;p28"/>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65" name="Google Shape;165;p28"/>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
        <p:nvSpPr>
          <p:cNvPr id="166" name="Google Shape;166;p28"/>
          <p:cNvSpPr>
            <a:spLocks noGrp="1"/>
          </p:cNvSpPr>
          <p:nvPr>
            <p:ph type="pic" idx="2"/>
          </p:nvPr>
        </p:nvSpPr>
        <p:spPr>
          <a:xfrm>
            <a:off x="7131050" y="0"/>
            <a:ext cx="5061000" cy="6858000"/>
          </a:xfrm>
          <a:prstGeom prst="rect">
            <a:avLst/>
          </a:prstGeom>
          <a:solidFill>
            <a:srgbClr val="D8D8D8"/>
          </a:solidFill>
          <a:ln>
            <a:noFill/>
          </a:ln>
        </p:spPr>
        <p:txBody>
          <a:bodyPr spcFirstLastPara="1" wrap="square" lIns="0" tIns="0" rIns="0" bIns="0" anchor="t" anchorCtr="0">
            <a:noAutofit/>
          </a:bodyPr>
          <a:lstStyle>
            <a:lvl1pPr marR="0" lvl="0" algn="r" rtl="0">
              <a:lnSpc>
                <a:spcPct val="100000"/>
              </a:lnSpc>
              <a:spcBef>
                <a:spcPts val="0"/>
              </a:spcBef>
              <a:spcAft>
                <a:spcPts val="0"/>
              </a:spcAft>
              <a:buClr>
                <a:schemeClr val="dk1"/>
              </a:buClr>
              <a:buSzPts val="2500"/>
              <a:buFont typeface="Arial"/>
              <a:buNone/>
              <a:defRPr sz="25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Kuva">
  <p:cSld name="Kuva">
    <p:spTree>
      <p:nvGrpSpPr>
        <p:cNvPr id="1" name="Shape 167"/>
        <p:cNvGrpSpPr/>
        <p:nvPr/>
      </p:nvGrpSpPr>
      <p:grpSpPr>
        <a:xfrm>
          <a:off x="0" y="0"/>
          <a:ext cx="0" cy="0"/>
          <a:chOff x="0" y="0"/>
          <a:chExt cx="0" cy="0"/>
        </a:xfrm>
      </p:grpSpPr>
      <p:sp>
        <p:nvSpPr>
          <p:cNvPr id="168" name="Google Shape;168;p29"/>
          <p:cNvSpPr>
            <a:spLocks noGrp="1"/>
          </p:cNvSpPr>
          <p:nvPr>
            <p:ph type="pic" idx="2"/>
          </p:nvPr>
        </p:nvSpPr>
        <p:spPr>
          <a:xfrm>
            <a:off x="0" y="0"/>
            <a:ext cx="12192000" cy="6858000"/>
          </a:xfrm>
          <a:prstGeom prst="rect">
            <a:avLst/>
          </a:prstGeom>
          <a:solidFill>
            <a:srgbClr val="D8D8D8"/>
          </a:solid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2500"/>
              <a:buFont typeface="Arial"/>
              <a:buNone/>
              <a:defRPr sz="25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69" name="Google Shape;169;p29"/>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Logo" type="blank">
  <p:cSld name="BLANK">
    <p:spTree>
      <p:nvGrpSpPr>
        <p:cNvPr id="1" name="Shape 170"/>
        <p:cNvGrpSpPr/>
        <p:nvPr/>
      </p:nvGrpSpPr>
      <p:grpSpPr>
        <a:xfrm>
          <a:off x="0" y="0"/>
          <a:ext cx="0" cy="0"/>
          <a:chOff x="0" y="0"/>
          <a:chExt cx="0" cy="0"/>
        </a:xfrm>
      </p:grpSpPr>
      <p:sp>
        <p:nvSpPr>
          <p:cNvPr id="171" name="Google Shape;171;p30"/>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2" name="Google Shape;172;p30"/>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3" name="Google Shape;173;p30"/>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pic>
        <p:nvPicPr>
          <p:cNvPr id="174" name="Google Shape;174;p30"/>
          <p:cNvPicPr preferRelativeResize="0"/>
          <p:nvPr/>
        </p:nvPicPr>
        <p:blipFill>
          <a:blip r:embed="rId2">
            <a:alphaModFix/>
          </a:blip>
          <a:stretch>
            <a:fillRect/>
          </a:stretch>
        </p:blipFill>
        <p:spPr>
          <a:xfrm>
            <a:off x="5015874" y="1529550"/>
            <a:ext cx="6749977" cy="3798876"/>
          </a:xfrm>
          <a:prstGeom prst="rect">
            <a:avLst/>
          </a:prstGeom>
          <a:noFill/>
          <a:ln>
            <a:noFill/>
          </a:ln>
          <a:effectLst>
            <a:outerShdw blurRad="57150" dist="19050" dir="5400000" algn="bl" rotWithShape="0">
              <a:srgbClr val="000000">
                <a:alpha val="50000"/>
              </a:srgbClr>
            </a:outerShdw>
          </a:effectLst>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Tyhjä">
  <p:cSld name="Tyhjä">
    <p:spTree>
      <p:nvGrpSpPr>
        <p:cNvPr id="1" name="Shape 175"/>
        <p:cNvGrpSpPr/>
        <p:nvPr/>
      </p:nvGrpSpPr>
      <p:grpSpPr>
        <a:xfrm>
          <a:off x="0" y="0"/>
          <a:ext cx="0" cy="0"/>
          <a:chOff x="0" y="0"/>
          <a:chExt cx="0" cy="0"/>
        </a:xfrm>
      </p:grpSpPr>
      <p:sp>
        <p:nvSpPr>
          <p:cNvPr id="176" name="Google Shape;176;p31"/>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7" name="Google Shape;177;p31"/>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8" name="Google Shape;178;p31"/>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Kansi 2 B">
  <p:cSld name="Kansi 2 B">
    <p:bg>
      <p:bgPr>
        <a:solidFill>
          <a:srgbClr val="9FC9EB"/>
        </a:solidFill>
        <a:effectLst/>
      </p:bgPr>
    </p:bg>
    <p:spTree>
      <p:nvGrpSpPr>
        <p:cNvPr id="1" name="Shape 179"/>
        <p:cNvGrpSpPr/>
        <p:nvPr/>
      </p:nvGrpSpPr>
      <p:grpSpPr>
        <a:xfrm>
          <a:off x="0" y="0"/>
          <a:ext cx="0" cy="0"/>
          <a:chOff x="0" y="0"/>
          <a:chExt cx="0" cy="0"/>
        </a:xfrm>
      </p:grpSpPr>
      <p:sp>
        <p:nvSpPr>
          <p:cNvPr id="180" name="Google Shape;180;p32"/>
          <p:cNvSpPr/>
          <p:nvPr/>
        </p:nvSpPr>
        <p:spPr>
          <a:xfrm>
            <a:off x="0" y="0"/>
            <a:ext cx="12193206" cy="5572472"/>
          </a:xfrm>
          <a:custGeom>
            <a:avLst/>
            <a:gdLst/>
            <a:ahLst/>
            <a:cxnLst/>
            <a:rect l="l" t="t" r="r" b="b"/>
            <a:pathLst>
              <a:path w="25400" h="11590" extrusionOk="0">
                <a:moveTo>
                  <a:pt x="0" y="9914"/>
                </a:moveTo>
                <a:cubicBezTo>
                  <a:pt x="1140" y="9914"/>
                  <a:pt x="2118" y="10605"/>
                  <a:pt x="2540" y="11590"/>
                </a:cubicBezTo>
                <a:cubicBezTo>
                  <a:pt x="2962" y="10605"/>
                  <a:pt x="3940" y="9914"/>
                  <a:pt x="5080" y="9914"/>
                </a:cubicBezTo>
                <a:cubicBezTo>
                  <a:pt x="6220" y="9914"/>
                  <a:pt x="7198" y="10605"/>
                  <a:pt x="7620" y="11590"/>
                </a:cubicBezTo>
                <a:cubicBezTo>
                  <a:pt x="8042" y="10605"/>
                  <a:pt x="9020" y="9914"/>
                  <a:pt x="10160" y="9914"/>
                </a:cubicBezTo>
                <a:cubicBezTo>
                  <a:pt x="11300" y="9914"/>
                  <a:pt x="12278" y="10605"/>
                  <a:pt x="12700" y="11590"/>
                </a:cubicBezTo>
                <a:cubicBezTo>
                  <a:pt x="13122" y="10605"/>
                  <a:pt x="14100" y="9914"/>
                  <a:pt x="15240" y="9914"/>
                </a:cubicBezTo>
                <a:cubicBezTo>
                  <a:pt x="16380" y="9914"/>
                  <a:pt x="17358" y="10605"/>
                  <a:pt x="17780" y="11590"/>
                </a:cubicBezTo>
                <a:cubicBezTo>
                  <a:pt x="18202" y="10605"/>
                  <a:pt x="19180" y="9914"/>
                  <a:pt x="20320" y="9914"/>
                </a:cubicBezTo>
                <a:cubicBezTo>
                  <a:pt x="21460" y="9914"/>
                  <a:pt x="22438" y="10605"/>
                  <a:pt x="22860" y="11590"/>
                </a:cubicBezTo>
                <a:cubicBezTo>
                  <a:pt x="23282" y="10605"/>
                  <a:pt x="24260" y="9914"/>
                  <a:pt x="25400" y="9914"/>
                </a:cubicBezTo>
                <a:lnTo>
                  <a:pt x="25400" y="0"/>
                </a:lnTo>
                <a:lnTo>
                  <a:pt x="0" y="0"/>
                </a:lnTo>
                <a:lnTo>
                  <a:pt x="0" y="9914"/>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1" name="Google Shape;181;p32"/>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2" name="Google Shape;182;p32"/>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83" name="Google Shape;183;p32"/>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Kansi 3 B">
  <p:cSld name="Kansi 3 B">
    <p:bg>
      <p:bgPr>
        <a:solidFill>
          <a:srgbClr val="FFC61E"/>
        </a:solidFill>
        <a:effectLst/>
      </p:bgPr>
    </p:bg>
    <p:spTree>
      <p:nvGrpSpPr>
        <p:cNvPr id="1" name="Shape 184"/>
        <p:cNvGrpSpPr/>
        <p:nvPr/>
      </p:nvGrpSpPr>
      <p:grpSpPr>
        <a:xfrm>
          <a:off x="0" y="0"/>
          <a:ext cx="0" cy="0"/>
          <a:chOff x="0" y="0"/>
          <a:chExt cx="0" cy="0"/>
        </a:xfrm>
      </p:grpSpPr>
      <p:sp>
        <p:nvSpPr>
          <p:cNvPr id="185" name="Google Shape;185;p33"/>
          <p:cNvSpPr/>
          <p:nvPr/>
        </p:nvSpPr>
        <p:spPr>
          <a:xfrm>
            <a:off x="0" y="0"/>
            <a:ext cx="9679037" cy="6857994"/>
          </a:xfrm>
          <a:custGeom>
            <a:avLst/>
            <a:gdLst/>
            <a:ahLst/>
            <a:cxnLst/>
            <a:rect l="l" t="t" r="r" b="b"/>
            <a:pathLst>
              <a:path w="20142" h="14300" extrusionOk="0">
                <a:moveTo>
                  <a:pt x="0" y="0"/>
                </a:moveTo>
                <a:lnTo>
                  <a:pt x="0" y="14300"/>
                </a:lnTo>
                <a:cubicBezTo>
                  <a:pt x="6714" y="14300"/>
                  <a:pt x="13428" y="14300"/>
                  <a:pt x="20141" y="14300"/>
                </a:cubicBezTo>
                <a:cubicBezTo>
                  <a:pt x="20136" y="13500"/>
                  <a:pt x="19649" y="12814"/>
                  <a:pt x="18957" y="12518"/>
                </a:cubicBezTo>
                <a:cubicBezTo>
                  <a:pt x="19653" y="12219"/>
                  <a:pt x="20142" y="11528"/>
                  <a:pt x="20142" y="10722"/>
                </a:cubicBezTo>
                <a:cubicBezTo>
                  <a:pt x="20142" y="9916"/>
                  <a:pt x="19653" y="9225"/>
                  <a:pt x="18957" y="8926"/>
                </a:cubicBezTo>
                <a:cubicBezTo>
                  <a:pt x="19653" y="8628"/>
                  <a:pt x="20142" y="7937"/>
                  <a:pt x="20142" y="7131"/>
                </a:cubicBezTo>
                <a:cubicBezTo>
                  <a:pt x="20142" y="6325"/>
                  <a:pt x="19653" y="5634"/>
                  <a:pt x="18957" y="5335"/>
                </a:cubicBezTo>
                <a:cubicBezTo>
                  <a:pt x="19653" y="5037"/>
                  <a:pt x="20142" y="4345"/>
                  <a:pt x="20142" y="3540"/>
                </a:cubicBezTo>
                <a:cubicBezTo>
                  <a:pt x="20142" y="2734"/>
                  <a:pt x="19653" y="2042"/>
                  <a:pt x="18957" y="1744"/>
                </a:cubicBezTo>
                <a:cubicBezTo>
                  <a:pt x="19638" y="1452"/>
                  <a:pt x="20120" y="784"/>
                  <a:pt x="20141" y="0"/>
                </a:cubicBezTo>
                <a:cubicBezTo>
                  <a:pt x="13427" y="0"/>
                  <a:pt x="6714" y="0"/>
                  <a:pt x="0" y="0"/>
                </a:cubicBezTo>
                <a:close/>
              </a:path>
            </a:pathLst>
          </a:custGeom>
          <a:solidFill>
            <a:srgbClr val="9FC9E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6" name="Google Shape;186;p33"/>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7" name="Google Shape;187;p33"/>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88" name="Google Shape;188;p33"/>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Kansi 1 B">
  <p:cSld name="Kansi 1 B">
    <p:bg>
      <p:bgPr>
        <a:solidFill>
          <a:srgbClr val="0001BE"/>
        </a:solidFill>
        <a:effectLst/>
      </p:bgPr>
    </p:bg>
    <p:spTree>
      <p:nvGrpSpPr>
        <p:cNvPr id="1" name="Shape 83"/>
        <p:cNvGrpSpPr/>
        <p:nvPr/>
      </p:nvGrpSpPr>
      <p:grpSpPr>
        <a:xfrm>
          <a:off x="0" y="0"/>
          <a:ext cx="0" cy="0"/>
          <a:chOff x="0" y="0"/>
          <a:chExt cx="0" cy="0"/>
        </a:xfrm>
      </p:grpSpPr>
      <p:sp>
        <p:nvSpPr>
          <p:cNvPr id="84" name="Google Shape;84;p15"/>
          <p:cNvSpPr/>
          <p:nvPr/>
        </p:nvSpPr>
        <p:spPr>
          <a:xfrm>
            <a:off x="0" y="0"/>
            <a:ext cx="12192000" cy="6857994"/>
          </a:xfrm>
          <a:custGeom>
            <a:avLst/>
            <a:gdLst/>
            <a:ahLst/>
            <a:cxnLst/>
            <a:rect l="l" t="t" r="r" b="b"/>
            <a:pathLst>
              <a:path w="25400" h="14300" extrusionOk="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5" name="Google Shape;85;p15"/>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6" name="Google Shape;86;p15"/>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87" name="Google Shape;87;p15"/>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Kansi 4 B">
  <p:cSld name="Kansi 4 B">
    <p:bg>
      <p:bgPr>
        <a:solidFill>
          <a:srgbClr val="00D7A7"/>
        </a:solidFill>
        <a:effectLst/>
      </p:bgPr>
    </p:bg>
    <p:spTree>
      <p:nvGrpSpPr>
        <p:cNvPr id="1" name="Shape 189"/>
        <p:cNvGrpSpPr/>
        <p:nvPr/>
      </p:nvGrpSpPr>
      <p:grpSpPr>
        <a:xfrm>
          <a:off x="0" y="0"/>
          <a:ext cx="0" cy="0"/>
          <a:chOff x="0" y="0"/>
          <a:chExt cx="0" cy="0"/>
        </a:xfrm>
      </p:grpSpPr>
      <p:sp>
        <p:nvSpPr>
          <p:cNvPr id="190" name="Google Shape;190;p34"/>
          <p:cNvSpPr/>
          <p:nvPr/>
        </p:nvSpPr>
        <p:spPr>
          <a:xfrm>
            <a:off x="-1" y="0"/>
            <a:ext cx="12193206" cy="6857996"/>
          </a:xfrm>
          <a:custGeom>
            <a:avLst/>
            <a:gdLst/>
            <a:ahLst/>
            <a:cxnLst/>
            <a:rect l="l" t="t" r="r" b="b"/>
            <a:pathLst>
              <a:path w="25400" h="14293" extrusionOk="0">
                <a:moveTo>
                  <a:pt x="0" y="14293"/>
                </a:moveTo>
                <a:lnTo>
                  <a:pt x="11682" y="14293"/>
                </a:lnTo>
                <a:cubicBezTo>
                  <a:pt x="11492" y="13905"/>
                  <a:pt x="11303" y="13517"/>
                  <a:pt x="11303" y="13517"/>
                </a:cubicBezTo>
                <a:cubicBezTo>
                  <a:pt x="11303" y="13517"/>
                  <a:pt x="11074" y="13038"/>
                  <a:pt x="11469" y="12643"/>
                </a:cubicBezTo>
                <a:cubicBezTo>
                  <a:pt x="11705" y="12407"/>
                  <a:pt x="12051" y="12349"/>
                  <a:pt x="12342" y="12478"/>
                </a:cubicBezTo>
                <a:cubicBezTo>
                  <a:pt x="12354" y="12483"/>
                  <a:pt x="13914" y="13245"/>
                  <a:pt x="13914" y="13245"/>
                </a:cubicBezTo>
                <a:cubicBezTo>
                  <a:pt x="13914" y="13245"/>
                  <a:pt x="14350" y="13466"/>
                  <a:pt x="14748" y="13067"/>
                </a:cubicBezTo>
                <a:cubicBezTo>
                  <a:pt x="14979" y="12837"/>
                  <a:pt x="15040" y="12503"/>
                  <a:pt x="14919" y="12211"/>
                </a:cubicBezTo>
                <a:cubicBezTo>
                  <a:pt x="14910" y="12193"/>
                  <a:pt x="14161" y="10659"/>
                  <a:pt x="14161" y="10659"/>
                </a:cubicBezTo>
                <a:cubicBezTo>
                  <a:pt x="14161" y="10659"/>
                  <a:pt x="13932" y="10180"/>
                  <a:pt x="14327" y="9785"/>
                </a:cubicBezTo>
                <a:cubicBezTo>
                  <a:pt x="14564" y="9549"/>
                  <a:pt x="14909" y="9491"/>
                  <a:pt x="15200" y="9620"/>
                </a:cubicBezTo>
                <a:cubicBezTo>
                  <a:pt x="15213" y="9625"/>
                  <a:pt x="16773" y="10387"/>
                  <a:pt x="16773" y="10387"/>
                </a:cubicBezTo>
                <a:cubicBezTo>
                  <a:pt x="16773" y="10387"/>
                  <a:pt x="17208" y="10608"/>
                  <a:pt x="17607" y="10209"/>
                </a:cubicBezTo>
                <a:cubicBezTo>
                  <a:pt x="17837" y="9979"/>
                  <a:pt x="17898" y="9645"/>
                  <a:pt x="17777" y="9353"/>
                </a:cubicBezTo>
                <a:cubicBezTo>
                  <a:pt x="17768" y="9335"/>
                  <a:pt x="17020" y="7801"/>
                  <a:pt x="17020" y="7801"/>
                </a:cubicBezTo>
                <a:cubicBezTo>
                  <a:pt x="17020" y="7801"/>
                  <a:pt x="16791" y="7322"/>
                  <a:pt x="17185" y="6927"/>
                </a:cubicBezTo>
                <a:cubicBezTo>
                  <a:pt x="17422" y="6691"/>
                  <a:pt x="17767" y="6633"/>
                  <a:pt x="18058" y="6762"/>
                </a:cubicBezTo>
                <a:cubicBezTo>
                  <a:pt x="18071" y="6767"/>
                  <a:pt x="19628" y="7532"/>
                  <a:pt x="19628" y="7532"/>
                </a:cubicBezTo>
                <a:cubicBezTo>
                  <a:pt x="19628" y="7532"/>
                  <a:pt x="20093" y="7723"/>
                  <a:pt x="20459" y="7357"/>
                </a:cubicBezTo>
                <a:cubicBezTo>
                  <a:pt x="20689" y="7127"/>
                  <a:pt x="20750" y="6793"/>
                  <a:pt x="20629" y="6500"/>
                </a:cubicBezTo>
                <a:cubicBezTo>
                  <a:pt x="20620" y="6483"/>
                  <a:pt x="19872" y="4948"/>
                  <a:pt x="19872" y="4948"/>
                </a:cubicBezTo>
                <a:cubicBezTo>
                  <a:pt x="19872" y="4948"/>
                  <a:pt x="19643" y="4470"/>
                  <a:pt x="20038" y="4075"/>
                </a:cubicBezTo>
                <a:cubicBezTo>
                  <a:pt x="20274" y="3838"/>
                  <a:pt x="20619" y="3781"/>
                  <a:pt x="20911" y="3910"/>
                </a:cubicBezTo>
                <a:cubicBezTo>
                  <a:pt x="20923" y="3915"/>
                  <a:pt x="22483" y="4676"/>
                  <a:pt x="22483" y="4676"/>
                </a:cubicBezTo>
                <a:cubicBezTo>
                  <a:pt x="22483" y="4676"/>
                  <a:pt x="22919" y="4897"/>
                  <a:pt x="23317" y="4499"/>
                </a:cubicBezTo>
                <a:cubicBezTo>
                  <a:pt x="23547" y="4268"/>
                  <a:pt x="23608" y="3935"/>
                  <a:pt x="23487" y="3642"/>
                </a:cubicBezTo>
                <a:cubicBezTo>
                  <a:pt x="23479" y="3624"/>
                  <a:pt x="22730" y="2090"/>
                  <a:pt x="22730" y="2090"/>
                </a:cubicBezTo>
                <a:cubicBezTo>
                  <a:pt x="22730" y="2090"/>
                  <a:pt x="22501" y="1611"/>
                  <a:pt x="22896" y="1217"/>
                </a:cubicBezTo>
                <a:cubicBezTo>
                  <a:pt x="23132" y="980"/>
                  <a:pt x="23478" y="922"/>
                  <a:pt x="23769" y="1051"/>
                </a:cubicBezTo>
                <a:cubicBezTo>
                  <a:pt x="23781" y="1056"/>
                  <a:pt x="25342" y="1818"/>
                  <a:pt x="25342" y="1818"/>
                </a:cubicBezTo>
                <a:cubicBezTo>
                  <a:pt x="25342" y="1818"/>
                  <a:pt x="25363" y="1827"/>
                  <a:pt x="25400" y="1837"/>
                </a:cubicBezTo>
                <a:lnTo>
                  <a:pt x="25400" y="0"/>
                </a:lnTo>
                <a:lnTo>
                  <a:pt x="0" y="0"/>
                </a:lnTo>
                <a:lnTo>
                  <a:pt x="0" y="14293"/>
                </a:lnTo>
                <a:close/>
              </a:path>
            </a:pathLst>
          </a:custGeom>
          <a:solidFill>
            <a:srgbClr val="F5A3C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1" name="Google Shape;191;p34"/>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92" name="Google Shape;192;p34"/>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93" name="Google Shape;193;p34"/>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Kansi 5 B">
  <p:cSld name="Kansi 5 B">
    <p:bg>
      <p:bgPr>
        <a:solidFill>
          <a:srgbClr val="9FC9EB"/>
        </a:solidFill>
        <a:effectLst/>
      </p:bgPr>
    </p:bg>
    <p:spTree>
      <p:nvGrpSpPr>
        <p:cNvPr id="1" name="Shape 194"/>
        <p:cNvGrpSpPr/>
        <p:nvPr/>
      </p:nvGrpSpPr>
      <p:grpSpPr>
        <a:xfrm>
          <a:off x="0" y="0"/>
          <a:ext cx="0" cy="0"/>
          <a:chOff x="0" y="0"/>
          <a:chExt cx="0" cy="0"/>
        </a:xfrm>
      </p:grpSpPr>
      <p:sp>
        <p:nvSpPr>
          <p:cNvPr id="195" name="Google Shape;195;p35"/>
          <p:cNvSpPr/>
          <p:nvPr/>
        </p:nvSpPr>
        <p:spPr>
          <a:xfrm>
            <a:off x="0" y="0"/>
            <a:ext cx="12193206" cy="6857994"/>
          </a:xfrm>
          <a:custGeom>
            <a:avLst/>
            <a:gdLst/>
            <a:ahLst/>
            <a:cxnLst/>
            <a:rect l="l" t="t" r="r" b="b"/>
            <a:pathLst>
              <a:path w="25400" h="14300" extrusionOk="0">
                <a:moveTo>
                  <a:pt x="0" y="0"/>
                </a:moveTo>
                <a:lnTo>
                  <a:pt x="0" y="14300"/>
                </a:lnTo>
                <a:lnTo>
                  <a:pt x="14503" y="14300"/>
                </a:lnTo>
                <a:lnTo>
                  <a:pt x="14498" y="12595"/>
                </a:lnTo>
                <a:lnTo>
                  <a:pt x="16321" y="12600"/>
                </a:lnTo>
                <a:lnTo>
                  <a:pt x="16316" y="10777"/>
                </a:lnTo>
                <a:lnTo>
                  <a:pt x="18138" y="10782"/>
                </a:lnTo>
                <a:lnTo>
                  <a:pt x="18133" y="9085"/>
                </a:lnTo>
                <a:lnTo>
                  <a:pt x="19956" y="9090"/>
                </a:lnTo>
                <a:lnTo>
                  <a:pt x="19951" y="7267"/>
                </a:lnTo>
                <a:lnTo>
                  <a:pt x="21773" y="7272"/>
                </a:lnTo>
                <a:lnTo>
                  <a:pt x="21768" y="5450"/>
                </a:lnTo>
                <a:lnTo>
                  <a:pt x="23591" y="5455"/>
                </a:lnTo>
                <a:lnTo>
                  <a:pt x="23586" y="3632"/>
                </a:lnTo>
                <a:lnTo>
                  <a:pt x="25400" y="3637"/>
                </a:lnTo>
                <a:lnTo>
                  <a:pt x="25400" y="0"/>
                </a:lnTo>
                <a:lnTo>
                  <a:pt x="0" y="0"/>
                </a:lnTo>
                <a:close/>
              </a:path>
            </a:pathLst>
          </a:custGeom>
          <a:solidFill>
            <a:srgbClr val="DB271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6" name="Google Shape;196;p35"/>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97" name="Google Shape;197;p35"/>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98" name="Google Shape;198;p35"/>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Lopetus 2">
  <p:cSld name="Lopetus 2">
    <p:bg>
      <p:bgPr>
        <a:solidFill>
          <a:srgbClr val="0001BE"/>
        </a:solidFill>
        <a:effectLst/>
      </p:bgPr>
    </p:bg>
    <p:spTree>
      <p:nvGrpSpPr>
        <p:cNvPr id="1" name="Shape 199"/>
        <p:cNvGrpSpPr/>
        <p:nvPr/>
      </p:nvGrpSpPr>
      <p:grpSpPr>
        <a:xfrm>
          <a:off x="0" y="0"/>
          <a:ext cx="0" cy="0"/>
          <a:chOff x="0" y="0"/>
          <a:chExt cx="0" cy="0"/>
        </a:xfrm>
      </p:grpSpPr>
      <p:sp>
        <p:nvSpPr>
          <p:cNvPr id="200" name="Google Shape;200;p36"/>
          <p:cNvSpPr/>
          <p:nvPr/>
        </p:nvSpPr>
        <p:spPr>
          <a:xfrm>
            <a:off x="0" y="0"/>
            <a:ext cx="12192000" cy="6857994"/>
          </a:xfrm>
          <a:custGeom>
            <a:avLst/>
            <a:gdLst/>
            <a:ahLst/>
            <a:cxnLst/>
            <a:rect l="l" t="t" r="r" b="b"/>
            <a:pathLst>
              <a:path w="25400" h="14300" extrusionOk="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201" name="Google Shape;201;p36"/>
          <p:cNvPicPr preferRelativeResize="0"/>
          <p:nvPr/>
        </p:nvPicPr>
        <p:blipFill rotWithShape="1">
          <a:blip r:embed="rId2">
            <a:alphaModFix/>
          </a:blip>
          <a:srcRect/>
          <a:stretch/>
        </p:blipFill>
        <p:spPr>
          <a:xfrm>
            <a:off x="244211" y="5677621"/>
            <a:ext cx="1686983" cy="946833"/>
          </a:xfrm>
          <a:prstGeom prst="rect">
            <a:avLst/>
          </a:prstGeom>
          <a:noFill/>
          <a:ln>
            <a:noFill/>
          </a:ln>
        </p:spPr>
      </p:pic>
      <p:sp>
        <p:nvSpPr>
          <p:cNvPr id="202" name="Google Shape;202;p36"/>
          <p:cNvSpPr txBox="1">
            <a:spLocks noGrp="1"/>
          </p:cNvSpPr>
          <p:nvPr>
            <p:ph type="body" idx="1"/>
          </p:nvPr>
        </p:nvSpPr>
        <p:spPr>
          <a:xfrm>
            <a:off x="457200" y="2344738"/>
            <a:ext cx="5460900" cy="3044400"/>
          </a:xfrm>
          <a:prstGeom prst="rect">
            <a:avLst/>
          </a:prstGeom>
          <a:noFill/>
          <a:ln>
            <a:noFill/>
          </a:ln>
        </p:spPr>
        <p:txBody>
          <a:bodyPr spcFirstLastPara="1" wrap="square" lIns="0" tIns="0" rIns="0" bIns="0" anchor="b" anchorCtr="0">
            <a:noAutofit/>
          </a:bodyPr>
          <a:lstStyle>
            <a:lvl1pPr marL="457200" lvl="0" indent="-228600" algn="l" rtl="0">
              <a:lnSpc>
                <a:spcPct val="100000"/>
              </a:lnSpc>
              <a:spcBef>
                <a:spcPts val="0"/>
              </a:spcBef>
              <a:spcAft>
                <a:spcPts val="0"/>
              </a:spcAft>
              <a:buClr>
                <a:srgbClr val="FFFFFF"/>
              </a:buClr>
              <a:buSzPts val="2500"/>
              <a:buNone/>
              <a:defRPr>
                <a:solidFill>
                  <a:srgbClr val="FFFFFF"/>
                </a:solidFil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203" name="Google Shape;203;p36"/>
          <p:cNvSpPr txBox="1"/>
          <p:nvPr/>
        </p:nvSpPr>
        <p:spPr>
          <a:xfrm>
            <a:off x="301556" y="194553"/>
            <a:ext cx="10087500" cy="174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i-FI" sz="9000" b="1">
                <a:solidFill>
                  <a:srgbClr val="FFFFFF"/>
                </a:solidFill>
                <a:latin typeface="Arial"/>
                <a:ea typeface="Arial"/>
                <a:cs typeface="Arial"/>
                <a:sym typeface="Arial"/>
              </a:rPr>
              <a:t>Thank you!</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so kuva">
  <p:cSld name="Iso kuva">
    <p:spTree>
      <p:nvGrpSpPr>
        <p:cNvPr id="1" name="Shape 88"/>
        <p:cNvGrpSpPr/>
        <p:nvPr/>
      </p:nvGrpSpPr>
      <p:grpSpPr>
        <a:xfrm>
          <a:off x="0" y="0"/>
          <a:ext cx="0" cy="0"/>
          <a:chOff x="0" y="0"/>
          <a:chExt cx="0" cy="0"/>
        </a:xfrm>
      </p:grpSpPr>
      <p:sp>
        <p:nvSpPr>
          <p:cNvPr id="89" name="Google Shape;89;p16"/>
          <p:cNvSpPr>
            <a:spLocks noGrp="1"/>
          </p:cNvSpPr>
          <p:nvPr>
            <p:ph type="pic" idx="2"/>
          </p:nvPr>
        </p:nvSpPr>
        <p:spPr>
          <a:xfrm>
            <a:off x="0" y="0"/>
            <a:ext cx="12192000" cy="5428500"/>
          </a:xfrm>
          <a:prstGeom prst="rect">
            <a:avLst/>
          </a:prstGeom>
          <a:solidFill>
            <a:srgbClr val="D8D8D8"/>
          </a:solid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2500"/>
              <a:buFont typeface="Arial"/>
              <a:buNone/>
              <a:defRPr sz="25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90" name="Google Shape;90;p16"/>
          <p:cNvSpPr txBox="1">
            <a:spLocks noGrp="1"/>
          </p:cNvSpPr>
          <p:nvPr>
            <p:ph type="title"/>
          </p:nvPr>
        </p:nvSpPr>
        <p:spPr>
          <a:xfrm>
            <a:off x="457199" y="5486400"/>
            <a:ext cx="11235300" cy="670800"/>
          </a:xfrm>
          <a:prstGeom prst="rect">
            <a:avLst/>
          </a:prstGeom>
          <a:noFill/>
          <a:ln>
            <a:noFill/>
          </a:ln>
        </p:spPr>
        <p:txBody>
          <a:bodyPr spcFirstLastPara="1" wrap="square" lIns="0" tIns="0" rIns="0" bIns="0" anchor="ctr" anchorCtr="0">
            <a:noAutofit/>
          </a:bodyPr>
          <a:lstStyle>
            <a:lvl1pPr lvl="0" algn="ctr" rtl="0">
              <a:lnSpc>
                <a:spcPct val="90000"/>
              </a:lnSpc>
              <a:spcBef>
                <a:spcPts val="0"/>
              </a:spcBef>
              <a:spcAft>
                <a:spcPts val="0"/>
              </a:spcAft>
              <a:buClr>
                <a:schemeClr val="dk1"/>
              </a:buClr>
              <a:buSzPts val="2600"/>
              <a:buFont typeface="Arial"/>
              <a:buNone/>
              <a:defRPr sz="2600" b="0">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1" name="Google Shape;91;p16"/>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2" name="Google Shape;92;p16"/>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3" name="Google Shape;93;p16"/>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Lopetus">
  <p:cSld name="Lopetus">
    <p:bg>
      <p:bgPr>
        <a:solidFill>
          <a:srgbClr val="0001BE"/>
        </a:solidFill>
        <a:effectLst/>
      </p:bgPr>
    </p:bg>
    <p:spTree>
      <p:nvGrpSpPr>
        <p:cNvPr id="1" name="Shape 99"/>
        <p:cNvGrpSpPr/>
        <p:nvPr/>
      </p:nvGrpSpPr>
      <p:grpSpPr>
        <a:xfrm>
          <a:off x="0" y="0"/>
          <a:ext cx="0" cy="0"/>
          <a:chOff x="0" y="0"/>
          <a:chExt cx="0" cy="0"/>
        </a:xfrm>
      </p:grpSpPr>
      <p:sp>
        <p:nvSpPr>
          <p:cNvPr id="100" name="Google Shape;100;p18"/>
          <p:cNvSpPr/>
          <p:nvPr/>
        </p:nvSpPr>
        <p:spPr>
          <a:xfrm>
            <a:off x="0" y="0"/>
            <a:ext cx="12192000" cy="6857994"/>
          </a:xfrm>
          <a:custGeom>
            <a:avLst/>
            <a:gdLst/>
            <a:ahLst/>
            <a:cxnLst/>
            <a:rect l="l" t="t" r="r" b="b"/>
            <a:pathLst>
              <a:path w="25400" h="14300" extrusionOk="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1" name="Google Shape;101;p18"/>
          <p:cNvSpPr txBox="1">
            <a:spLocks noGrp="1"/>
          </p:cNvSpPr>
          <p:nvPr>
            <p:ph type="body" idx="1"/>
          </p:nvPr>
        </p:nvSpPr>
        <p:spPr>
          <a:xfrm>
            <a:off x="457200" y="2344738"/>
            <a:ext cx="5460900" cy="3044400"/>
          </a:xfrm>
          <a:prstGeom prst="rect">
            <a:avLst/>
          </a:prstGeom>
          <a:noFill/>
          <a:ln>
            <a:noFill/>
          </a:ln>
        </p:spPr>
        <p:txBody>
          <a:bodyPr spcFirstLastPara="1" wrap="square" lIns="0" tIns="0" rIns="0" bIns="0" anchor="b" anchorCtr="0">
            <a:noAutofit/>
          </a:bodyPr>
          <a:lstStyle>
            <a:lvl1pPr marL="457200" lvl="0" indent="-228600" algn="l" rtl="0">
              <a:lnSpc>
                <a:spcPct val="100000"/>
              </a:lnSpc>
              <a:spcBef>
                <a:spcPts val="0"/>
              </a:spcBef>
              <a:spcAft>
                <a:spcPts val="0"/>
              </a:spcAft>
              <a:buClr>
                <a:srgbClr val="FFFFFF"/>
              </a:buClr>
              <a:buSzPts val="2500"/>
              <a:buNone/>
              <a:defRPr>
                <a:solidFill>
                  <a:srgbClr val="FFFFFF"/>
                </a:solidFil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02" name="Google Shape;102;p18"/>
          <p:cNvSpPr txBox="1"/>
          <p:nvPr/>
        </p:nvSpPr>
        <p:spPr>
          <a:xfrm>
            <a:off x="301556" y="194553"/>
            <a:ext cx="10087500" cy="174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i-FI" sz="9000" b="1">
                <a:solidFill>
                  <a:srgbClr val="FFFFFF"/>
                </a:solidFill>
                <a:latin typeface="Arial"/>
                <a:ea typeface="Arial"/>
                <a:cs typeface="Arial"/>
                <a:sym typeface="Arial"/>
              </a:rPr>
              <a:t>Kiitos!</a:t>
            </a:r>
            <a:endParaRPr/>
          </a:p>
        </p:txBody>
      </p:sp>
      <p:pic>
        <p:nvPicPr>
          <p:cNvPr id="103" name="Google Shape;103;p18"/>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tsikkodia">
  <p:cSld name="Otsikkodia">
    <p:spTree>
      <p:nvGrpSpPr>
        <p:cNvPr id="1" name="Shape 104"/>
        <p:cNvGrpSpPr/>
        <p:nvPr/>
      </p:nvGrpSpPr>
      <p:grpSpPr>
        <a:xfrm>
          <a:off x="0" y="0"/>
          <a:ext cx="0" cy="0"/>
          <a:chOff x="0" y="0"/>
          <a:chExt cx="0" cy="0"/>
        </a:xfrm>
      </p:grpSpPr>
      <p:sp>
        <p:nvSpPr>
          <p:cNvPr id="105" name="Google Shape;105;p19"/>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chemeClr val="dk1"/>
              </a:buClr>
              <a:buSzPts val="7000"/>
              <a:buFont typeface="Arial"/>
              <a:buNone/>
              <a:defRPr sz="7000">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06" name="Google Shape;106;p19"/>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7" name="Google Shape;107;p19"/>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8" name="Google Shape;108;p19"/>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Otsikkodia nega">
  <p:cSld name="Otsikkodia nega">
    <p:bg>
      <p:bgPr>
        <a:solidFill>
          <a:srgbClr val="000000"/>
        </a:solidFill>
        <a:effectLst/>
      </p:bgPr>
    </p:bg>
    <p:spTree>
      <p:nvGrpSpPr>
        <p:cNvPr id="1" name="Shape 109"/>
        <p:cNvGrpSpPr/>
        <p:nvPr/>
      </p:nvGrpSpPr>
      <p:grpSpPr>
        <a:xfrm>
          <a:off x="0" y="0"/>
          <a:ext cx="0" cy="0"/>
          <a:chOff x="0" y="0"/>
          <a:chExt cx="0" cy="0"/>
        </a:xfrm>
      </p:grpSpPr>
      <p:sp>
        <p:nvSpPr>
          <p:cNvPr id="110" name="Google Shape;110;p20"/>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1" name="Google Shape;111;p20"/>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2" name="Google Shape;112;p20"/>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3" name="Google Shape;113;p20"/>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14" name="Google Shape;114;p20"/>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Väliotsikko spåra">
  <p:cSld name="Väliotsikko spåra">
    <p:bg>
      <p:bgPr>
        <a:solidFill>
          <a:srgbClr val="009246"/>
        </a:solidFill>
        <a:effectLst/>
      </p:bgPr>
    </p:bg>
    <p:spTree>
      <p:nvGrpSpPr>
        <p:cNvPr id="1" name="Shape 115"/>
        <p:cNvGrpSpPr/>
        <p:nvPr/>
      </p:nvGrpSpPr>
      <p:grpSpPr>
        <a:xfrm>
          <a:off x="0" y="0"/>
          <a:ext cx="0" cy="0"/>
          <a:chOff x="0" y="0"/>
          <a:chExt cx="0" cy="0"/>
        </a:xfrm>
      </p:grpSpPr>
      <p:sp>
        <p:nvSpPr>
          <p:cNvPr id="116" name="Google Shape;116;p21"/>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7" name="Google Shape;117;p21"/>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8" name="Google Shape;118;p21"/>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9" name="Google Shape;119;p21"/>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20" name="Google Shape;120;p21"/>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Väliotsikko kupari">
  <p:cSld name="Väliotsikko kupari">
    <p:bg>
      <p:bgPr>
        <a:solidFill>
          <a:srgbClr val="00D7A6"/>
        </a:solidFill>
        <a:effectLst/>
      </p:bgPr>
    </p:bg>
    <p:spTree>
      <p:nvGrpSpPr>
        <p:cNvPr id="1" name="Shape 121"/>
        <p:cNvGrpSpPr/>
        <p:nvPr/>
      </p:nvGrpSpPr>
      <p:grpSpPr>
        <a:xfrm>
          <a:off x="0" y="0"/>
          <a:ext cx="0" cy="0"/>
          <a:chOff x="0" y="0"/>
          <a:chExt cx="0" cy="0"/>
        </a:xfrm>
      </p:grpSpPr>
      <p:sp>
        <p:nvSpPr>
          <p:cNvPr id="122" name="Google Shape;122;p22"/>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3" name="Google Shape;123;p22"/>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4" name="Google Shape;124;p22"/>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5" name="Google Shape;125;p22"/>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26" name="Google Shape;126;p22"/>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Väliotsikko vaakuna">
  <p:cSld name="Väliotsikko vaakuna">
    <p:bg>
      <p:bgPr>
        <a:solidFill>
          <a:srgbClr val="0001BE"/>
        </a:solidFill>
        <a:effectLst/>
      </p:bgPr>
    </p:bg>
    <p:spTree>
      <p:nvGrpSpPr>
        <p:cNvPr id="1" name="Shape 127"/>
        <p:cNvGrpSpPr/>
        <p:nvPr/>
      </p:nvGrpSpPr>
      <p:grpSpPr>
        <a:xfrm>
          <a:off x="0" y="0"/>
          <a:ext cx="0" cy="0"/>
          <a:chOff x="0" y="0"/>
          <a:chExt cx="0" cy="0"/>
        </a:xfrm>
      </p:grpSpPr>
      <p:sp>
        <p:nvSpPr>
          <p:cNvPr id="128" name="Google Shape;128;p23"/>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9" name="Google Shape;129;p23"/>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0" name="Google Shape;130;p23"/>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1" name="Google Shape;131;p23"/>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32" name="Google Shape;132;p23"/>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pic>
        <p:nvPicPr>
          <p:cNvPr id="64" name="Google Shape;64;p12"/>
          <p:cNvPicPr preferRelativeResize="0"/>
          <p:nvPr/>
        </p:nvPicPr>
        <p:blipFill rotWithShape="1">
          <a:blip r:embed="rId24">
            <a:alphaModFix/>
          </a:blip>
          <a:srcRect/>
          <a:stretch/>
        </p:blipFill>
        <p:spPr>
          <a:xfrm>
            <a:off x="320412" y="6134100"/>
            <a:ext cx="1058332" cy="593998"/>
          </a:xfrm>
          <a:prstGeom prst="rect">
            <a:avLst/>
          </a:prstGeom>
          <a:noFill/>
          <a:ln>
            <a:noFill/>
          </a:ln>
        </p:spPr>
      </p:pic>
      <p:sp>
        <p:nvSpPr>
          <p:cNvPr id="65" name="Google Shape;65;p12"/>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dk1"/>
              </a:buClr>
              <a:buSzPts val="4200"/>
              <a:buFont typeface="Arial Black"/>
              <a:buNone/>
              <a:defRPr sz="4200" b="1" i="0" u="none" strike="noStrike" cap="none">
                <a:solidFill>
                  <a:schemeClr val="dk1"/>
                </a:solidFill>
                <a:latin typeface="Arial Black"/>
                <a:ea typeface="Arial Black"/>
                <a:cs typeface="Arial Black"/>
                <a:sym typeface="Arial Black"/>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6" name="Google Shape;66;p12"/>
          <p:cNvSpPr txBox="1">
            <a:spLocks noGrp="1"/>
          </p:cNvSpPr>
          <p:nvPr>
            <p:ph type="body" idx="1"/>
          </p:nvPr>
        </p:nvSpPr>
        <p:spPr>
          <a:xfrm>
            <a:off x="457199" y="1196502"/>
            <a:ext cx="9972000" cy="4980600"/>
          </a:xfrm>
          <a:prstGeom prst="rect">
            <a:avLst/>
          </a:prstGeom>
          <a:noFill/>
          <a:ln>
            <a:noFill/>
          </a:ln>
        </p:spPr>
        <p:txBody>
          <a:bodyPr spcFirstLastPara="1" wrap="square" lIns="0" tIns="0" rIns="0" bIns="0" anchor="t" anchorCtr="0">
            <a:noAutofit/>
          </a:bodyPr>
          <a:lstStyle>
            <a:lvl1pPr marL="457200" marR="0" lvl="0" indent="-387350" algn="l" rtl="0">
              <a:lnSpc>
                <a:spcPct val="100000"/>
              </a:lnSpc>
              <a:spcBef>
                <a:spcPts val="0"/>
              </a:spcBef>
              <a:spcAft>
                <a:spcPts val="0"/>
              </a:spcAft>
              <a:buClr>
                <a:schemeClr val="dk1"/>
              </a:buClr>
              <a:buSzPts val="2500"/>
              <a:buFont typeface="Arial"/>
              <a:buChar char="•"/>
              <a:defRPr sz="2500" b="0" i="0" u="none" strike="noStrike" cap="none">
                <a:solidFill>
                  <a:schemeClr val="dk1"/>
                </a:solidFill>
                <a:latin typeface="Arial"/>
                <a:ea typeface="Arial"/>
                <a:cs typeface="Arial"/>
                <a:sym typeface="Arial"/>
              </a:defRPr>
            </a:lvl1pPr>
            <a:lvl2pPr marL="914400" marR="0" lvl="1" indent="-381000"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67" name="Google Shape;67;p12"/>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marR="0" lvl="0" algn="ctr" rtl="0">
              <a:spcBef>
                <a:spcPts val="0"/>
              </a:spcBef>
              <a:spcAft>
                <a:spcPts val="0"/>
              </a:spcAft>
              <a:buSzPts val="1400"/>
              <a:buNone/>
              <a:defRPr sz="13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8" name="Google Shape;68;p12"/>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marR="0" lvl="0" algn="l" rtl="0">
              <a:spcBef>
                <a:spcPts val="0"/>
              </a:spcBef>
              <a:spcAft>
                <a:spcPts val="0"/>
              </a:spcAft>
              <a:buSzPts val="1400"/>
              <a:buNone/>
              <a:defRPr sz="13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9" name="Google Shape;69;p12"/>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300" b="1" i="0" u="none" strike="noStrike" cap="none">
                <a:solidFill>
                  <a:srgbClr val="000000"/>
                </a:solidFill>
                <a:latin typeface="Arial"/>
                <a:ea typeface="Arial"/>
                <a:cs typeface="Arial"/>
                <a:sym typeface="Arial"/>
              </a:defRPr>
            </a:lvl1pPr>
            <a:lvl2pPr marL="0" marR="0" lvl="1" indent="0" algn="r" rtl="0">
              <a:spcBef>
                <a:spcPts val="0"/>
              </a:spcBef>
              <a:buNone/>
              <a:defRPr sz="1300" b="1" i="0" u="none" strike="noStrike" cap="none">
                <a:solidFill>
                  <a:srgbClr val="000000"/>
                </a:solidFill>
                <a:latin typeface="Arial"/>
                <a:ea typeface="Arial"/>
                <a:cs typeface="Arial"/>
                <a:sym typeface="Arial"/>
              </a:defRPr>
            </a:lvl2pPr>
            <a:lvl3pPr marL="0" marR="0" lvl="2" indent="0" algn="r" rtl="0">
              <a:spcBef>
                <a:spcPts val="0"/>
              </a:spcBef>
              <a:buNone/>
              <a:defRPr sz="1300" b="1" i="0" u="none" strike="noStrike" cap="none">
                <a:solidFill>
                  <a:srgbClr val="000000"/>
                </a:solidFill>
                <a:latin typeface="Arial"/>
                <a:ea typeface="Arial"/>
                <a:cs typeface="Arial"/>
                <a:sym typeface="Arial"/>
              </a:defRPr>
            </a:lvl3pPr>
            <a:lvl4pPr marL="0" marR="0" lvl="3" indent="0" algn="r" rtl="0">
              <a:spcBef>
                <a:spcPts val="0"/>
              </a:spcBef>
              <a:buNone/>
              <a:defRPr sz="1300" b="1" i="0" u="none" strike="noStrike" cap="none">
                <a:solidFill>
                  <a:srgbClr val="000000"/>
                </a:solidFill>
                <a:latin typeface="Arial"/>
                <a:ea typeface="Arial"/>
                <a:cs typeface="Arial"/>
                <a:sym typeface="Arial"/>
              </a:defRPr>
            </a:lvl4pPr>
            <a:lvl5pPr marL="0" marR="0" lvl="4" indent="0" algn="r" rtl="0">
              <a:spcBef>
                <a:spcPts val="0"/>
              </a:spcBef>
              <a:buNone/>
              <a:defRPr sz="1300" b="1" i="0" u="none" strike="noStrike" cap="none">
                <a:solidFill>
                  <a:srgbClr val="000000"/>
                </a:solidFill>
                <a:latin typeface="Arial"/>
                <a:ea typeface="Arial"/>
                <a:cs typeface="Arial"/>
                <a:sym typeface="Arial"/>
              </a:defRPr>
            </a:lvl5pPr>
            <a:lvl6pPr marL="0" marR="0" lvl="5" indent="0" algn="r" rtl="0">
              <a:spcBef>
                <a:spcPts val="0"/>
              </a:spcBef>
              <a:buNone/>
              <a:defRPr sz="1300" b="1" i="0" u="none" strike="noStrike" cap="none">
                <a:solidFill>
                  <a:srgbClr val="000000"/>
                </a:solidFill>
                <a:latin typeface="Arial"/>
                <a:ea typeface="Arial"/>
                <a:cs typeface="Arial"/>
                <a:sym typeface="Arial"/>
              </a:defRPr>
            </a:lvl6pPr>
            <a:lvl7pPr marL="0" marR="0" lvl="6" indent="0" algn="r" rtl="0">
              <a:spcBef>
                <a:spcPts val="0"/>
              </a:spcBef>
              <a:buNone/>
              <a:defRPr sz="1300" b="1" i="0" u="none" strike="noStrike" cap="none">
                <a:solidFill>
                  <a:srgbClr val="000000"/>
                </a:solidFill>
                <a:latin typeface="Arial"/>
                <a:ea typeface="Arial"/>
                <a:cs typeface="Arial"/>
                <a:sym typeface="Arial"/>
              </a:defRPr>
            </a:lvl7pPr>
            <a:lvl8pPr marL="0" marR="0" lvl="7" indent="0" algn="r" rtl="0">
              <a:spcBef>
                <a:spcPts val="0"/>
              </a:spcBef>
              <a:buNone/>
              <a:defRPr sz="1300" b="1" i="0" u="none" strike="noStrike" cap="none">
                <a:solidFill>
                  <a:srgbClr val="000000"/>
                </a:solidFill>
                <a:latin typeface="Arial"/>
                <a:ea typeface="Arial"/>
                <a:cs typeface="Arial"/>
                <a:sym typeface="Arial"/>
              </a:defRPr>
            </a:lvl8pPr>
            <a:lvl9pPr marL="0" marR="0" lvl="8" indent="0" algn="r" rtl="0">
              <a:spcBef>
                <a:spcPts val="0"/>
              </a:spcBef>
              <a:buNone/>
              <a:defRPr sz="1300" b="1"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 id="2147483678" r:id="rId19"/>
    <p:sldLayoutId id="2147483679" r:id="rId20"/>
    <p:sldLayoutId id="2147483680" r:id="rId21"/>
    <p:sldLayoutId id="2147483681" r:id="rId2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7"/>
          <p:cNvSpPr txBox="1">
            <a:spLocks noGrp="1"/>
          </p:cNvSpPr>
          <p:nvPr>
            <p:ph type="ctrTitle"/>
          </p:nvPr>
        </p:nvSpPr>
        <p:spPr>
          <a:xfrm>
            <a:off x="408563" y="457200"/>
            <a:ext cx="10739400" cy="20721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sv-FI" sz="7200" b="0" dirty="0">
                <a:latin typeface="Arial Black"/>
                <a:ea typeface="Arial Black"/>
                <a:cs typeface="Arial Black"/>
                <a:sym typeface="Arial Black"/>
              </a:rPr>
              <a:t>Verktyg för</a:t>
            </a:r>
          </a:p>
          <a:p>
            <a:pPr marL="0" lvl="0" indent="0" algn="l" rtl="0">
              <a:spcBef>
                <a:spcPts val="0"/>
              </a:spcBef>
              <a:spcAft>
                <a:spcPts val="0"/>
              </a:spcAft>
              <a:buNone/>
            </a:pPr>
            <a:r>
              <a:rPr lang="sv-FI" sz="7200" b="0" dirty="0">
                <a:latin typeface="Arial Black"/>
                <a:ea typeface="Arial Black"/>
                <a:cs typeface="Arial Black"/>
                <a:sym typeface="Arial Black"/>
              </a:rPr>
              <a:t>bedömning av </a:t>
            </a:r>
          </a:p>
          <a:p>
            <a:pPr marL="0" lvl="0" indent="0" algn="l" rtl="0">
              <a:spcBef>
                <a:spcPts val="0"/>
              </a:spcBef>
              <a:spcAft>
                <a:spcPts val="0"/>
              </a:spcAft>
              <a:buNone/>
            </a:pPr>
            <a:r>
              <a:rPr lang="sv-FI" sz="7200" b="0" dirty="0">
                <a:latin typeface="Arial Black"/>
                <a:ea typeface="Arial Black"/>
                <a:cs typeface="Arial Black"/>
                <a:sym typeface="Arial Black"/>
              </a:rPr>
              <a:t>fenomenbaserad inlärning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8"/>
          <p:cNvSpPr txBox="1">
            <a:spLocks noGrp="1"/>
          </p:cNvSpPr>
          <p:nvPr>
            <p:ph type="ctrTitle"/>
          </p:nvPr>
        </p:nvSpPr>
        <p:spPr>
          <a:xfrm>
            <a:off x="486375" y="457200"/>
            <a:ext cx="9972000" cy="89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sv-FI" sz="4200" b="0">
                <a:solidFill>
                  <a:srgbClr val="FFFFFF"/>
                </a:solidFill>
                <a:latin typeface="Arial Black"/>
                <a:ea typeface="Arial Black"/>
                <a:cs typeface="Arial Black"/>
                <a:sym typeface="Arial Black"/>
              </a:rPr>
              <a:t>Anvisning för användning av verktygen</a:t>
            </a:r>
          </a:p>
        </p:txBody>
      </p:sp>
      <p:sp>
        <p:nvSpPr>
          <p:cNvPr id="215" name="Google Shape;215;p38"/>
          <p:cNvSpPr txBox="1">
            <a:spLocks noGrp="1"/>
          </p:cNvSpPr>
          <p:nvPr>
            <p:ph type="body" idx="4294967295"/>
          </p:nvPr>
        </p:nvSpPr>
        <p:spPr>
          <a:xfrm>
            <a:off x="500925" y="1742150"/>
            <a:ext cx="9942900" cy="4019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sv-FI" sz="2600" dirty="0">
                <a:solidFill>
                  <a:schemeClr val="lt1"/>
                </a:solidFill>
                <a:latin typeface="Arial Black"/>
                <a:ea typeface="Arial Black"/>
                <a:cs typeface="Arial Black"/>
                <a:sym typeface="Arial Black"/>
              </a:rPr>
              <a:t>Modifiera inte de ursprungliga filerna, utan ladda ner verktygen på din egen dator för modifiering.</a:t>
            </a:r>
          </a:p>
          <a:p>
            <a:pPr marL="0" lvl="0" indent="0" algn="l" rtl="0">
              <a:spcBef>
                <a:spcPts val="0"/>
              </a:spcBef>
              <a:spcAft>
                <a:spcPts val="0"/>
              </a:spcAft>
              <a:buNone/>
            </a:pPr>
            <a:endParaRPr sz="2400" dirty="0">
              <a:solidFill>
                <a:schemeClr val="lt1"/>
              </a:solidFill>
              <a:latin typeface="Arial Black"/>
              <a:ea typeface="Arial Black"/>
              <a:cs typeface="Arial Black"/>
              <a:sym typeface="Arial Black"/>
            </a:endParaRPr>
          </a:p>
          <a:p>
            <a:pPr marL="0" lvl="0" indent="0" algn="l" rtl="0">
              <a:spcBef>
                <a:spcPts val="0"/>
              </a:spcBef>
              <a:spcAft>
                <a:spcPts val="0"/>
              </a:spcAft>
              <a:buNone/>
            </a:pPr>
            <a:r>
              <a:rPr lang="sv-FI" sz="1400" b="1" dirty="0">
                <a:solidFill>
                  <a:srgbClr val="FFFFFF"/>
                </a:solidFill>
              </a:rPr>
              <a:t>Utvecklingstjänsterna inom fostrans- och utbildningssektorn vid Helsingfors stad har inom projektet för modellering av fenomenbaserad inlärning utvecklat en samling verktyg, med hjälp av vilka grundskolelevers inlärning bättre kan följas upp och bedömas. Verktygen omfattar verktyg för både lärare och lärande och fungerar både i digitala (0365 och Google) och fysiska miljöer. Verktygen är fritt tillgängliga för alla och får modifieras så att de lämpar sig för användningsområdet.</a:t>
            </a: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None/>
            </a:pPr>
            <a:r>
              <a:rPr lang="sv-FI" sz="1800" b="1" dirty="0">
                <a:solidFill>
                  <a:srgbClr val="FFFFFF"/>
                </a:solidFill>
              </a:rPr>
              <a:t>BEDÖMNINGSVERKTYG FÖR FENOMENBASERAD INLÄRNING:</a:t>
            </a: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None/>
            </a:pPr>
            <a:r>
              <a:rPr lang="sv-FI" sz="1400" b="1" dirty="0">
                <a:solidFill>
                  <a:srgbClr val="FFFFFF"/>
                </a:solidFill>
              </a:rPr>
              <a:t>Ämnesspecifik bedömning (s. 4–8)</a:t>
            </a:r>
          </a:p>
          <a:p>
            <a:pPr marL="0" lvl="0" indent="0" algn="l" rtl="0">
              <a:spcBef>
                <a:spcPts val="0"/>
              </a:spcBef>
              <a:spcAft>
                <a:spcPts val="0"/>
              </a:spcAft>
              <a:buNone/>
            </a:pPr>
            <a:r>
              <a:rPr lang="sv-FI" sz="1400" b="1" dirty="0">
                <a:solidFill>
                  <a:srgbClr val="FFFFFF"/>
                </a:solidFill>
              </a:rPr>
              <a:t>Bedömning av mångsidig kompetens (s. 9–20)</a:t>
            </a:r>
          </a:p>
          <a:p>
            <a:pPr marL="0" lvl="0" indent="0" algn="l" rtl="0">
              <a:spcBef>
                <a:spcPts val="0"/>
              </a:spcBef>
              <a:spcAft>
                <a:spcPts val="0"/>
              </a:spcAft>
              <a:buNone/>
            </a:pPr>
            <a:r>
              <a:rPr lang="sv-FI" sz="1400" b="1" dirty="0">
                <a:solidFill>
                  <a:srgbClr val="FFFFFF"/>
                </a:solidFill>
              </a:rPr>
              <a:t>Bedömning av fenomenprocessen (s. 21–27)</a:t>
            </a:r>
          </a:p>
          <a:p>
            <a:pPr marL="0" lvl="0" indent="0" algn="l" rtl="0">
              <a:spcBef>
                <a:spcPts val="0"/>
              </a:spcBef>
              <a:spcAft>
                <a:spcPts val="0"/>
              </a:spcAft>
              <a:buNone/>
            </a:pPr>
            <a:r>
              <a:rPr lang="sv-FI" sz="1400" b="1" dirty="0">
                <a:solidFill>
                  <a:srgbClr val="FFFFFF"/>
                </a:solidFill>
              </a:rPr>
              <a:t>Referentgranskning och samarbete (s. 28–29)</a:t>
            </a: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Clr>
                <a:schemeClr val="dk1"/>
              </a:buClr>
              <a:buSzPts val="1100"/>
              <a:buFont typeface="Arial"/>
              <a:buNone/>
            </a:pPr>
            <a:endParaRPr sz="1400" b="1" dirty="0">
              <a:solidFill>
                <a:srgbClr val="FFFFFF"/>
              </a:solidFill>
            </a:endParaRP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None/>
            </a:pPr>
            <a:endParaRPr sz="1800" b="1" dirty="0">
              <a:solidFill>
                <a:srgbClr val="FFFFFF"/>
              </a:solidFill>
            </a:endParaRPr>
          </a:p>
          <a:p>
            <a:pPr marL="0" lvl="0" indent="0" algn="l" rtl="0">
              <a:spcBef>
                <a:spcPts val="0"/>
              </a:spcBef>
              <a:spcAft>
                <a:spcPts val="0"/>
              </a:spcAft>
              <a:buNone/>
            </a:pPr>
            <a:endParaRPr sz="1400" dirty="0">
              <a:solidFill>
                <a:srgbClr val="FFFFFF"/>
              </a:solidFill>
            </a:endParaRPr>
          </a:p>
          <a:p>
            <a:pPr marL="0" lvl="0" indent="0" algn="l" rtl="0">
              <a:spcBef>
                <a:spcPts val="0"/>
              </a:spcBef>
              <a:spcAft>
                <a:spcPts val="0"/>
              </a:spcAft>
              <a:buNone/>
            </a:pPr>
            <a:endParaRPr sz="1800" dirty="0">
              <a:solidFill>
                <a:srgbClr val="FFFFFF"/>
              </a:solidFill>
            </a:endParaRPr>
          </a:p>
          <a:p>
            <a:pPr marL="0" lvl="0" indent="0" algn="l" rtl="0">
              <a:spcBef>
                <a:spcPts val="0"/>
              </a:spcBef>
              <a:spcAft>
                <a:spcPts val="0"/>
              </a:spcAft>
              <a:buNone/>
            </a:pPr>
            <a:endParaRPr sz="1800" dirty="0">
              <a:solidFill>
                <a:srgbClr val="FFFFFF"/>
              </a:solidFill>
            </a:endParaRPr>
          </a:p>
          <a:p>
            <a:pPr marL="0" lvl="0" indent="0" algn="l" rtl="0">
              <a:spcBef>
                <a:spcPts val="0"/>
              </a:spcBef>
              <a:spcAft>
                <a:spcPts val="0"/>
              </a:spcAft>
              <a:buClr>
                <a:schemeClr val="dk1"/>
              </a:buClr>
              <a:buSzPts val="1100"/>
              <a:buFont typeface="Arial"/>
              <a:buNone/>
            </a:pPr>
            <a:endParaRPr sz="1800" dirty="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9"/>
          <p:cNvSpPr/>
          <p:nvPr/>
        </p:nvSpPr>
        <p:spPr>
          <a:xfrm>
            <a:off x="962025" y="1519700"/>
            <a:ext cx="2620800" cy="689400"/>
          </a:xfrm>
          <a:prstGeom prst="homePlate">
            <a:avLst>
              <a:gd name="adj" fmla="val 50000"/>
            </a:avLst>
          </a:pr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rgbClr val="FFFFFF"/>
              </a:solidFill>
            </a:endParaRPr>
          </a:p>
        </p:txBody>
      </p:sp>
      <p:sp>
        <p:nvSpPr>
          <p:cNvPr id="221" name="Google Shape;221;p39"/>
          <p:cNvSpPr txBox="1"/>
          <p:nvPr/>
        </p:nvSpPr>
        <p:spPr>
          <a:xfrm>
            <a:off x="8958150" y="5676600"/>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F5A3C7"/>
                </a:solidFill>
              </a:rPr>
              <a:t>Bedömning av mångsidig inlärning (s. 20)</a:t>
            </a:r>
          </a:p>
        </p:txBody>
      </p:sp>
      <p:sp>
        <p:nvSpPr>
          <p:cNvPr id="222" name="Google Shape;222;p39"/>
          <p:cNvSpPr txBox="1"/>
          <p:nvPr/>
        </p:nvSpPr>
        <p:spPr>
          <a:xfrm>
            <a:off x="8958150" y="4946575"/>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F5A3C7"/>
                </a:solidFill>
              </a:rPr>
              <a:t>Halvtidsbedömning och slutbedömning (s. 8)</a:t>
            </a:r>
          </a:p>
        </p:txBody>
      </p:sp>
      <p:cxnSp>
        <p:nvCxnSpPr>
          <p:cNvPr id="223" name="Google Shape;223;p39"/>
          <p:cNvCxnSpPr>
            <a:stCxn id="224" idx="0"/>
            <a:endCxn id="225" idx="0"/>
          </p:cNvCxnSpPr>
          <p:nvPr/>
        </p:nvCxnSpPr>
        <p:spPr>
          <a:xfrm rot="5400000">
            <a:off x="5555604" y="3375031"/>
            <a:ext cx="600" cy="3142500"/>
          </a:xfrm>
          <a:prstGeom prst="bentConnector3">
            <a:avLst>
              <a:gd name="adj1" fmla="val -25817670"/>
            </a:avLst>
          </a:prstGeom>
          <a:noFill/>
          <a:ln w="9525" cap="flat" cmpd="sng">
            <a:solidFill>
              <a:srgbClr val="000000"/>
            </a:solidFill>
            <a:prstDash val="solid"/>
            <a:round/>
            <a:headEnd type="none" w="med" len="med"/>
            <a:tailEnd type="triangle" w="med" len="med"/>
          </a:ln>
        </p:spPr>
      </p:cxnSp>
      <p:sp>
        <p:nvSpPr>
          <p:cNvPr id="225" name="Google Shape;225;p39"/>
          <p:cNvSpPr txBox="1"/>
          <p:nvPr/>
        </p:nvSpPr>
        <p:spPr>
          <a:xfrm>
            <a:off x="3521600" y="4945963"/>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t>1. Beskrivning av fenomenet</a:t>
            </a:r>
          </a:p>
        </p:txBody>
      </p:sp>
      <p:sp>
        <p:nvSpPr>
          <p:cNvPr id="226" name="Google Shape;226;p39"/>
          <p:cNvSpPr txBox="1"/>
          <p:nvPr/>
        </p:nvSpPr>
        <p:spPr>
          <a:xfrm>
            <a:off x="4584198" y="4945963"/>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solidFill>
                  <a:schemeClr val="dk1"/>
                </a:solidFill>
              </a:rPr>
              <a:t>2. Inspireras av fenomenet</a:t>
            </a:r>
          </a:p>
        </p:txBody>
      </p:sp>
      <p:sp>
        <p:nvSpPr>
          <p:cNvPr id="224" name="Google Shape;224;p39"/>
          <p:cNvSpPr txBox="1"/>
          <p:nvPr/>
        </p:nvSpPr>
        <p:spPr>
          <a:xfrm>
            <a:off x="6709404" y="4945981"/>
            <a:ext cx="8355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t>4. Utarbetar en plan </a:t>
            </a:r>
          </a:p>
        </p:txBody>
      </p:sp>
      <p:sp>
        <p:nvSpPr>
          <p:cNvPr id="227" name="Google Shape;227;p39"/>
          <p:cNvSpPr txBox="1"/>
          <p:nvPr/>
        </p:nvSpPr>
        <p:spPr>
          <a:xfrm>
            <a:off x="5646796" y="4945963"/>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t>3. Ställer upp personliga mål</a:t>
            </a:r>
          </a:p>
        </p:txBody>
      </p:sp>
      <p:sp>
        <p:nvSpPr>
          <p:cNvPr id="228" name="Google Shape;228;p39"/>
          <p:cNvSpPr txBox="1"/>
          <p:nvPr/>
        </p:nvSpPr>
        <p:spPr>
          <a:xfrm>
            <a:off x="7703424" y="4945981"/>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t>Delar med sig av det inlärda materialet</a:t>
            </a:r>
          </a:p>
        </p:txBody>
      </p:sp>
      <p:cxnSp>
        <p:nvCxnSpPr>
          <p:cNvPr id="229" name="Google Shape;229;p39"/>
          <p:cNvCxnSpPr>
            <a:stCxn id="225" idx="2"/>
          </p:cNvCxnSpPr>
          <p:nvPr/>
        </p:nvCxnSpPr>
        <p:spPr>
          <a:xfrm>
            <a:off x="3984650" y="5434063"/>
            <a:ext cx="6300" cy="136200"/>
          </a:xfrm>
          <a:prstGeom prst="straightConnector1">
            <a:avLst/>
          </a:prstGeom>
          <a:noFill/>
          <a:ln w="9525" cap="flat" cmpd="sng">
            <a:solidFill>
              <a:srgbClr val="000000"/>
            </a:solidFill>
            <a:prstDash val="solid"/>
            <a:round/>
            <a:headEnd type="none" w="med" len="med"/>
            <a:tailEnd type="triangle" w="med" len="med"/>
          </a:ln>
        </p:spPr>
      </p:cxnSp>
      <p:cxnSp>
        <p:nvCxnSpPr>
          <p:cNvPr id="230" name="Google Shape;230;p39"/>
          <p:cNvCxnSpPr/>
          <p:nvPr/>
        </p:nvCxnSpPr>
        <p:spPr>
          <a:xfrm>
            <a:off x="5044179" y="5434091"/>
            <a:ext cx="6300" cy="136200"/>
          </a:xfrm>
          <a:prstGeom prst="straightConnector1">
            <a:avLst/>
          </a:prstGeom>
          <a:noFill/>
          <a:ln w="9525" cap="flat" cmpd="sng">
            <a:solidFill>
              <a:srgbClr val="000000"/>
            </a:solidFill>
            <a:prstDash val="solid"/>
            <a:round/>
            <a:headEnd type="none" w="med" len="med"/>
            <a:tailEnd type="triangle" w="med" len="med"/>
          </a:ln>
        </p:spPr>
      </p:cxnSp>
      <p:cxnSp>
        <p:nvCxnSpPr>
          <p:cNvPr id="231" name="Google Shape;231;p39"/>
          <p:cNvCxnSpPr/>
          <p:nvPr/>
        </p:nvCxnSpPr>
        <p:spPr>
          <a:xfrm>
            <a:off x="6106761" y="5434091"/>
            <a:ext cx="6300" cy="136200"/>
          </a:xfrm>
          <a:prstGeom prst="straightConnector1">
            <a:avLst/>
          </a:prstGeom>
          <a:noFill/>
          <a:ln w="9525" cap="flat" cmpd="sng">
            <a:solidFill>
              <a:srgbClr val="000000"/>
            </a:solidFill>
            <a:prstDash val="solid"/>
            <a:round/>
            <a:headEnd type="none" w="med" len="med"/>
            <a:tailEnd type="triangle" w="med" len="med"/>
          </a:ln>
        </p:spPr>
      </p:cxnSp>
      <p:cxnSp>
        <p:nvCxnSpPr>
          <p:cNvPr id="232" name="Google Shape;232;p39"/>
          <p:cNvCxnSpPr/>
          <p:nvPr/>
        </p:nvCxnSpPr>
        <p:spPr>
          <a:xfrm>
            <a:off x="7123927" y="5434091"/>
            <a:ext cx="6300" cy="136200"/>
          </a:xfrm>
          <a:prstGeom prst="straightConnector1">
            <a:avLst/>
          </a:prstGeom>
          <a:noFill/>
          <a:ln w="9525" cap="flat" cmpd="sng">
            <a:solidFill>
              <a:srgbClr val="000000"/>
            </a:solidFill>
            <a:prstDash val="solid"/>
            <a:round/>
            <a:headEnd type="none" w="med" len="med"/>
            <a:tailEnd type="triangle" w="med" len="med"/>
          </a:ln>
        </p:spPr>
      </p:cxnSp>
      <p:sp>
        <p:nvSpPr>
          <p:cNvPr id="233" name="Google Shape;233;p39"/>
          <p:cNvSpPr txBox="1"/>
          <p:nvPr/>
        </p:nvSpPr>
        <p:spPr>
          <a:xfrm>
            <a:off x="7740400" y="5672650"/>
            <a:ext cx="880200" cy="9768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9FC9EB"/>
                </a:solidFill>
              </a:rPr>
              <a:t>Referentgranskning och Hjälp-väggen</a:t>
            </a:r>
          </a:p>
          <a:p>
            <a:pPr marL="0" lvl="0" indent="0" algn="ctr" rtl="0">
              <a:spcBef>
                <a:spcPts val="0"/>
              </a:spcBef>
              <a:spcAft>
                <a:spcPts val="0"/>
              </a:spcAft>
              <a:buNone/>
            </a:pPr>
            <a:r>
              <a:rPr lang="sv-FI" sz="800" b="1">
                <a:solidFill>
                  <a:srgbClr val="9FC9EB"/>
                </a:solidFill>
              </a:rPr>
              <a:t>(s.28–29)</a:t>
            </a:r>
          </a:p>
        </p:txBody>
      </p:sp>
      <p:sp>
        <p:nvSpPr>
          <p:cNvPr id="234" name="Google Shape;234;p39"/>
          <p:cNvSpPr txBox="1">
            <a:spLocks noGrp="1"/>
          </p:cNvSpPr>
          <p:nvPr>
            <p:ph type="title"/>
          </p:nvPr>
        </p:nvSpPr>
        <p:spPr>
          <a:xfrm>
            <a:off x="452104" y="223730"/>
            <a:ext cx="9972000" cy="787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sv-FI" sz="3000" dirty="0">
                <a:latin typeface="Arial"/>
                <a:ea typeface="Arial"/>
                <a:cs typeface="Arial"/>
                <a:sym typeface="Arial"/>
              </a:rPr>
              <a:t>Bedömningsverktyg för fenomeninlärningens olika skeden </a:t>
            </a:r>
          </a:p>
        </p:txBody>
      </p:sp>
      <p:sp>
        <p:nvSpPr>
          <p:cNvPr id="235" name="Google Shape;235;p39"/>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sv-FI" sz="800" b="1"/>
              <a:t>BEDÖMNINGSVERKTYG FÖR FENOMENBASERAD INLÄRNING</a:t>
            </a:r>
          </a:p>
        </p:txBody>
      </p:sp>
      <p:sp>
        <p:nvSpPr>
          <p:cNvPr id="236" name="Google Shape;236;p39"/>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fi-FI"/>
              <a:t>3</a:t>
            </a:fld>
            <a:endParaRPr lang="fi-FI"/>
          </a:p>
        </p:txBody>
      </p:sp>
      <p:grpSp>
        <p:nvGrpSpPr>
          <p:cNvPr id="237" name="Google Shape;237;p39"/>
          <p:cNvGrpSpPr/>
          <p:nvPr/>
        </p:nvGrpSpPr>
        <p:grpSpPr>
          <a:xfrm>
            <a:off x="462998" y="1386320"/>
            <a:ext cx="956266" cy="956266"/>
            <a:chOff x="540175" y="2202242"/>
            <a:chExt cx="801900" cy="801900"/>
          </a:xfrm>
        </p:grpSpPr>
        <p:sp>
          <p:nvSpPr>
            <p:cNvPr id="238" name="Google Shape;238;p39"/>
            <p:cNvSpPr/>
            <p:nvPr/>
          </p:nvSpPr>
          <p:spPr>
            <a:xfrm>
              <a:off x="540175" y="2202242"/>
              <a:ext cx="801900" cy="801900"/>
            </a:xfrm>
            <a:prstGeom prst="ellipse">
              <a:avLst/>
            </a:prstGeom>
            <a:solidFill>
              <a:srgbClr val="FFFFFF"/>
            </a:solidFill>
            <a:ln w="28575" cap="flat" cmpd="sng">
              <a:solidFill>
                <a:srgbClr val="00D7A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39"/>
            <p:cNvSpPr txBox="1"/>
            <p:nvPr/>
          </p:nvSpPr>
          <p:spPr>
            <a:xfrm>
              <a:off x="556525" y="2670479"/>
              <a:ext cx="769200" cy="201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t>Lärare</a:t>
              </a:r>
            </a:p>
          </p:txBody>
        </p:sp>
        <p:pic>
          <p:nvPicPr>
            <p:cNvPr id="240" name="Google Shape;240;p39"/>
            <p:cNvPicPr preferRelativeResize="0"/>
            <p:nvPr/>
          </p:nvPicPr>
          <p:blipFill>
            <a:blip r:embed="rId3">
              <a:alphaModFix/>
            </a:blip>
            <a:stretch>
              <a:fillRect/>
            </a:stretch>
          </p:blipFill>
          <p:spPr>
            <a:xfrm>
              <a:off x="754675" y="2314718"/>
              <a:ext cx="372900" cy="372900"/>
            </a:xfrm>
            <a:prstGeom prst="rect">
              <a:avLst/>
            </a:prstGeom>
            <a:noFill/>
            <a:ln>
              <a:noFill/>
            </a:ln>
          </p:spPr>
        </p:pic>
      </p:grpSp>
      <p:sp>
        <p:nvSpPr>
          <p:cNvPr id="241" name="Google Shape;241;p39"/>
          <p:cNvSpPr/>
          <p:nvPr/>
        </p:nvSpPr>
        <p:spPr>
          <a:xfrm>
            <a:off x="3487200" y="1519700"/>
            <a:ext cx="5508000" cy="689400"/>
          </a:xfrm>
          <a:prstGeom prst="chevron">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rgbClr val="FFFFFF"/>
              </a:solidFill>
            </a:endParaRPr>
          </a:p>
        </p:txBody>
      </p:sp>
      <p:sp>
        <p:nvSpPr>
          <p:cNvPr id="242" name="Google Shape;242;p39"/>
          <p:cNvSpPr/>
          <p:nvPr/>
        </p:nvSpPr>
        <p:spPr>
          <a:xfrm>
            <a:off x="8898575" y="1519700"/>
            <a:ext cx="2967600" cy="697200"/>
          </a:xfrm>
          <a:prstGeom prst="chevron">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rgbClr val="FFFFFF"/>
              </a:solidFill>
            </a:endParaRPr>
          </a:p>
        </p:txBody>
      </p:sp>
      <p:sp>
        <p:nvSpPr>
          <p:cNvPr id="243" name="Google Shape;243;p39"/>
          <p:cNvSpPr txBox="1"/>
          <p:nvPr/>
        </p:nvSpPr>
        <p:spPr>
          <a:xfrm>
            <a:off x="1506275" y="2294725"/>
            <a:ext cx="1908900" cy="689400"/>
          </a:xfrm>
          <a:prstGeom prst="rect">
            <a:avLst/>
          </a:prstGeom>
          <a:noFill/>
          <a:ln>
            <a:noFill/>
          </a:ln>
        </p:spPr>
        <p:txBody>
          <a:bodyPr spcFirstLastPara="1" wrap="square" lIns="91425" tIns="91425" rIns="91425" bIns="91425" anchor="t" anchorCtr="0">
            <a:noAutofit/>
          </a:bodyPr>
          <a:lstStyle/>
          <a:p>
            <a:pPr marL="72000" lvl="0" indent="-116450" algn="l" rtl="0">
              <a:spcBef>
                <a:spcPts val="0"/>
              </a:spcBef>
              <a:spcAft>
                <a:spcPts val="0"/>
              </a:spcAft>
              <a:buSzPts val="700"/>
              <a:buAutoNum type="arabicPeriod"/>
            </a:pPr>
            <a:r>
              <a:rPr lang="sv-FI" sz="700" b="1">
                <a:solidFill>
                  <a:schemeClr val="dk1"/>
                </a:solidFill>
              </a:rPr>
              <a:t>Ämnesspecifika mål för kartläggning ur läroplanen</a:t>
            </a:r>
          </a:p>
          <a:p>
            <a:pPr marL="72000" lvl="0" indent="-116450" algn="l" rtl="0">
              <a:spcBef>
                <a:spcPts val="0"/>
              </a:spcBef>
              <a:spcAft>
                <a:spcPts val="0"/>
              </a:spcAft>
              <a:buClr>
                <a:schemeClr val="dk1"/>
              </a:buClr>
              <a:buSzPts val="700"/>
              <a:buAutoNum type="arabicPeriod"/>
            </a:pPr>
            <a:r>
              <a:rPr lang="sv-FI" sz="700" b="1">
                <a:solidFill>
                  <a:schemeClr val="dk1"/>
                </a:solidFill>
              </a:rPr>
              <a:t>Väljer fenomen och definierar huvudmål för fenomenet</a:t>
            </a:r>
          </a:p>
          <a:p>
            <a:pPr marL="72000" lvl="0" indent="-116450" algn="l" rtl="0">
              <a:spcBef>
                <a:spcPts val="0"/>
              </a:spcBef>
              <a:spcAft>
                <a:spcPts val="0"/>
              </a:spcAft>
              <a:buClr>
                <a:schemeClr val="dk1"/>
              </a:buClr>
              <a:buSzPts val="700"/>
              <a:buAutoNum type="arabicPeriod"/>
            </a:pPr>
            <a:r>
              <a:rPr lang="sv-FI" sz="700" b="1">
                <a:solidFill>
                  <a:schemeClr val="dk1"/>
                </a:solidFill>
              </a:rPr>
              <a:t>Inleder tillsammans undervisningen i fenomenet</a:t>
            </a:r>
          </a:p>
        </p:txBody>
      </p:sp>
      <p:sp>
        <p:nvSpPr>
          <p:cNvPr id="244" name="Google Shape;244;p39"/>
          <p:cNvSpPr txBox="1"/>
          <p:nvPr/>
        </p:nvSpPr>
        <p:spPr>
          <a:xfrm>
            <a:off x="3868325" y="2294725"/>
            <a:ext cx="4570800" cy="68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FI" sz="700" b="1">
                <a:solidFill>
                  <a:schemeClr val="dk1"/>
                </a:solidFill>
              </a:rPr>
              <a:t>Träffar tillsammans de lärande minst en gång under processen och styr fenomenet inom sina egna läroämnen.</a:t>
            </a:r>
          </a:p>
        </p:txBody>
      </p:sp>
      <p:sp>
        <p:nvSpPr>
          <p:cNvPr id="245" name="Google Shape;245;p39"/>
          <p:cNvSpPr/>
          <p:nvPr/>
        </p:nvSpPr>
        <p:spPr>
          <a:xfrm>
            <a:off x="962025" y="4015250"/>
            <a:ext cx="2620800" cy="689400"/>
          </a:xfrm>
          <a:prstGeom prst="homePlate">
            <a:avLst>
              <a:gd name="adj" fmla="val 50000"/>
            </a:avLst>
          </a:pr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b="1">
                <a:solidFill>
                  <a:srgbClr val="FFFFFF"/>
                </a:solidFill>
              </a:rPr>
              <a:t>MÅL</a:t>
            </a:r>
          </a:p>
        </p:txBody>
      </p:sp>
      <p:sp>
        <p:nvSpPr>
          <p:cNvPr id="246" name="Google Shape;246;p39"/>
          <p:cNvSpPr/>
          <p:nvPr/>
        </p:nvSpPr>
        <p:spPr>
          <a:xfrm>
            <a:off x="3487200" y="4015250"/>
            <a:ext cx="5508000" cy="689400"/>
          </a:xfrm>
          <a:prstGeom prst="chevron">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b="1">
                <a:solidFill>
                  <a:srgbClr val="FFFFFF"/>
                </a:solidFill>
              </a:rPr>
              <a:t>DELAKTIGHET</a:t>
            </a:r>
          </a:p>
        </p:txBody>
      </p:sp>
      <p:sp>
        <p:nvSpPr>
          <p:cNvPr id="247" name="Google Shape;247;p39"/>
          <p:cNvSpPr/>
          <p:nvPr/>
        </p:nvSpPr>
        <p:spPr>
          <a:xfrm>
            <a:off x="8898575" y="4015250"/>
            <a:ext cx="2967600" cy="697200"/>
          </a:xfrm>
          <a:prstGeom prst="chevron">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b="1">
                <a:solidFill>
                  <a:srgbClr val="FFFFFF"/>
                </a:solidFill>
              </a:rPr>
              <a:t>BEDÖMNING</a:t>
            </a:r>
          </a:p>
        </p:txBody>
      </p:sp>
      <p:grpSp>
        <p:nvGrpSpPr>
          <p:cNvPr id="248" name="Google Shape;248;p39"/>
          <p:cNvGrpSpPr/>
          <p:nvPr/>
        </p:nvGrpSpPr>
        <p:grpSpPr>
          <a:xfrm>
            <a:off x="452104" y="3880757"/>
            <a:ext cx="976634" cy="976634"/>
            <a:chOff x="540175" y="4560633"/>
            <a:chExt cx="801900" cy="801900"/>
          </a:xfrm>
        </p:grpSpPr>
        <p:sp>
          <p:nvSpPr>
            <p:cNvPr id="249" name="Google Shape;249;p39"/>
            <p:cNvSpPr/>
            <p:nvPr/>
          </p:nvSpPr>
          <p:spPr>
            <a:xfrm>
              <a:off x="540175" y="4560633"/>
              <a:ext cx="801900" cy="801900"/>
            </a:xfrm>
            <a:prstGeom prst="ellipse">
              <a:avLst/>
            </a:prstGeom>
            <a:solidFill>
              <a:srgbClr val="FFFFFF"/>
            </a:solidFill>
            <a:ln w="28575" cap="flat" cmpd="sng">
              <a:solidFill>
                <a:srgbClr val="00D7A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50" name="Google Shape;250;p39"/>
            <p:cNvPicPr preferRelativeResize="0"/>
            <p:nvPr/>
          </p:nvPicPr>
          <p:blipFill>
            <a:blip r:embed="rId4">
              <a:alphaModFix/>
            </a:blip>
            <a:stretch>
              <a:fillRect/>
            </a:stretch>
          </p:blipFill>
          <p:spPr>
            <a:xfrm>
              <a:off x="754675" y="4673108"/>
              <a:ext cx="372900" cy="372900"/>
            </a:xfrm>
            <a:prstGeom prst="rect">
              <a:avLst/>
            </a:prstGeom>
            <a:noFill/>
            <a:ln>
              <a:noFill/>
            </a:ln>
          </p:spPr>
        </p:pic>
        <p:sp>
          <p:nvSpPr>
            <p:cNvPr id="251" name="Google Shape;251;p39"/>
            <p:cNvSpPr txBox="1"/>
            <p:nvPr/>
          </p:nvSpPr>
          <p:spPr>
            <a:xfrm>
              <a:off x="556525" y="5048758"/>
              <a:ext cx="769200" cy="201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t>Lärande</a:t>
              </a:r>
            </a:p>
          </p:txBody>
        </p:sp>
      </p:grpSp>
      <p:sp>
        <p:nvSpPr>
          <p:cNvPr id="252" name="Google Shape;252;p39"/>
          <p:cNvSpPr txBox="1"/>
          <p:nvPr/>
        </p:nvSpPr>
        <p:spPr>
          <a:xfrm>
            <a:off x="1382300" y="1519800"/>
            <a:ext cx="2139300" cy="689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FI" b="1">
                <a:solidFill>
                  <a:srgbClr val="FFFFFF"/>
                </a:solidFill>
              </a:rPr>
              <a:t>MÅL</a:t>
            </a:r>
          </a:p>
        </p:txBody>
      </p:sp>
      <p:sp>
        <p:nvSpPr>
          <p:cNvPr id="253" name="Google Shape;253;p39"/>
          <p:cNvSpPr txBox="1"/>
          <p:nvPr/>
        </p:nvSpPr>
        <p:spPr>
          <a:xfrm>
            <a:off x="3868325" y="1519800"/>
            <a:ext cx="2139300" cy="689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FI" b="1">
                <a:solidFill>
                  <a:srgbClr val="FFFFFF"/>
                </a:solidFill>
              </a:rPr>
              <a:t>DELAKTIGHET</a:t>
            </a:r>
          </a:p>
        </p:txBody>
      </p:sp>
      <p:sp>
        <p:nvSpPr>
          <p:cNvPr id="254" name="Google Shape;254;p39"/>
          <p:cNvSpPr txBox="1"/>
          <p:nvPr/>
        </p:nvSpPr>
        <p:spPr>
          <a:xfrm>
            <a:off x="9289275" y="2294725"/>
            <a:ext cx="2465700" cy="68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FI" sz="700" b="1">
                <a:solidFill>
                  <a:schemeClr val="dk1"/>
                </a:solidFill>
              </a:rPr>
              <a:t>Bestämmer fenomenet tillsammans</a:t>
            </a:r>
          </a:p>
        </p:txBody>
      </p:sp>
      <p:sp>
        <p:nvSpPr>
          <p:cNvPr id="255" name="Google Shape;255;p39"/>
          <p:cNvSpPr txBox="1"/>
          <p:nvPr/>
        </p:nvSpPr>
        <p:spPr>
          <a:xfrm>
            <a:off x="9297575" y="1519800"/>
            <a:ext cx="2139300" cy="689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FI" b="1">
                <a:solidFill>
                  <a:srgbClr val="FFFFFF"/>
                </a:solidFill>
              </a:rPr>
              <a:t>BEDÖMNING</a:t>
            </a:r>
          </a:p>
        </p:txBody>
      </p:sp>
      <p:cxnSp>
        <p:nvCxnSpPr>
          <p:cNvPr id="256" name="Google Shape;256;p39"/>
          <p:cNvCxnSpPr/>
          <p:nvPr/>
        </p:nvCxnSpPr>
        <p:spPr>
          <a:xfrm>
            <a:off x="478500" y="1304925"/>
            <a:ext cx="11294400" cy="0"/>
          </a:xfrm>
          <a:prstGeom prst="straightConnector1">
            <a:avLst/>
          </a:prstGeom>
          <a:noFill/>
          <a:ln w="9525" cap="flat" cmpd="sng">
            <a:solidFill>
              <a:schemeClr val="dk2"/>
            </a:solidFill>
            <a:prstDash val="dot"/>
            <a:round/>
            <a:headEnd type="none" w="med" len="med"/>
            <a:tailEnd type="triangle" w="med" len="med"/>
          </a:ln>
        </p:spPr>
      </p:cxnSp>
      <p:sp>
        <p:nvSpPr>
          <p:cNvPr id="257" name="Google Shape;257;p39"/>
          <p:cNvSpPr txBox="1"/>
          <p:nvPr/>
        </p:nvSpPr>
        <p:spPr>
          <a:xfrm>
            <a:off x="409575" y="932025"/>
            <a:ext cx="1575000" cy="3729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FI" sz="600">
                <a:solidFill>
                  <a:srgbClr val="292929"/>
                </a:solidFill>
              </a:rPr>
              <a:t>Processens längd är flera veckor</a:t>
            </a:r>
          </a:p>
        </p:txBody>
      </p:sp>
      <p:sp>
        <p:nvSpPr>
          <p:cNvPr id="258" name="Google Shape;258;p39"/>
          <p:cNvSpPr txBox="1"/>
          <p:nvPr/>
        </p:nvSpPr>
        <p:spPr>
          <a:xfrm>
            <a:off x="1125750" y="3069650"/>
            <a:ext cx="2185800" cy="7365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302399" lvl="0" indent="-281199" algn="l" rtl="0">
              <a:spcBef>
                <a:spcPts val="0"/>
              </a:spcBef>
              <a:spcAft>
                <a:spcPts val="0"/>
              </a:spcAft>
              <a:buClr>
                <a:srgbClr val="00D7A6"/>
              </a:buClr>
              <a:buSzPts val="800"/>
              <a:buChar char="●"/>
            </a:pPr>
            <a:r>
              <a:rPr lang="sv-FI" sz="800" b="1">
                <a:solidFill>
                  <a:srgbClr val="00D7A6"/>
                </a:solidFill>
              </a:rPr>
              <a:t>Ämnesspecifika mål (s. 4–7)</a:t>
            </a:r>
          </a:p>
          <a:p>
            <a:pPr marL="302399" lvl="0" indent="-281199" algn="l" rtl="0">
              <a:spcBef>
                <a:spcPts val="0"/>
              </a:spcBef>
              <a:spcAft>
                <a:spcPts val="0"/>
              </a:spcAft>
              <a:buClr>
                <a:srgbClr val="00D7A6"/>
              </a:buClr>
              <a:buSzPts val="800"/>
              <a:buChar char="●"/>
            </a:pPr>
            <a:r>
              <a:rPr lang="sv-FI" sz="800" b="1">
                <a:solidFill>
                  <a:srgbClr val="00D7A6"/>
                </a:solidFill>
              </a:rPr>
              <a:t>Mål för mångsidig kompetens (s. 10–19)</a:t>
            </a:r>
          </a:p>
          <a:p>
            <a:pPr marL="302399" lvl="0" indent="-281199" algn="l" rtl="0">
              <a:spcBef>
                <a:spcPts val="0"/>
              </a:spcBef>
              <a:spcAft>
                <a:spcPts val="0"/>
              </a:spcAft>
              <a:buClr>
                <a:srgbClr val="00D7A6"/>
              </a:buClr>
              <a:buSzPts val="800"/>
              <a:buChar char="●"/>
            </a:pPr>
            <a:r>
              <a:rPr lang="sv-FI" sz="800" b="1">
                <a:solidFill>
                  <a:srgbClr val="00D7A6"/>
                </a:solidFill>
              </a:rPr>
              <a:t>Bedömning av fenomenprocessen (s. 22–25)</a:t>
            </a:r>
          </a:p>
        </p:txBody>
      </p:sp>
      <p:cxnSp>
        <p:nvCxnSpPr>
          <p:cNvPr id="259" name="Google Shape;259;p39"/>
          <p:cNvCxnSpPr>
            <a:stCxn id="225" idx="3"/>
            <a:endCxn id="226" idx="1"/>
          </p:cNvCxnSpPr>
          <p:nvPr/>
        </p:nvCxnSpPr>
        <p:spPr>
          <a:xfrm>
            <a:off x="4447700" y="5190013"/>
            <a:ext cx="136500" cy="0"/>
          </a:xfrm>
          <a:prstGeom prst="straightConnector1">
            <a:avLst/>
          </a:prstGeom>
          <a:noFill/>
          <a:ln w="9525" cap="flat" cmpd="sng">
            <a:solidFill>
              <a:schemeClr val="dk2"/>
            </a:solidFill>
            <a:prstDash val="solid"/>
            <a:round/>
            <a:headEnd type="none" w="med" len="med"/>
            <a:tailEnd type="triangle" w="med" len="med"/>
          </a:ln>
        </p:spPr>
      </p:cxnSp>
      <p:cxnSp>
        <p:nvCxnSpPr>
          <p:cNvPr id="260" name="Google Shape;260;p39"/>
          <p:cNvCxnSpPr/>
          <p:nvPr/>
        </p:nvCxnSpPr>
        <p:spPr>
          <a:xfrm>
            <a:off x="5504975" y="5190013"/>
            <a:ext cx="136500" cy="0"/>
          </a:xfrm>
          <a:prstGeom prst="straightConnector1">
            <a:avLst/>
          </a:prstGeom>
          <a:noFill/>
          <a:ln w="9525" cap="flat" cmpd="sng">
            <a:solidFill>
              <a:schemeClr val="dk2"/>
            </a:solidFill>
            <a:prstDash val="solid"/>
            <a:round/>
            <a:headEnd type="none" w="med" len="med"/>
            <a:tailEnd type="triangle" w="med" len="med"/>
          </a:ln>
        </p:spPr>
      </p:cxnSp>
      <p:cxnSp>
        <p:nvCxnSpPr>
          <p:cNvPr id="261" name="Google Shape;261;p39"/>
          <p:cNvCxnSpPr/>
          <p:nvPr/>
        </p:nvCxnSpPr>
        <p:spPr>
          <a:xfrm>
            <a:off x="6571775" y="5190013"/>
            <a:ext cx="136500" cy="0"/>
          </a:xfrm>
          <a:prstGeom prst="straightConnector1">
            <a:avLst/>
          </a:prstGeom>
          <a:noFill/>
          <a:ln w="9525" cap="flat" cmpd="sng">
            <a:solidFill>
              <a:schemeClr val="dk2"/>
            </a:solidFill>
            <a:prstDash val="solid"/>
            <a:round/>
            <a:headEnd type="none" w="med" len="med"/>
            <a:tailEnd type="triangle" w="med" len="med"/>
          </a:ln>
        </p:spPr>
      </p:cxnSp>
      <p:cxnSp>
        <p:nvCxnSpPr>
          <p:cNvPr id="262" name="Google Shape;262;p39"/>
          <p:cNvCxnSpPr/>
          <p:nvPr/>
        </p:nvCxnSpPr>
        <p:spPr>
          <a:xfrm>
            <a:off x="7562375" y="5190013"/>
            <a:ext cx="136500" cy="0"/>
          </a:xfrm>
          <a:prstGeom prst="straightConnector1">
            <a:avLst/>
          </a:prstGeom>
          <a:noFill/>
          <a:ln w="9525" cap="flat" cmpd="sng">
            <a:solidFill>
              <a:schemeClr val="dk2"/>
            </a:solidFill>
            <a:prstDash val="solid"/>
            <a:round/>
            <a:headEnd type="none" w="med" len="med"/>
            <a:tailEnd type="triangle" w="med" len="med"/>
          </a:ln>
        </p:spPr>
      </p:cxnSp>
      <p:sp>
        <p:nvSpPr>
          <p:cNvPr id="263" name="Google Shape;263;p39"/>
          <p:cNvSpPr txBox="1"/>
          <p:nvPr/>
        </p:nvSpPr>
        <p:spPr>
          <a:xfrm>
            <a:off x="3521600" y="5665000"/>
            <a:ext cx="40407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9FC9EB"/>
                </a:solidFill>
              </a:rPr>
              <a:t>Bedömningsverktyg för fenomenprocessen (s. 23–25)</a:t>
            </a:r>
          </a:p>
        </p:txBody>
      </p:sp>
      <p:sp>
        <p:nvSpPr>
          <p:cNvPr id="264" name="Google Shape;264;p39"/>
          <p:cNvSpPr txBox="1"/>
          <p:nvPr/>
        </p:nvSpPr>
        <p:spPr>
          <a:xfrm>
            <a:off x="8958150" y="2641525"/>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F5A3C7"/>
                </a:solidFill>
              </a:rPr>
              <a:t>Bedömning av processen (s. 23–25)</a:t>
            </a:r>
          </a:p>
        </p:txBody>
      </p:sp>
      <p:sp>
        <p:nvSpPr>
          <p:cNvPr id="265" name="Google Shape;265;p39"/>
          <p:cNvSpPr txBox="1"/>
          <p:nvPr/>
        </p:nvSpPr>
        <p:spPr>
          <a:xfrm>
            <a:off x="8958150" y="3241600"/>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F5A3C7"/>
                </a:solidFill>
              </a:rPr>
              <a:t>Slutbedömning (s. 8)</a:t>
            </a:r>
          </a:p>
        </p:txBody>
      </p:sp>
      <p:sp>
        <p:nvSpPr>
          <p:cNvPr id="266" name="Google Shape;266;p39"/>
          <p:cNvSpPr txBox="1"/>
          <p:nvPr/>
        </p:nvSpPr>
        <p:spPr>
          <a:xfrm>
            <a:off x="3521600" y="2641525"/>
            <a:ext cx="51609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9FC9EB"/>
                </a:solidFill>
              </a:rPr>
              <a:t>Halvtidsutvärdering av fenomenprocessen (s. 23–25)</a:t>
            </a:r>
          </a:p>
        </p:txBody>
      </p:sp>
      <p:sp>
        <p:nvSpPr>
          <p:cNvPr id="267" name="Google Shape;267;p39"/>
          <p:cNvSpPr txBox="1"/>
          <p:nvPr/>
        </p:nvSpPr>
        <p:spPr>
          <a:xfrm>
            <a:off x="1216325" y="4940775"/>
            <a:ext cx="2045100" cy="7365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302399" lvl="0" indent="-281199" algn="l" rtl="0">
              <a:spcBef>
                <a:spcPts val="0"/>
              </a:spcBef>
              <a:spcAft>
                <a:spcPts val="0"/>
              </a:spcAft>
              <a:buClr>
                <a:srgbClr val="00D7A6"/>
              </a:buClr>
              <a:buSzPts val="800"/>
              <a:buChar char="●"/>
            </a:pPr>
            <a:r>
              <a:rPr lang="sv-FI" sz="800" b="1">
                <a:solidFill>
                  <a:srgbClr val="00D7A6"/>
                </a:solidFill>
              </a:rPr>
              <a:t>Bedömning av mångsidig kompetens (s. 16 och 20)</a:t>
            </a:r>
          </a:p>
          <a:p>
            <a:pPr marL="302399" lvl="0" indent="-281199" algn="l" rtl="0">
              <a:spcBef>
                <a:spcPts val="0"/>
              </a:spcBef>
              <a:spcAft>
                <a:spcPts val="0"/>
              </a:spcAft>
              <a:buClr>
                <a:srgbClr val="00D7A6"/>
              </a:buClr>
              <a:buSzPts val="800"/>
              <a:buChar char="●"/>
            </a:pPr>
            <a:r>
              <a:rPr lang="sv-FI" sz="800" b="1">
                <a:solidFill>
                  <a:srgbClr val="00D7A6"/>
                </a:solidFill>
              </a:rPr>
              <a:t>Mål för fenomenprocessen (s. 23–25)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4"/>
        <p:cNvGrpSpPr/>
        <p:nvPr/>
      </p:nvGrpSpPr>
      <p:grpSpPr>
        <a:xfrm>
          <a:off x="0" y="0"/>
          <a:ext cx="0" cy="0"/>
          <a:chOff x="0" y="0"/>
          <a:chExt cx="0" cy="0"/>
        </a:xfrm>
      </p:grpSpPr>
      <p:sp>
        <p:nvSpPr>
          <p:cNvPr id="735" name="Google Shape;735;p62"/>
          <p:cNvSpPr txBox="1">
            <a:spLocks noGrp="1"/>
          </p:cNvSpPr>
          <p:nvPr>
            <p:ph type="ctrTitle"/>
          </p:nvPr>
        </p:nvSpPr>
        <p:spPr>
          <a:xfrm>
            <a:off x="408563" y="457200"/>
            <a:ext cx="10739400" cy="20721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sv-FI"/>
              <a:t>Referentgranskning och samarbete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40"/>
        <p:cNvGrpSpPr/>
        <p:nvPr/>
      </p:nvGrpSpPr>
      <p:grpSpPr>
        <a:xfrm>
          <a:off x="0" y="0"/>
          <a:ext cx="0" cy="0"/>
          <a:chOff x="0" y="0"/>
          <a:chExt cx="0" cy="0"/>
        </a:xfrm>
      </p:grpSpPr>
      <p:pic>
        <p:nvPicPr>
          <p:cNvPr id="741" name="Google Shape;741;p63"/>
          <p:cNvPicPr preferRelativeResize="0"/>
          <p:nvPr/>
        </p:nvPicPr>
        <p:blipFill>
          <a:blip r:embed="rId3">
            <a:alphaModFix/>
          </a:blip>
          <a:stretch>
            <a:fillRect/>
          </a:stretch>
        </p:blipFill>
        <p:spPr>
          <a:xfrm>
            <a:off x="476000" y="1860761"/>
            <a:ext cx="5377625" cy="3014171"/>
          </a:xfrm>
          <a:prstGeom prst="rect">
            <a:avLst/>
          </a:prstGeom>
          <a:noFill/>
          <a:ln>
            <a:noFill/>
          </a:ln>
          <a:effectLst>
            <a:outerShdw blurRad="57150" dist="19050" dir="5400000" algn="bl" rotWithShape="0">
              <a:srgbClr val="000000">
                <a:alpha val="50000"/>
              </a:srgbClr>
            </a:outerShdw>
          </a:effectLst>
        </p:spPr>
      </p:pic>
      <p:sp>
        <p:nvSpPr>
          <p:cNvPr id="742" name="Google Shape;742;p63"/>
          <p:cNvSpPr txBox="1">
            <a:spLocks noGrp="1"/>
          </p:cNvSpPr>
          <p:nvPr>
            <p:ph type="title"/>
          </p:nvPr>
        </p:nvSpPr>
        <p:spPr>
          <a:xfrm>
            <a:off x="457199" y="408562"/>
            <a:ext cx="9972000" cy="787500"/>
          </a:xfrm>
          <a:prstGeom prst="rect">
            <a:avLst/>
          </a:prstGeom>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sv-FI">
                <a:solidFill>
                  <a:srgbClr val="00D7A7"/>
                </a:solidFill>
              </a:rPr>
              <a:t>Verktyg</a:t>
            </a:r>
          </a:p>
          <a:p>
            <a:pPr marL="0" lvl="0" indent="0" algn="l" rtl="0">
              <a:spcBef>
                <a:spcPts val="0"/>
              </a:spcBef>
              <a:spcAft>
                <a:spcPts val="0"/>
              </a:spcAft>
              <a:buNone/>
            </a:pPr>
            <a:endParaRPr>
              <a:solidFill>
                <a:srgbClr val="00D7A7"/>
              </a:solidFill>
            </a:endParaRPr>
          </a:p>
        </p:txBody>
      </p:sp>
      <p:sp>
        <p:nvSpPr>
          <p:cNvPr id="743" name="Google Shape;743;p63"/>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5</a:t>
            </a:fld>
            <a:endParaRPr lang="fi-FI"/>
          </a:p>
        </p:txBody>
      </p:sp>
      <p:sp>
        <p:nvSpPr>
          <p:cNvPr id="744" name="Google Shape;744;p63"/>
          <p:cNvSpPr txBox="1">
            <a:spLocks noGrp="1"/>
          </p:cNvSpPr>
          <p:nvPr>
            <p:ph type="body" idx="1"/>
          </p:nvPr>
        </p:nvSpPr>
        <p:spPr>
          <a:xfrm>
            <a:off x="476000" y="5115850"/>
            <a:ext cx="2623800" cy="446700"/>
          </a:xfrm>
          <a:prstGeom prst="rect">
            <a:avLst/>
          </a:prstGeom>
        </p:spPr>
        <p:txBody>
          <a:bodyPr spcFirstLastPara="1" wrap="square" lIns="0" tIns="0" rIns="0" bIns="0" anchor="t" anchorCtr="0">
            <a:noAutofit/>
          </a:bodyPr>
          <a:lstStyle/>
          <a:p>
            <a:pPr marL="0" lvl="0" indent="0" algn="l" rtl="0">
              <a:lnSpc>
                <a:spcPct val="90000"/>
              </a:lnSpc>
              <a:spcBef>
                <a:spcPts val="0"/>
              </a:spcBef>
              <a:spcAft>
                <a:spcPts val="0"/>
              </a:spcAft>
              <a:buClr>
                <a:schemeClr val="dk1"/>
              </a:buClr>
              <a:buSzPts val="1100"/>
              <a:buFont typeface="Arial"/>
              <a:buNone/>
            </a:pPr>
            <a:r>
              <a:rPr lang="sv-FI" sz="1400" b="1"/>
              <a:t>Idéer för referentgranskning (s. 28)</a:t>
            </a:r>
          </a:p>
          <a:p>
            <a:pPr marL="0" lvl="0" indent="0" algn="l" rtl="0">
              <a:lnSpc>
                <a:spcPct val="115000"/>
              </a:lnSpc>
              <a:spcBef>
                <a:spcPts val="0"/>
              </a:spcBef>
              <a:spcAft>
                <a:spcPts val="0"/>
              </a:spcAft>
              <a:buNone/>
            </a:pPr>
            <a:endParaRPr sz="1400" b="1">
              <a:solidFill>
                <a:srgbClr val="00D7A6"/>
              </a:solidFill>
            </a:endParaRPr>
          </a:p>
        </p:txBody>
      </p:sp>
      <p:sp>
        <p:nvSpPr>
          <p:cNvPr id="745" name="Google Shape;745;p63"/>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sv-FI" sz="800" b="1"/>
              <a:t>VERKTYG I Ämnesspecifik bedömning</a:t>
            </a:r>
          </a:p>
        </p:txBody>
      </p:sp>
      <p:sp>
        <p:nvSpPr>
          <p:cNvPr id="746" name="Google Shape;746;p63"/>
          <p:cNvSpPr txBox="1">
            <a:spLocks noGrp="1"/>
          </p:cNvSpPr>
          <p:nvPr>
            <p:ph type="body" idx="1"/>
          </p:nvPr>
        </p:nvSpPr>
        <p:spPr>
          <a:xfrm>
            <a:off x="6317000" y="5115850"/>
            <a:ext cx="2623800" cy="446700"/>
          </a:xfrm>
          <a:prstGeom prst="rect">
            <a:avLst/>
          </a:prstGeom>
        </p:spPr>
        <p:txBody>
          <a:bodyPr spcFirstLastPara="1" wrap="square" lIns="0" tIns="0" rIns="0" bIns="0" anchor="t" anchorCtr="0">
            <a:noAutofit/>
          </a:bodyPr>
          <a:lstStyle/>
          <a:p>
            <a:pPr marL="0" lvl="0" indent="0" algn="l" rtl="0">
              <a:lnSpc>
                <a:spcPct val="90000"/>
              </a:lnSpc>
              <a:spcBef>
                <a:spcPts val="0"/>
              </a:spcBef>
              <a:spcAft>
                <a:spcPts val="0"/>
              </a:spcAft>
              <a:buNone/>
            </a:pPr>
            <a:r>
              <a:rPr lang="sv-FI" sz="1400" b="1"/>
              <a:t>Samarbete (s. 29)</a:t>
            </a:r>
          </a:p>
          <a:p>
            <a:pPr marL="0" lvl="0" indent="0" algn="l" rtl="0">
              <a:lnSpc>
                <a:spcPct val="115000"/>
              </a:lnSpc>
              <a:spcBef>
                <a:spcPts val="0"/>
              </a:spcBef>
              <a:spcAft>
                <a:spcPts val="0"/>
              </a:spcAft>
              <a:buNone/>
            </a:pPr>
            <a:endParaRPr sz="1400" b="1">
              <a:solidFill>
                <a:srgbClr val="00D7A6"/>
              </a:solidFill>
            </a:endParaRPr>
          </a:p>
        </p:txBody>
      </p:sp>
      <p:pic>
        <p:nvPicPr>
          <p:cNvPr id="747" name="Google Shape;747;p63"/>
          <p:cNvPicPr preferRelativeResize="0"/>
          <p:nvPr/>
        </p:nvPicPr>
        <p:blipFill>
          <a:blip r:embed="rId4">
            <a:alphaModFix/>
          </a:blip>
          <a:stretch>
            <a:fillRect/>
          </a:stretch>
        </p:blipFill>
        <p:spPr>
          <a:xfrm>
            <a:off x="6317000" y="1848475"/>
            <a:ext cx="5380866" cy="3036974"/>
          </a:xfrm>
          <a:prstGeom prst="rect">
            <a:avLst/>
          </a:prstGeom>
          <a:noFill/>
          <a:ln>
            <a:noFill/>
          </a:ln>
          <a:effectLst>
            <a:outerShdw blurRad="57150" dist="19050" dir="5400000" algn="bl" rotWithShape="0">
              <a:srgbClr val="000000">
                <a:alpha val="50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52"/>
        <p:cNvGrpSpPr/>
        <p:nvPr/>
      </p:nvGrpSpPr>
      <p:grpSpPr>
        <a:xfrm>
          <a:off x="0" y="0"/>
          <a:ext cx="0" cy="0"/>
          <a:chOff x="0" y="0"/>
          <a:chExt cx="0" cy="0"/>
        </a:xfrm>
      </p:grpSpPr>
      <p:sp>
        <p:nvSpPr>
          <p:cNvPr id="753" name="Google Shape;753;p64"/>
          <p:cNvSpPr/>
          <p:nvPr/>
        </p:nvSpPr>
        <p:spPr>
          <a:xfrm>
            <a:off x="9153525" y="2468025"/>
            <a:ext cx="2626500" cy="2626500"/>
          </a:xfrm>
          <a:prstGeom prst="ellipse">
            <a:avLst/>
          </a:prstGeom>
          <a:solidFill>
            <a:srgbClr val="9FC9E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64"/>
          <p:cNvSpPr/>
          <p:nvPr/>
        </p:nvSpPr>
        <p:spPr>
          <a:xfrm>
            <a:off x="6266625" y="2456825"/>
            <a:ext cx="2649000" cy="2649000"/>
          </a:xfrm>
          <a:prstGeom prst="ellipse">
            <a:avLst/>
          </a:prstGeom>
          <a:solidFill>
            <a:srgbClr val="FFEA77"/>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64"/>
          <p:cNvSpPr/>
          <p:nvPr/>
        </p:nvSpPr>
        <p:spPr>
          <a:xfrm>
            <a:off x="3341275" y="2466575"/>
            <a:ext cx="2629500" cy="2629500"/>
          </a:xfrm>
          <a:prstGeom prst="ellipse">
            <a:avLst/>
          </a:prstGeom>
          <a:solidFill>
            <a:srgbClr val="00D7A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64"/>
          <p:cNvSpPr/>
          <p:nvPr/>
        </p:nvSpPr>
        <p:spPr>
          <a:xfrm>
            <a:off x="478800" y="2468150"/>
            <a:ext cx="2626500" cy="2626200"/>
          </a:xfrm>
          <a:prstGeom prst="ellipse">
            <a:avLst/>
          </a:prstGeom>
          <a:solidFill>
            <a:srgbClr val="F5A3C7"/>
          </a:solidFill>
          <a:ln w="28575" cap="flat" cmpd="sng">
            <a:solidFill>
              <a:schemeClr val="accent4"/>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64"/>
          <p:cNvSpPr txBox="1">
            <a:spLocks noGrp="1"/>
          </p:cNvSpPr>
          <p:nvPr>
            <p:ph type="title"/>
          </p:nvPr>
        </p:nvSpPr>
        <p:spPr>
          <a:xfrm>
            <a:off x="476025" y="3809450"/>
            <a:ext cx="2631900" cy="7614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343D58"/>
              </a:buClr>
              <a:buSzPts val="1200"/>
              <a:buFont typeface="Arial"/>
              <a:buNone/>
            </a:pPr>
            <a:r>
              <a:rPr lang="sv-FI" sz="1200">
                <a:latin typeface="Arial"/>
                <a:ea typeface="Arial"/>
                <a:cs typeface="Arial"/>
                <a:sym typeface="Arial"/>
              </a:rPr>
              <a:t>Beröm din kompis</a:t>
            </a:r>
          </a:p>
          <a:p>
            <a:pPr marL="0" lvl="0" indent="0" algn="ctr" rtl="0">
              <a:spcBef>
                <a:spcPts val="0"/>
              </a:spcBef>
              <a:spcAft>
                <a:spcPts val="0"/>
              </a:spcAft>
              <a:buClr>
                <a:srgbClr val="343D58"/>
              </a:buClr>
              <a:buSzPts val="1200"/>
              <a:buFont typeface="Arial"/>
              <a:buNone/>
            </a:pPr>
            <a:endParaRPr sz="1200">
              <a:latin typeface="Arial"/>
              <a:ea typeface="Arial"/>
              <a:cs typeface="Arial"/>
              <a:sym typeface="Arial"/>
            </a:endParaRPr>
          </a:p>
          <a:p>
            <a:pPr marL="0" lvl="0" indent="0" algn="ctr" rtl="0">
              <a:spcBef>
                <a:spcPts val="0"/>
              </a:spcBef>
              <a:spcAft>
                <a:spcPts val="0"/>
              </a:spcAft>
              <a:buClr>
                <a:srgbClr val="343D58"/>
              </a:buClr>
              <a:buSzPts val="1200"/>
              <a:buFont typeface="Arial"/>
              <a:buNone/>
            </a:pPr>
            <a:r>
              <a:rPr lang="sv-FI" sz="900" b="0">
                <a:latin typeface="Arial"/>
                <a:ea typeface="Arial"/>
                <a:cs typeface="Arial"/>
                <a:sym typeface="Arial"/>
              </a:rPr>
              <a:t>Vad lyckades hen särskilt</a:t>
            </a:r>
          </a:p>
          <a:p>
            <a:pPr marL="0" lvl="0" indent="0" algn="ctr" rtl="0">
              <a:spcBef>
                <a:spcPts val="0"/>
              </a:spcBef>
              <a:spcAft>
                <a:spcPts val="0"/>
              </a:spcAft>
              <a:buClr>
                <a:srgbClr val="343D58"/>
              </a:buClr>
              <a:buSzPts val="1200"/>
              <a:buFont typeface="Arial"/>
              <a:buNone/>
            </a:pPr>
            <a:r>
              <a:rPr lang="sv-FI" sz="900" b="0">
                <a:latin typeface="Arial"/>
                <a:ea typeface="Arial"/>
                <a:cs typeface="Arial"/>
                <a:sym typeface="Arial"/>
              </a:rPr>
              <a:t>bra med? </a:t>
            </a:r>
          </a:p>
          <a:p>
            <a:pPr marL="0" lvl="0" indent="0" algn="l" rtl="0">
              <a:lnSpc>
                <a:spcPct val="100000"/>
              </a:lnSpc>
              <a:spcBef>
                <a:spcPts val="0"/>
              </a:spcBef>
              <a:spcAft>
                <a:spcPts val="0"/>
              </a:spcAft>
              <a:buClr>
                <a:schemeClr val="dk1"/>
              </a:buClr>
              <a:buSzPts val="1100"/>
              <a:buFont typeface="Arial"/>
              <a:buNone/>
            </a:pPr>
            <a:endParaRPr sz="1400" b="0">
              <a:latin typeface="Arial"/>
              <a:ea typeface="Arial"/>
              <a:cs typeface="Arial"/>
              <a:sym typeface="Arial"/>
            </a:endParaRPr>
          </a:p>
          <a:p>
            <a:pPr marL="0" lvl="0" indent="0" algn="l" rtl="0">
              <a:spcBef>
                <a:spcPts val="0"/>
              </a:spcBef>
              <a:spcAft>
                <a:spcPts val="0"/>
              </a:spcAft>
              <a:buClr>
                <a:srgbClr val="343D58"/>
              </a:buClr>
              <a:buSzPts val="1200"/>
              <a:buFont typeface="Arial"/>
              <a:buNone/>
            </a:pPr>
            <a:endParaRPr sz="1400">
              <a:solidFill>
                <a:srgbClr val="0072C6"/>
              </a:solidFill>
              <a:latin typeface="Arial"/>
              <a:ea typeface="Arial"/>
              <a:cs typeface="Arial"/>
              <a:sym typeface="Arial"/>
            </a:endParaRPr>
          </a:p>
        </p:txBody>
      </p:sp>
      <p:sp>
        <p:nvSpPr>
          <p:cNvPr id="758" name="Google Shape;758;p64"/>
          <p:cNvSpPr txBox="1">
            <a:spLocks noGrp="1"/>
          </p:cNvSpPr>
          <p:nvPr>
            <p:ph type="body" idx="1"/>
          </p:nvPr>
        </p:nvSpPr>
        <p:spPr>
          <a:xfrm>
            <a:off x="457200" y="937450"/>
            <a:ext cx="8748900" cy="3564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None/>
            </a:pPr>
            <a:endParaRPr sz="1400">
              <a:solidFill>
                <a:srgbClr val="000000"/>
              </a:solidFill>
            </a:endParaRPr>
          </a:p>
          <a:p>
            <a:pPr marL="0" lvl="0" indent="0" algn="l" rtl="0">
              <a:lnSpc>
                <a:spcPct val="100000"/>
              </a:lnSpc>
              <a:spcBef>
                <a:spcPts val="0"/>
              </a:spcBef>
              <a:spcAft>
                <a:spcPts val="0"/>
              </a:spcAft>
              <a:buNone/>
            </a:pPr>
            <a:r>
              <a:rPr lang="sv-FI" sz="1400">
                <a:solidFill>
                  <a:srgbClr val="000000"/>
                </a:solidFill>
              </a:rPr>
              <a:t>Klasskompisarna/gruppmedlemmarna bedömer varandras och sitt eget arbete och lär sig av varandra. </a:t>
            </a:r>
          </a:p>
          <a:p>
            <a:pPr marL="0" lvl="0" indent="0" algn="l" rtl="0">
              <a:lnSpc>
                <a:spcPct val="100000"/>
              </a:lnSpc>
              <a:spcBef>
                <a:spcPts val="0"/>
              </a:spcBef>
              <a:spcAft>
                <a:spcPts val="0"/>
              </a:spcAft>
              <a:buNone/>
            </a:pPr>
            <a:r>
              <a:rPr lang="sv-FI" sz="1400">
                <a:solidFill>
                  <a:srgbClr val="000000"/>
                </a:solidFill>
              </a:rPr>
              <a:t>Bedömningen kan genomföras t.ex. verbalt, genom att teckna och skriva.</a:t>
            </a:r>
          </a:p>
        </p:txBody>
      </p:sp>
      <p:sp>
        <p:nvSpPr>
          <p:cNvPr id="759" name="Google Shape;759;p64"/>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6</a:t>
            </a:fld>
            <a:endParaRPr lang="fi-FI"/>
          </a:p>
        </p:txBody>
      </p:sp>
      <p:sp>
        <p:nvSpPr>
          <p:cNvPr id="760" name="Google Shape;760;p64"/>
          <p:cNvSpPr txBox="1">
            <a:spLocks noGrp="1"/>
          </p:cNvSpPr>
          <p:nvPr>
            <p:ph type="title"/>
          </p:nvPr>
        </p:nvSpPr>
        <p:spPr>
          <a:xfrm>
            <a:off x="9333300" y="3809450"/>
            <a:ext cx="2267100" cy="2256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343D58"/>
              </a:buClr>
              <a:buSzPts val="1200"/>
              <a:buFont typeface="Arial"/>
              <a:buNone/>
            </a:pPr>
            <a:r>
              <a:rPr lang="sv-FI" sz="1200">
                <a:latin typeface="Arial"/>
                <a:ea typeface="Arial"/>
                <a:cs typeface="Arial"/>
                <a:sym typeface="Arial"/>
              </a:rPr>
              <a:t>Låna</a:t>
            </a:r>
          </a:p>
          <a:p>
            <a:pPr marL="0" lvl="0" indent="0" algn="ctr" rtl="0">
              <a:spcBef>
                <a:spcPts val="0"/>
              </a:spcBef>
              <a:spcAft>
                <a:spcPts val="0"/>
              </a:spcAft>
              <a:buClr>
                <a:srgbClr val="343D58"/>
              </a:buClr>
              <a:buSzPts val="1200"/>
              <a:buFont typeface="Arial"/>
              <a:buNone/>
            </a:pPr>
            <a:endParaRPr sz="1200">
              <a:latin typeface="Arial"/>
              <a:ea typeface="Arial"/>
              <a:cs typeface="Arial"/>
              <a:sym typeface="Arial"/>
            </a:endParaRPr>
          </a:p>
          <a:p>
            <a:pPr marL="0" lvl="0" indent="0" algn="ctr" rtl="0">
              <a:spcBef>
                <a:spcPts val="0"/>
              </a:spcBef>
              <a:spcAft>
                <a:spcPts val="0"/>
              </a:spcAft>
              <a:buClr>
                <a:srgbClr val="343D58"/>
              </a:buClr>
              <a:buSzPts val="1200"/>
              <a:buFont typeface="Arial"/>
              <a:buNone/>
            </a:pPr>
            <a:r>
              <a:rPr lang="sv-FI" sz="900" b="0">
                <a:solidFill>
                  <a:srgbClr val="000000"/>
                </a:solidFill>
                <a:latin typeface="Arial"/>
                <a:ea typeface="Arial"/>
                <a:cs typeface="Arial"/>
                <a:sym typeface="Arial"/>
              </a:rPr>
              <a:t>Vilka nya saker kan du lära dig av din kompis? Hur ämnar du </a:t>
            </a:r>
          </a:p>
          <a:p>
            <a:pPr marL="0" lvl="0" indent="0" algn="ctr" rtl="0">
              <a:spcBef>
                <a:spcPts val="0"/>
              </a:spcBef>
              <a:spcAft>
                <a:spcPts val="0"/>
              </a:spcAft>
              <a:buClr>
                <a:srgbClr val="343D58"/>
              </a:buClr>
              <a:buSzPts val="1200"/>
              <a:buFont typeface="Arial"/>
              <a:buNone/>
            </a:pPr>
            <a:r>
              <a:rPr lang="sv-FI" sz="900" b="0">
                <a:solidFill>
                  <a:srgbClr val="000000"/>
                </a:solidFill>
                <a:latin typeface="Arial"/>
                <a:ea typeface="Arial"/>
                <a:cs typeface="Arial"/>
                <a:sym typeface="Arial"/>
              </a:rPr>
              <a:t>utnyttja det i ditt eget arbete? </a:t>
            </a:r>
          </a:p>
          <a:p>
            <a:pPr marL="0" lvl="0" indent="0" algn="l" rtl="0">
              <a:lnSpc>
                <a:spcPct val="100000"/>
              </a:lnSpc>
              <a:spcBef>
                <a:spcPts val="0"/>
              </a:spcBef>
              <a:spcAft>
                <a:spcPts val="0"/>
              </a:spcAft>
              <a:buClr>
                <a:schemeClr val="dk1"/>
              </a:buClr>
              <a:buSzPts val="1100"/>
              <a:buFont typeface="Arial"/>
              <a:buNone/>
            </a:pPr>
            <a:endParaRPr sz="1400" b="0">
              <a:latin typeface="Arial"/>
              <a:ea typeface="Arial"/>
              <a:cs typeface="Arial"/>
              <a:sym typeface="Arial"/>
            </a:endParaRPr>
          </a:p>
          <a:p>
            <a:pPr marL="0" lvl="0" indent="0" algn="l" rtl="0">
              <a:spcBef>
                <a:spcPts val="0"/>
              </a:spcBef>
              <a:spcAft>
                <a:spcPts val="0"/>
              </a:spcAft>
              <a:buClr>
                <a:srgbClr val="343D58"/>
              </a:buClr>
              <a:buSzPts val="1200"/>
              <a:buFont typeface="Arial"/>
              <a:buNone/>
            </a:pPr>
            <a:endParaRPr sz="1400">
              <a:solidFill>
                <a:srgbClr val="0072C6"/>
              </a:solidFill>
              <a:latin typeface="Arial"/>
              <a:ea typeface="Arial"/>
              <a:cs typeface="Arial"/>
              <a:sym typeface="Arial"/>
            </a:endParaRPr>
          </a:p>
        </p:txBody>
      </p:sp>
      <p:sp>
        <p:nvSpPr>
          <p:cNvPr id="761" name="Google Shape;761;p64"/>
          <p:cNvSpPr txBox="1">
            <a:spLocks noGrp="1"/>
          </p:cNvSpPr>
          <p:nvPr>
            <p:ph type="title"/>
          </p:nvPr>
        </p:nvSpPr>
        <p:spPr>
          <a:xfrm>
            <a:off x="6594200" y="3809450"/>
            <a:ext cx="1935900" cy="7143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343D58"/>
              </a:buClr>
              <a:buSzPts val="1200"/>
              <a:buFont typeface="Arial"/>
              <a:buNone/>
            </a:pPr>
            <a:r>
              <a:rPr lang="sv-FI" sz="1200">
                <a:latin typeface="Arial"/>
                <a:ea typeface="Arial"/>
                <a:cs typeface="Arial"/>
                <a:sym typeface="Arial"/>
              </a:rPr>
              <a:t>Självreflektion</a:t>
            </a:r>
          </a:p>
          <a:p>
            <a:pPr marL="0" lvl="0" indent="0" algn="ctr" rtl="0">
              <a:spcBef>
                <a:spcPts val="0"/>
              </a:spcBef>
              <a:spcAft>
                <a:spcPts val="0"/>
              </a:spcAft>
              <a:buClr>
                <a:srgbClr val="343D58"/>
              </a:buClr>
              <a:buSzPts val="1200"/>
              <a:buFont typeface="Arial"/>
              <a:buNone/>
            </a:pPr>
            <a:endParaRPr sz="1200">
              <a:latin typeface="Arial"/>
              <a:ea typeface="Arial"/>
              <a:cs typeface="Arial"/>
              <a:sym typeface="Arial"/>
            </a:endParaRPr>
          </a:p>
          <a:p>
            <a:pPr marL="0" lvl="0" indent="0" algn="ctr" rtl="0">
              <a:spcBef>
                <a:spcPts val="0"/>
              </a:spcBef>
              <a:spcAft>
                <a:spcPts val="0"/>
              </a:spcAft>
              <a:buClr>
                <a:srgbClr val="343D58"/>
              </a:buClr>
              <a:buSzPts val="1200"/>
              <a:buFont typeface="Arial"/>
              <a:buNone/>
            </a:pPr>
            <a:r>
              <a:rPr lang="sv-FI" sz="900" b="0">
                <a:latin typeface="Arial"/>
                <a:ea typeface="Arial"/>
                <a:cs typeface="Arial"/>
                <a:sym typeface="Arial"/>
              </a:rPr>
              <a:t>Begrunda de utvecklingsförslag du har fått. Ledde de till en förbättring? </a:t>
            </a:r>
          </a:p>
          <a:p>
            <a:pPr marL="0" lvl="0" indent="0" algn="ctr" rtl="0">
              <a:spcBef>
                <a:spcPts val="0"/>
              </a:spcBef>
              <a:spcAft>
                <a:spcPts val="0"/>
              </a:spcAft>
              <a:buClr>
                <a:srgbClr val="343D58"/>
              </a:buClr>
              <a:buSzPts val="1200"/>
              <a:buFont typeface="Arial"/>
              <a:buNone/>
            </a:pPr>
            <a:r>
              <a:rPr lang="sv-FI" sz="900" b="0">
                <a:latin typeface="Arial"/>
                <a:ea typeface="Arial"/>
                <a:cs typeface="Arial"/>
                <a:sym typeface="Arial"/>
              </a:rPr>
              <a:t>Avfärdade du förslaget? </a:t>
            </a:r>
          </a:p>
          <a:p>
            <a:pPr marL="0" lvl="0" indent="0" algn="ctr" rtl="0">
              <a:spcBef>
                <a:spcPts val="0"/>
              </a:spcBef>
              <a:spcAft>
                <a:spcPts val="0"/>
              </a:spcAft>
              <a:buClr>
                <a:srgbClr val="343D58"/>
              </a:buClr>
              <a:buSzPts val="1200"/>
              <a:buFont typeface="Arial"/>
              <a:buNone/>
            </a:pPr>
            <a:r>
              <a:rPr lang="sv-FI" sz="900" b="0">
                <a:latin typeface="Arial"/>
                <a:ea typeface="Arial"/>
                <a:cs typeface="Arial"/>
                <a:sym typeface="Arial"/>
              </a:rPr>
              <a:t>Varför?</a:t>
            </a:r>
          </a:p>
          <a:p>
            <a:pPr marL="0" lvl="0" indent="0" algn="l" rtl="0">
              <a:lnSpc>
                <a:spcPct val="100000"/>
              </a:lnSpc>
              <a:spcBef>
                <a:spcPts val="0"/>
              </a:spcBef>
              <a:spcAft>
                <a:spcPts val="0"/>
              </a:spcAft>
              <a:buClr>
                <a:schemeClr val="dk1"/>
              </a:buClr>
              <a:buSzPts val="1100"/>
              <a:buFont typeface="Arial"/>
              <a:buNone/>
            </a:pPr>
            <a:endParaRPr sz="900" b="0">
              <a:latin typeface="Arial"/>
              <a:ea typeface="Arial"/>
              <a:cs typeface="Arial"/>
              <a:sym typeface="Arial"/>
            </a:endParaRPr>
          </a:p>
          <a:p>
            <a:pPr marL="0" lvl="0" indent="0" algn="l" rtl="0">
              <a:spcBef>
                <a:spcPts val="0"/>
              </a:spcBef>
              <a:spcAft>
                <a:spcPts val="0"/>
              </a:spcAft>
              <a:buClr>
                <a:srgbClr val="343D58"/>
              </a:buClr>
              <a:buSzPts val="1200"/>
              <a:buFont typeface="Arial"/>
              <a:buNone/>
            </a:pPr>
            <a:endParaRPr sz="1400">
              <a:solidFill>
                <a:srgbClr val="0072C6"/>
              </a:solidFill>
              <a:latin typeface="Arial"/>
              <a:ea typeface="Arial"/>
              <a:cs typeface="Arial"/>
              <a:sym typeface="Arial"/>
            </a:endParaRPr>
          </a:p>
        </p:txBody>
      </p:sp>
      <p:sp>
        <p:nvSpPr>
          <p:cNvPr id="762" name="Google Shape;762;p64"/>
          <p:cNvSpPr txBox="1">
            <a:spLocks noGrp="1"/>
          </p:cNvSpPr>
          <p:nvPr>
            <p:ph type="title"/>
          </p:nvPr>
        </p:nvSpPr>
        <p:spPr>
          <a:xfrm>
            <a:off x="457200" y="408550"/>
            <a:ext cx="11143200" cy="3291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sv-FI" sz="3000">
                <a:latin typeface="Arial"/>
                <a:ea typeface="Arial"/>
                <a:cs typeface="Arial"/>
                <a:sym typeface="Arial"/>
              </a:rPr>
              <a:t>Idéer för referentgranskning </a:t>
            </a:r>
          </a:p>
        </p:txBody>
      </p:sp>
      <p:pic>
        <p:nvPicPr>
          <p:cNvPr id="763" name="Google Shape;763;p64"/>
          <p:cNvPicPr preferRelativeResize="0"/>
          <p:nvPr/>
        </p:nvPicPr>
        <p:blipFill>
          <a:blip r:embed="rId3">
            <a:alphaModFix/>
          </a:blip>
          <a:stretch>
            <a:fillRect/>
          </a:stretch>
        </p:blipFill>
        <p:spPr>
          <a:xfrm>
            <a:off x="10044134" y="2727113"/>
            <a:ext cx="845272" cy="879575"/>
          </a:xfrm>
          <a:prstGeom prst="rect">
            <a:avLst/>
          </a:prstGeom>
          <a:noFill/>
          <a:ln>
            <a:noFill/>
          </a:ln>
        </p:spPr>
      </p:pic>
      <p:pic>
        <p:nvPicPr>
          <p:cNvPr id="764" name="Google Shape;764;p64"/>
          <p:cNvPicPr preferRelativeResize="0"/>
          <p:nvPr/>
        </p:nvPicPr>
        <p:blipFill>
          <a:blip r:embed="rId4">
            <a:alphaModFix/>
          </a:blip>
          <a:stretch>
            <a:fillRect/>
          </a:stretch>
        </p:blipFill>
        <p:spPr>
          <a:xfrm>
            <a:off x="4216232" y="2727125"/>
            <a:ext cx="879575" cy="879575"/>
          </a:xfrm>
          <a:prstGeom prst="rect">
            <a:avLst/>
          </a:prstGeom>
          <a:noFill/>
          <a:ln>
            <a:noFill/>
          </a:ln>
        </p:spPr>
      </p:pic>
      <p:pic>
        <p:nvPicPr>
          <p:cNvPr id="765" name="Google Shape;765;p64"/>
          <p:cNvPicPr preferRelativeResize="0"/>
          <p:nvPr/>
        </p:nvPicPr>
        <p:blipFill>
          <a:blip r:embed="rId5">
            <a:alphaModFix/>
          </a:blip>
          <a:stretch>
            <a:fillRect/>
          </a:stretch>
        </p:blipFill>
        <p:spPr>
          <a:xfrm>
            <a:off x="6972675" y="2893624"/>
            <a:ext cx="1236899" cy="546567"/>
          </a:xfrm>
          <a:prstGeom prst="rect">
            <a:avLst/>
          </a:prstGeom>
          <a:noFill/>
          <a:ln>
            <a:noFill/>
          </a:ln>
        </p:spPr>
      </p:pic>
      <p:pic>
        <p:nvPicPr>
          <p:cNvPr id="766" name="Google Shape;766;p64"/>
          <p:cNvPicPr preferRelativeResize="0"/>
          <p:nvPr/>
        </p:nvPicPr>
        <p:blipFill>
          <a:blip r:embed="rId6">
            <a:alphaModFix/>
          </a:blip>
          <a:stretch>
            <a:fillRect/>
          </a:stretch>
        </p:blipFill>
        <p:spPr>
          <a:xfrm>
            <a:off x="1516663" y="2727125"/>
            <a:ext cx="550614" cy="879575"/>
          </a:xfrm>
          <a:prstGeom prst="rect">
            <a:avLst/>
          </a:prstGeom>
          <a:noFill/>
          <a:ln>
            <a:noFill/>
          </a:ln>
        </p:spPr>
      </p:pic>
      <p:sp>
        <p:nvSpPr>
          <p:cNvPr id="767" name="Google Shape;767;p64"/>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sv-FI" sz="800" b="1"/>
              <a:t>LÅNA, SJÄLVREFLEKTION OCH REFERENTGRANSKNING </a:t>
            </a:r>
          </a:p>
        </p:txBody>
      </p:sp>
      <p:sp>
        <p:nvSpPr>
          <p:cNvPr id="768" name="Google Shape;768;p64"/>
          <p:cNvSpPr txBox="1">
            <a:spLocks noGrp="1"/>
          </p:cNvSpPr>
          <p:nvPr>
            <p:ph type="title"/>
          </p:nvPr>
        </p:nvSpPr>
        <p:spPr>
          <a:xfrm>
            <a:off x="3341475" y="3809450"/>
            <a:ext cx="2631900" cy="7143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343D58"/>
              </a:buClr>
              <a:buSzPts val="1200"/>
              <a:buFont typeface="Arial"/>
              <a:buNone/>
            </a:pPr>
            <a:r>
              <a:rPr lang="sv-FI" sz="1200">
                <a:latin typeface="Arial"/>
                <a:ea typeface="Arial"/>
                <a:cs typeface="Arial"/>
                <a:sym typeface="Arial"/>
              </a:rPr>
              <a:t>Utvecklingsförslag</a:t>
            </a:r>
          </a:p>
          <a:p>
            <a:pPr marL="0" lvl="0" indent="0" algn="ctr" rtl="0">
              <a:spcBef>
                <a:spcPts val="0"/>
              </a:spcBef>
              <a:spcAft>
                <a:spcPts val="0"/>
              </a:spcAft>
              <a:buClr>
                <a:srgbClr val="343D58"/>
              </a:buClr>
              <a:buSzPts val="1200"/>
              <a:buFont typeface="Arial"/>
              <a:buNone/>
            </a:pPr>
            <a:endParaRPr sz="1200">
              <a:latin typeface="Arial"/>
              <a:ea typeface="Arial"/>
              <a:cs typeface="Arial"/>
              <a:sym typeface="Arial"/>
            </a:endParaRPr>
          </a:p>
          <a:p>
            <a:pPr marL="0" lvl="0" indent="0" algn="ctr" rtl="0">
              <a:spcBef>
                <a:spcPts val="0"/>
              </a:spcBef>
              <a:spcAft>
                <a:spcPts val="0"/>
              </a:spcAft>
              <a:buClr>
                <a:srgbClr val="343D58"/>
              </a:buClr>
              <a:buSzPts val="1200"/>
              <a:buFont typeface="Arial"/>
              <a:buNone/>
            </a:pPr>
            <a:r>
              <a:rPr lang="sv-FI" sz="900" b="0">
                <a:latin typeface="Arial"/>
                <a:ea typeface="Arial"/>
                <a:cs typeface="Arial"/>
                <a:sym typeface="Arial"/>
              </a:rPr>
              <a:t>Berätta vilka färdigheter din kompis </a:t>
            </a:r>
          </a:p>
          <a:p>
            <a:pPr marL="0" lvl="0" indent="0" algn="ctr" rtl="0">
              <a:spcBef>
                <a:spcPts val="0"/>
              </a:spcBef>
              <a:spcAft>
                <a:spcPts val="0"/>
              </a:spcAft>
              <a:buClr>
                <a:srgbClr val="343D58"/>
              </a:buClr>
              <a:buSzPts val="1200"/>
              <a:buFont typeface="Arial"/>
              <a:buNone/>
            </a:pPr>
            <a:r>
              <a:rPr lang="sv-FI" sz="900" b="0">
                <a:latin typeface="Arial"/>
                <a:ea typeface="Arial"/>
                <a:cs typeface="Arial"/>
                <a:sym typeface="Arial"/>
              </a:rPr>
              <a:t>ytterligare kunde finslipa. </a:t>
            </a:r>
          </a:p>
          <a:p>
            <a:pPr marL="0" lvl="0" indent="0" algn="l" rtl="0">
              <a:lnSpc>
                <a:spcPct val="100000"/>
              </a:lnSpc>
              <a:spcBef>
                <a:spcPts val="0"/>
              </a:spcBef>
              <a:spcAft>
                <a:spcPts val="0"/>
              </a:spcAft>
              <a:buClr>
                <a:schemeClr val="dk1"/>
              </a:buClr>
              <a:buSzPts val="1100"/>
              <a:buFont typeface="Arial"/>
              <a:buNone/>
            </a:pPr>
            <a:endParaRPr sz="1400" b="0">
              <a:latin typeface="Arial"/>
              <a:ea typeface="Arial"/>
              <a:cs typeface="Arial"/>
              <a:sym typeface="Arial"/>
            </a:endParaRPr>
          </a:p>
          <a:p>
            <a:pPr marL="0" lvl="0" indent="0" algn="l" rtl="0">
              <a:spcBef>
                <a:spcPts val="0"/>
              </a:spcBef>
              <a:spcAft>
                <a:spcPts val="0"/>
              </a:spcAft>
              <a:buClr>
                <a:srgbClr val="343D58"/>
              </a:buClr>
              <a:buSzPts val="1200"/>
              <a:buFont typeface="Arial"/>
              <a:buNone/>
            </a:pPr>
            <a:endParaRPr sz="1400">
              <a:solidFill>
                <a:srgbClr val="0072C6"/>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73"/>
        <p:cNvGrpSpPr/>
        <p:nvPr/>
      </p:nvGrpSpPr>
      <p:grpSpPr>
        <a:xfrm>
          <a:off x="0" y="0"/>
          <a:ext cx="0" cy="0"/>
          <a:chOff x="0" y="0"/>
          <a:chExt cx="0" cy="0"/>
        </a:xfrm>
      </p:grpSpPr>
      <p:sp>
        <p:nvSpPr>
          <p:cNvPr id="774" name="Google Shape;774;p65"/>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sv-FI" sz="800" b="1"/>
              <a:t>Hjälp! -väggen</a:t>
            </a:r>
          </a:p>
        </p:txBody>
      </p:sp>
      <p:sp>
        <p:nvSpPr>
          <p:cNvPr id="775" name="Google Shape;775;p65"/>
          <p:cNvSpPr/>
          <p:nvPr/>
        </p:nvSpPr>
        <p:spPr>
          <a:xfrm>
            <a:off x="6511025" y="90800"/>
            <a:ext cx="5582100" cy="6652800"/>
          </a:xfrm>
          <a:prstGeom prst="roundRect">
            <a:avLst>
              <a:gd name="adj" fmla="val 2475"/>
            </a:avLst>
          </a:prstGeom>
          <a:solidFill>
            <a:schemeClr val="accent3"/>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65"/>
          <p:cNvSpPr txBox="1">
            <a:spLocks noGrp="1"/>
          </p:cNvSpPr>
          <p:nvPr>
            <p:ph type="title"/>
          </p:nvPr>
        </p:nvSpPr>
        <p:spPr>
          <a:xfrm>
            <a:off x="6838625" y="956325"/>
            <a:ext cx="4308300" cy="6132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Clr>
                <a:srgbClr val="343D58"/>
              </a:buClr>
              <a:buSzPts val="1200"/>
              <a:buFont typeface="Arial"/>
              <a:buNone/>
            </a:pPr>
            <a:r>
              <a:rPr lang="sv-FI" sz="1200">
                <a:solidFill>
                  <a:srgbClr val="000000"/>
                </a:solidFill>
                <a:latin typeface="Arial"/>
                <a:ea typeface="Arial"/>
                <a:cs typeface="Arial"/>
                <a:sym typeface="Arial"/>
              </a:rPr>
              <a:t>Be din kompis om hjälp. </a:t>
            </a:r>
            <a:r>
              <a:rPr lang="sv-FI" sz="1200" b="0">
                <a:solidFill>
                  <a:srgbClr val="000000"/>
                </a:solidFill>
                <a:latin typeface="Arial"/>
                <a:ea typeface="Arial"/>
                <a:cs typeface="Arial"/>
                <a:sym typeface="Arial"/>
              </a:rPr>
              <a:t>Vad önskar du hjälp med?</a:t>
            </a:r>
          </a:p>
          <a:p>
            <a:pPr marL="0" lvl="0" indent="0" algn="l" rtl="0">
              <a:spcBef>
                <a:spcPts val="0"/>
              </a:spcBef>
              <a:spcAft>
                <a:spcPts val="0"/>
              </a:spcAft>
              <a:buClr>
                <a:srgbClr val="343D58"/>
              </a:buClr>
              <a:buSzPts val="1200"/>
              <a:buFont typeface="Arial"/>
              <a:buNone/>
            </a:pPr>
            <a:endParaRPr sz="1200">
              <a:solidFill>
                <a:srgbClr val="000000"/>
              </a:solidFill>
            </a:endParaRPr>
          </a:p>
        </p:txBody>
      </p:sp>
      <p:sp>
        <p:nvSpPr>
          <p:cNvPr id="777" name="Google Shape;777;p65"/>
          <p:cNvSpPr txBox="1">
            <a:spLocks noGrp="1"/>
          </p:cNvSpPr>
          <p:nvPr>
            <p:ph type="title"/>
          </p:nvPr>
        </p:nvSpPr>
        <p:spPr>
          <a:xfrm>
            <a:off x="6838625" y="408550"/>
            <a:ext cx="3002400" cy="4065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dk1"/>
              </a:buClr>
              <a:buSzPts val="4200"/>
              <a:buFont typeface="Arial Black"/>
              <a:buNone/>
            </a:pPr>
            <a:r>
              <a:rPr lang="sv-FI" sz="3000">
                <a:solidFill>
                  <a:srgbClr val="FFFFFF"/>
                </a:solidFill>
              </a:rPr>
              <a:t>Hjälp!</a:t>
            </a:r>
          </a:p>
        </p:txBody>
      </p:sp>
      <p:sp>
        <p:nvSpPr>
          <p:cNvPr id="778" name="Google Shape;778;p65"/>
          <p:cNvSpPr/>
          <p:nvPr/>
        </p:nvSpPr>
        <p:spPr>
          <a:xfrm rot="149566">
            <a:off x="8425857" y="1618323"/>
            <a:ext cx="1158797" cy="1158797"/>
          </a:xfrm>
          <a:prstGeom prst="rect">
            <a:avLst/>
          </a:prstGeom>
          <a:solidFill>
            <a:schemeClr val="accent4"/>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65"/>
          <p:cNvSpPr/>
          <p:nvPr/>
        </p:nvSpPr>
        <p:spPr>
          <a:xfrm rot="-380805">
            <a:off x="7103213" y="1529677"/>
            <a:ext cx="1158802" cy="1158802"/>
          </a:xfrm>
          <a:prstGeom prst="rect">
            <a:avLst/>
          </a:prstGeom>
          <a:solidFill>
            <a:schemeClr val="accent4"/>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65"/>
          <p:cNvSpPr txBox="1"/>
          <p:nvPr/>
        </p:nvSpPr>
        <p:spPr>
          <a:xfrm rot="149789">
            <a:off x="8577704" y="1780210"/>
            <a:ext cx="860917" cy="823088"/>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FI" sz="1000">
                <a:latin typeface="Caveat"/>
                <a:ea typeface="Caveat"/>
                <a:cs typeface="Caveat"/>
                <a:sym typeface="Caveat"/>
              </a:rPr>
              <a:t>Skriv vad du önskar hjälp med på en lapp.</a:t>
            </a:r>
          </a:p>
        </p:txBody>
      </p:sp>
      <p:sp>
        <p:nvSpPr>
          <p:cNvPr id="781" name="Google Shape;781;p65"/>
          <p:cNvSpPr txBox="1"/>
          <p:nvPr/>
        </p:nvSpPr>
        <p:spPr>
          <a:xfrm rot="-380544">
            <a:off x="7240450" y="1692713"/>
            <a:ext cx="860869" cy="82313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FI" sz="1000">
                <a:latin typeface="Caveat"/>
                <a:ea typeface="Caveat"/>
                <a:cs typeface="Caveat"/>
                <a:sym typeface="Caveat"/>
              </a:rPr>
              <a:t>Skriv vad du önskar hjälp med på en lapp.</a:t>
            </a:r>
          </a:p>
        </p:txBody>
      </p:sp>
      <p:sp>
        <p:nvSpPr>
          <p:cNvPr id="782" name="Google Shape;782;p65"/>
          <p:cNvSpPr txBox="1">
            <a:spLocks noGrp="1"/>
          </p:cNvSpPr>
          <p:nvPr>
            <p:ph type="body" idx="1"/>
          </p:nvPr>
        </p:nvSpPr>
        <p:spPr>
          <a:xfrm>
            <a:off x="476000" y="1168975"/>
            <a:ext cx="4138200" cy="45669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sv-FI" sz="1000" b="1"/>
              <a:t>Skriv ut en Hjälp! -poster för klassrummets vägg. </a:t>
            </a:r>
          </a:p>
          <a:p>
            <a:pPr marL="0" lvl="0" indent="0" algn="l" rtl="0">
              <a:spcBef>
                <a:spcPts val="0"/>
              </a:spcBef>
              <a:spcAft>
                <a:spcPts val="0"/>
              </a:spcAft>
              <a:buNone/>
            </a:pPr>
            <a:endParaRPr sz="1000" b="1"/>
          </a:p>
          <a:p>
            <a:pPr marL="0" lvl="0" indent="0" algn="l" rtl="0">
              <a:lnSpc>
                <a:spcPct val="90000"/>
              </a:lnSpc>
              <a:spcBef>
                <a:spcPts val="0"/>
              </a:spcBef>
              <a:spcAft>
                <a:spcPts val="0"/>
              </a:spcAft>
              <a:buClr>
                <a:srgbClr val="343D58"/>
              </a:buClr>
              <a:buSzPts val="1200"/>
              <a:buFont typeface="Arial"/>
              <a:buNone/>
            </a:pPr>
            <a:r>
              <a:rPr lang="sv-FI" sz="1000" b="1"/>
              <a:t>”Be din kompis om hjälp. </a:t>
            </a:r>
            <a:r>
              <a:rPr lang="sv-FI" sz="1000"/>
              <a:t>Vad önskar du hjälp med?”</a:t>
            </a:r>
          </a:p>
          <a:p>
            <a:pPr marL="0" lvl="0" indent="0" algn="l" rtl="0">
              <a:lnSpc>
                <a:spcPct val="90000"/>
              </a:lnSpc>
              <a:spcBef>
                <a:spcPts val="0"/>
              </a:spcBef>
              <a:spcAft>
                <a:spcPts val="0"/>
              </a:spcAft>
              <a:buClr>
                <a:srgbClr val="343D58"/>
              </a:buClr>
              <a:buSzPts val="1200"/>
              <a:buFont typeface="Arial"/>
              <a:buNone/>
            </a:pPr>
            <a:endParaRPr sz="1000" b="1">
              <a:latin typeface="Arial Black"/>
              <a:ea typeface="Arial Black"/>
              <a:cs typeface="Arial Black"/>
              <a:sym typeface="Arial Black"/>
            </a:endParaRPr>
          </a:p>
          <a:p>
            <a:pPr marL="0" lvl="0" indent="0" algn="l" rtl="0">
              <a:spcBef>
                <a:spcPts val="0"/>
              </a:spcBef>
              <a:spcAft>
                <a:spcPts val="0"/>
              </a:spcAft>
              <a:buClr>
                <a:schemeClr val="dk1"/>
              </a:buClr>
              <a:buSzPts val="1100"/>
              <a:buFont typeface="Arial"/>
              <a:buNone/>
            </a:pPr>
            <a:r>
              <a:rPr lang="sv-FI" sz="1000" i="1"/>
              <a:t>De lärande kan skriva det de behöver hjälp med på Post it-lappar. Klasskompisarna plockar ut Post it-lappar och svarar på dem med en lapp i en annan färg. </a:t>
            </a:r>
          </a:p>
          <a:p>
            <a:pPr marL="0" lvl="0" indent="0" algn="l" rtl="0">
              <a:spcBef>
                <a:spcPts val="0"/>
              </a:spcBef>
              <a:spcAft>
                <a:spcPts val="0"/>
              </a:spcAft>
              <a:buClr>
                <a:schemeClr val="dk1"/>
              </a:buClr>
              <a:buSzPts val="1100"/>
              <a:buFont typeface="Arial"/>
              <a:buNone/>
            </a:pPr>
            <a:endParaRPr sz="1000" i="1"/>
          </a:p>
          <a:p>
            <a:pPr marL="0" lvl="0" indent="0" algn="l" rtl="0">
              <a:spcBef>
                <a:spcPts val="0"/>
              </a:spcBef>
              <a:spcAft>
                <a:spcPts val="0"/>
              </a:spcAft>
              <a:buClr>
                <a:schemeClr val="dk1"/>
              </a:buClr>
              <a:buSzPts val="1100"/>
              <a:buFont typeface="Arial"/>
              <a:buNone/>
            </a:pPr>
            <a:endParaRPr sz="1000" i="1"/>
          </a:p>
          <a:p>
            <a:pPr marL="0" lvl="0" indent="0" algn="l" rtl="0">
              <a:spcBef>
                <a:spcPts val="0"/>
              </a:spcBef>
              <a:spcAft>
                <a:spcPts val="0"/>
              </a:spcAft>
              <a:buNone/>
            </a:pPr>
            <a:endParaRPr sz="1000" b="1"/>
          </a:p>
          <a:p>
            <a:pPr marL="0" lvl="0" indent="0" algn="l" rtl="0">
              <a:spcBef>
                <a:spcPts val="0"/>
              </a:spcBef>
              <a:spcAft>
                <a:spcPts val="0"/>
              </a:spcAft>
              <a:buNone/>
            </a:pPr>
            <a:endParaRPr sz="1000" b="1"/>
          </a:p>
          <a:p>
            <a:pPr marL="0" lvl="0" indent="0" algn="l" rtl="0">
              <a:spcBef>
                <a:spcPts val="0"/>
              </a:spcBef>
              <a:spcAft>
                <a:spcPts val="0"/>
              </a:spcAft>
              <a:buNone/>
            </a:pPr>
            <a:endParaRPr sz="1000"/>
          </a:p>
        </p:txBody>
      </p:sp>
      <p:sp>
        <p:nvSpPr>
          <p:cNvPr id="783" name="Google Shape;783;p65"/>
          <p:cNvSpPr txBox="1">
            <a:spLocks noGrp="1"/>
          </p:cNvSpPr>
          <p:nvPr>
            <p:ph type="title"/>
          </p:nvPr>
        </p:nvSpPr>
        <p:spPr>
          <a:xfrm>
            <a:off x="457200" y="408550"/>
            <a:ext cx="11143200" cy="3291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sv-FI" sz="3000">
                <a:latin typeface="Arial"/>
                <a:ea typeface="Arial"/>
                <a:cs typeface="Arial"/>
                <a:sym typeface="Arial"/>
              </a:rPr>
              <a:t>Hjälp! -väggen</a:t>
            </a:r>
          </a:p>
        </p:txBody>
      </p:sp>
      <p:sp>
        <p:nvSpPr>
          <p:cNvPr id="784" name="Google Shape;784;p65"/>
          <p:cNvSpPr/>
          <p:nvPr/>
        </p:nvSpPr>
        <p:spPr>
          <a:xfrm rot="-380805">
            <a:off x="7091463" y="2436602"/>
            <a:ext cx="1158802" cy="1158802"/>
          </a:xfrm>
          <a:prstGeom prst="rect">
            <a:avLst/>
          </a:prstGeom>
          <a:solidFill>
            <a:srgbClr val="FFEA77"/>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65"/>
          <p:cNvSpPr txBox="1"/>
          <p:nvPr/>
        </p:nvSpPr>
        <p:spPr>
          <a:xfrm rot="-380544">
            <a:off x="7228700" y="2599638"/>
            <a:ext cx="860869" cy="82313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FI" sz="1000">
                <a:latin typeface="Caveat"/>
                <a:ea typeface="Caveat"/>
                <a:cs typeface="Caveat"/>
                <a:sym typeface="Caveat"/>
              </a:rPr>
              <a:t>Skriv ditt råd till din kompis på lappen.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2" name="Otsikko 1"/>
          <p:cNvSpPr>
            <a:spLocks noGrp="1"/>
          </p:cNvSpPr>
          <p:nvPr>
            <p:ph type="ctrTitle"/>
          </p:nvPr>
        </p:nvSpPr>
        <p:spPr/>
        <p:txBody>
          <a:bodyPr/>
          <a:lstStyle/>
          <a:p>
            <a:r>
              <a:rPr lang="fi-FI" dirty="0" err="1" smtClean="0"/>
              <a:t>Tack</a:t>
            </a:r>
            <a:r>
              <a:rPr lang="fi-FI" dirty="0" smtClean="0"/>
              <a:t>!</a:t>
            </a:r>
            <a:endParaRPr lang="fi-FI" dirty="0"/>
          </a:p>
        </p:txBody>
      </p:sp>
    </p:spTree>
  </p:cSld>
  <p:clrMapOvr>
    <a:masterClrMapping/>
  </p:clrMapOvr>
</p:sld>
</file>

<file path=ppt/theme/theme1.xml><?xml version="1.0" encoding="utf-8"?>
<a:theme xmlns:a="http://schemas.openxmlformats.org/drawingml/2006/main" name="HKI-perus">
  <a:themeElements>
    <a:clrScheme name="HKI">
      <a:dk1>
        <a:srgbClr val="000000"/>
      </a:dk1>
      <a:lt1>
        <a:srgbClr val="FFFFFF"/>
      </a:lt1>
      <a:dk2>
        <a:srgbClr val="44546A"/>
      </a:dk2>
      <a:lt2>
        <a:srgbClr val="E7E6E6"/>
      </a:lt2>
      <a:accent1>
        <a:srgbClr val="0000BF"/>
      </a:accent1>
      <a:accent2>
        <a:srgbClr val="FD4F00"/>
      </a:accent2>
      <a:accent3>
        <a:srgbClr val="9FC9EB"/>
      </a:accent3>
      <a:accent4>
        <a:srgbClr val="F5A3C7"/>
      </a:accent4>
      <a:accent5>
        <a:srgbClr val="FFC61E"/>
      </a:accent5>
      <a:accent6>
        <a:srgbClr val="00D7A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595A45257258E54592B4B23189CAE676" ma:contentTypeVersion="22" ma:contentTypeDescription="Luo uusi asiakirja." ma:contentTypeScope="" ma:versionID="10fd5199cdabee57dec727d03bdf60dd">
  <xsd:schema xmlns:xsd="http://www.w3.org/2001/XMLSchema" xmlns:xs="http://www.w3.org/2001/XMLSchema" xmlns:p="http://schemas.microsoft.com/office/2006/metadata/properties" xmlns:ns2="4b5fd0cd-a615-46ae-ab86-79584c8b7ad4" targetNamespace="http://schemas.microsoft.com/office/2006/metadata/properties" ma:root="true" ma:fieldsID="b9229f7cef13a528dfa371e86b24d5c4" ns2:_="">
    <xsd:import namespace="4b5fd0cd-a615-46ae-ab86-79584c8b7ad4"/>
    <xsd:element name="properties">
      <xsd:complexType>
        <xsd:sequence>
          <xsd:element name="documentManagement">
            <xsd:complexType>
              <xsd:all>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5fd0cd-a615-46ae-ab86-79584c8b7ad4"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CultureName" ma:index="10" nillable="true" ma:displayName="Culture Name" ma:internalName="CultureName">
      <xsd:simpleType>
        <xsd:restriction base="dms:Text"/>
      </xsd:simpleType>
    </xsd:element>
    <xsd:element name="AppVersion" ma:index="11" nillable="true" ma:displayName="App Version" ma:internalName="AppVersion">
      <xsd:simpleType>
        <xsd:restriction base="dms:Text"/>
      </xsd:simpleType>
    </xsd:element>
    <xsd:element name="TeamsChannelId" ma:index="12" nillable="true" ma:displayName="Teams Channel Id" ma:internalName="TeamsChannelId">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4" nillable="true" ma:displayName="Math Settings" ma:internalName="Math_Settings">
      <xsd:simpleType>
        <xsd:restriction base="dms:Text"/>
      </xsd:simpleType>
    </xsd:element>
    <xsd:element name="DefaultSectionNames" ma:index="15" nillable="true" ma:displayName="Default Section Names" ma:internalName="DefaultSectionNames">
      <xsd:simpleType>
        <xsd:restriction base="dms:Note">
          <xsd:maxLength value="255"/>
        </xsd:restriction>
      </xsd:simpleType>
    </xsd:element>
    <xsd:element name="Templates" ma:index="16" nillable="true" ma:displayName="Templates" ma:internalName="Templates">
      <xsd:simpleType>
        <xsd:restriction base="dms:Note">
          <xsd:maxLength value="255"/>
        </xsd:restriction>
      </xsd:simpleType>
    </xsd:element>
    <xsd:element name="Leaders" ma:index="17"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8"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9"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0" nillable="true" ma:displayName="Distribution Groups" ma:internalName="Distribution_Groups">
      <xsd:simpleType>
        <xsd:restriction base="dms:Note">
          <xsd:maxLength value="255"/>
        </xsd:restriction>
      </xsd:simpleType>
    </xsd:element>
    <xsd:element name="LMS_Mappings" ma:index="21" nillable="true" ma:displayName="LMS Mappings" ma:internalName="LMS_Mappings">
      <xsd:simpleType>
        <xsd:restriction base="dms:Note">
          <xsd:maxLength value="255"/>
        </xsd:restriction>
      </xsd:simpleType>
    </xsd:element>
    <xsd:element name="Invited_Leaders" ma:index="22" nillable="true" ma:displayName="Invited Leaders" ma:internalName="Invited_Leaders">
      <xsd:simpleType>
        <xsd:restriction base="dms:Note">
          <xsd:maxLength value="255"/>
        </xsd:restriction>
      </xsd:simpleType>
    </xsd:element>
    <xsd:element name="Invited_Members" ma:index="23" nillable="true" ma:displayName="Invited Members" ma:internalName="Invited_Members">
      <xsd:simpleType>
        <xsd:restriction base="dms:Note">
          <xsd:maxLength value="255"/>
        </xsd:restriction>
      </xsd:simpleType>
    </xsd:element>
    <xsd:element name="Self_Registration_Enabled" ma:index="24" nillable="true" ma:displayName="Self Registration Enabled" ma:internalName="Self_Registration_Enabled">
      <xsd:simpleType>
        <xsd:restriction base="dms:Boolean"/>
      </xsd:simpleType>
    </xsd:element>
    <xsd:element name="Has_Leaders_Only_SectionGroup" ma:index="25" nillable="true" ma:displayName="Has Leaders Only SectionGroup" ma:internalName="Has_Leaders_Only_SectionGroup">
      <xsd:simpleType>
        <xsd:restriction base="dms:Boolean"/>
      </xsd:simpleType>
    </xsd:element>
    <xsd:element name="Is_Collaboration_Space_Locked" ma:index="26" nillable="true" ma:displayName="Is Collaboration Space Locked" ma:internalName="Is_Collaboration_Space_Locked">
      <xsd:simpleType>
        <xsd:restriction base="dms:Boolean"/>
      </xsd:simpleType>
    </xsd:element>
    <xsd:element name="IsNotebookLocked" ma:index="27" nillable="true" ma:displayName="Is Notebook Locked" ma:internalName="IsNotebookLocked">
      <xsd:simpleType>
        <xsd:restriction base="dms:Boolean"/>
      </xsd:simpleType>
    </xsd:element>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Owner xmlns="4b5fd0cd-a615-46ae-ab86-79584c8b7ad4">
      <UserInfo>
        <DisplayName/>
        <AccountId xsi:nil="true"/>
        <AccountType/>
      </UserInfo>
    </Owner>
    <Has_Leaders_Only_SectionGroup xmlns="4b5fd0cd-a615-46ae-ab86-79584c8b7ad4" xsi:nil="true"/>
    <TeamsChannelId xmlns="4b5fd0cd-a615-46ae-ab86-79584c8b7ad4" xsi:nil="true"/>
    <IsNotebookLocked xmlns="4b5fd0cd-a615-46ae-ab86-79584c8b7ad4" xsi:nil="true"/>
    <NotebookType xmlns="4b5fd0cd-a615-46ae-ab86-79584c8b7ad4" xsi:nil="true"/>
    <Math_Settings xmlns="4b5fd0cd-a615-46ae-ab86-79584c8b7ad4" xsi:nil="true"/>
    <FolderType xmlns="4b5fd0cd-a615-46ae-ab86-79584c8b7ad4" xsi:nil="true"/>
    <Distribution_Groups xmlns="4b5fd0cd-a615-46ae-ab86-79584c8b7ad4" xsi:nil="true"/>
    <Self_Registration_Enabled xmlns="4b5fd0cd-a615-46ae-ab86-79584c8b7ad4" xsi:nil="true"/>
    <AppVersion xmlns="4b5fd0cd-a615-46ae-ab86-79584c8b7ad4" xsi:nil="true"/>
    <Is_Collaboration_Space_Locked xmlns="4b5fd0cd-a615-46ae-ab86-79584c8b7ad4" xsi:nil="true"/>
    <LMS_Mappings xmlns="4b5fd0cd-a615-46ae-ab86-79584c8b7ad4" xsi:nil="true"/>
    <Invited_Leaders xmlns="4b5fd0cd-a615-46ae-ab86-79584c8b7ad4" xsi:nil="true"/>
    <CultureName xmlns="4b5fd0cd-a615-46ae-ab86-79584c8b7ad4" xsi:nil="true"/>
    <Leaders xmlns="4b5fd0cd-a615-46ae-ab86-79584c8b7ad4">
      <UserInfo>
        <DisplayName/>
        <AccountId xsi:nil="true"/>
        <AccountType/>
      </UserInfo>
    </Leaders>
    <Templates xmlns="4b5fd0cd-a615-46ae-ab86-79584c8b7ad4" xsi:nil="true"/>
    <Members xmlns="4b5fd0cd-a615-46ae-ab86-79584c8b7ad4">
      <UserInfo>
        <DisplayName/>
        <AccountId xsi:nil="true"/>
        <AccountType/>
      </UserInfo>
    </Members>
    <Member_Groups xmlns="4b5fd0cd-a615-46ae-ab86-79584c8b7ad4">
      <UserInfo>
        <DisplayName/>
        <AccountId xsi:nil="true"/>
        <AccountType/>
      </UserInfo>
    </Member_Groups>
    <DefaultSectionNames xmlns="4b5fd0cd-a615-46ae-ab86-79584c8b7ad4" xsi:nil="true"/>
    <Invited_Members xmlns="4b5fd0cd-a615-46ae-ab86-79584c8b7ad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8EFE8C3-4F71-43B8-A2FE-016D0BBCE0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5fd0cd-a615-46ae-ab86-79584c8b7a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77EF079-8BE5-4158-90FA-B32E8492A810}">
  <ds:schemaRefs>
    <ds:schemaRef ds:uri="4b5fd0cd-a615-46ae-ab86-79584c8b7ad4"/>
    <ds:schemaRef ds:uri="http://purl.org/dc/elements/1.1/"/>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E0827A18-DB91-4185-A5E9-8ABC1E70FF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TotalTime>
  <Words>564</Words>
  <Application>Microsoft Office PowerPoint</Application>
  <PresentationFormat>Laajakuva</PresentationFormat>
  <Paragraphs>108</Paragraphs>
  <Slides>8</Slides>
  <Notes>8</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8</vt:i4>
      </vt:variant>
    </vt:vector>
  </HeadingPairs>
  <TitlesOfParts>
    <vt:vector size="13" baseType="lpstr">
      <vt:lpstr>Arial</vt:lpstr>
      <vt:lpstr>Arial Black</vt:lpstr>
      <vt:lpstr>Calibri</vt:lpstr>
      <vt:lpstr>Caveat</vt:lpstr>
      <vt:lpstr>HKI-perus</vt:lpstr>
      <vt:lpstr>Verktyg för bedömning av  fenomenbaserad inlärning</vt:lpstr>
      <vt:lpstr>Anvisning för användning av verktygen</vt:lpstr>
      <vt:lpstr>Bedömningsverktyg för fenomeninlärningens olika skeden </vt:lpstr>
      <vt:lpstr>Referentgranskning och samarbete</vt:lpstr>
      <vt:lpstr>Verktyg </vt:lpstr>
      <vt:lpstr>Beröm din kompis  Vad lyckades hen särskilt bra med?   </vt:lpstr>
      <vt:lpstr>Be din kompis om hjälp. Vad önskar du hjälp med? </vt:lpstr>
      <vt:lpstr>Tack!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Verktyg för bedömning av  fenomenbaserad inlärning</dc:title>
  <dc:creator>Halkilahti Heidi</dc:creator>
  <cp:lastModifiedBy>Juntunen Seija</cp:lastModifiedBy>
  <cp:revision>5</cp:revision>
  <dcterms:modified xsi:type="dcterms:W3CDTF">2020-02-05T11:00:01Z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0x010100595A45257258E54592B4B23189CAE676</vt:lpwstr>
  </property>
</Properties>
</file>