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4"/>
  </p:sldMasterIdLst>
  <p:notesMasterIdLst>
    <p:notesMasterId r:id="rId18"/>
  </p:notesMasterIdLst>
  <p:sldIdLst>
    <p:sldId id="256" r:id="rId5"/>
    <p:sldId id="257" r:id="rId6"/>
    <p:sldId id="258" r:id="rId7"/>
    <p:sldId id="276" r:id="rId8"/>
    <p:sldId id="277" r:id="rId9"/>
    <p:sldId id="278" r:id="rId10"/>
    <p:sldId id="279" r:id="rId11"/>
    <p:sldId id="280" r:id="rId12"/>
    <p:sldId id="281" r:id="rId13"/>
    <p:sldId id="282" r:id="rId14"/>
    <p:sldId id="283" r:id="rId15"/>
    <p:sldId id="284" r:id="rId16"/>
    <p:sldId id="285" r:id="rId17"/>
  </p:sldIdLst>
  <p:sldSz cx="12192000" cy="6858000"/>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00">
          <p15:clr>
            <a:srgbClr val="9AA0A6"/>
          </p15:clr>
        </p15:guide>
        <p15:guide id="2" pos="7347">
          <p15:clr>
            <a:srgbClr val="9AA0A6"/>
          </p15:clr>
        </p15:guide>
        <p15:guide id="3" orient="horz" pos="73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2BE97B-CBCA-4684-8CA2-D9B863EF6814}">
  <a:tblStyle styleId="{3D2BE97B-CBCA-4684-8CA2-D9B863EF68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300"/>
        <p:guide pos="7347"/>
        <p:guide orient="horz" pos="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877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877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2272d516_0_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02272d516_0_1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rgbClr val="000000"/>
              </a:buClr>
              <a:buSzPts val="1400"/>
              <a:buFont typeface="Arial"/>
              <a:buAutoNum type="arabicPeriod"/>
            </a:pPr>
            <a:endParaRPr>
              <a:solidFill>
                <a:srgbClr val="000000"/>
              </a:solidFill>
              <a:latin typeface="Arial"/>
              <a:ea typeface="Arial"/>
              <a:cs typeface="Arial"/>
              <a:sym typeface="Arial"/>
            </a:endParaRPr>
          </a:p>
        </p:txBody>
      </p:sp>
      <p:sp>
        <p:nvSpPr>
          <p:cNvPr id="207" name="Google Shape;207;g602272d516_0_1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6c3c9e8ac8_0_3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6c3c9e8ac8_0_35: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g6c3c9e8ac8_0_35: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75b1c14422_0_56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75b1c14422_0_569: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g75b1c14422_0_569: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11</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75b1c14422_0_61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75b1c14422_0_612: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g75b1c14422_0_612: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12</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02272d516_2_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02272d516_2_2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g602272d516_2_2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13</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2272d516_0_1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FI" sz="1100">
                <a:solidFill>
                  <a:srgbClr val="1F497D"/>
                </a:solidFill>
              </a:rPr>
              <a:t>om verktygens lämplighet för 0365 och Google-miljöer?</a:t>
            </a:r>
          </a:p>
        </p:txBody>
      </p:sp>
      <p:sp>
        <p:nvSpPr>
          <p:cNvPr id="212" name="Google Shape;212;g602272d516_0_1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02272d516_2_2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Google Shape;218;g602272d516_2_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5b1c14422_2_5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75b1c14422_2_58: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75b1c14422_2_58: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75b1c14422_0_36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75b1c14422_0_365: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75b1c14422_0_365: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5b1c14422_0_374: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75b1c14422_0_37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75b1c14422_0_427: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75b1c14422_0_42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75b1c14422_0_465: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75b1c14422_0_46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c3c9e8ac8_0_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c3c9e8ac8_0_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g6c3c9e8ac8_0_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9</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äliotsikko vaakuna">
  <p:cSld name="Väliotsikko vaakuna">
    <p:bg>
      <p:bgPr>
        <a:solidFill>
          <a:srgbClr val="0001BE"/>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p23"/>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äliotsikko tiili">
  <p:cSld name="Väliotsikko tiili">
    <p:bg>
      <p:bgPr>
        <a:solidFill>
          <a:srgbClr val="DB2719"/>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p24"/>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chemeClr val="accent3"/>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5"/>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5"/>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p25"/>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0" name="Google Shape;150;p26"/>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7"/>
          <p:cNvSpPr txBox="1">
            <a:spLocks noGrp="1"/>
          </p:cNvSpPr>
          <p:nvPr>
            <p:ph type="body" idx="1"/>
          </p:nvPr>
        </p:nvSpPr>
        <p:spPr>
          <a:xfrm>
            <a:off x="457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4" name="Google Shape;154;p27"/>
          <p:cNvSpPr txBox="1">
            <a:spLocks noGrp="1"/>
          </p:cNvSpPr>
          <p:nvPr>
            <p:ph type="body" idx="2"/>
          </p:nvPr>
        </p:nvSpPr>
        <p:spPr>
          <a:xfrm>
            <a:off x="6172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p2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58" name="Google Shape;158;p27"/>
          <p:cNvSpPr txBox="1">
            <a:spLocks noGrp="1"/>
          </p:cNvSpPr>
          <p:nvPr>
            <p:ph type="body" idx="3"/>
          </p:nvPr>
        </p:nvSpPr>
        <p:spPr>
          <a:xfrm>
            <a:off x="4572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7"/>
          <p:cNvSpPr txBox="1">
            <a:spLocks noGrp="1"/>
          </p:cNvSpPr>
          <p:nvPr>
            <p:ph type="body" idx="4"/>
          </p:nvPr>
        </p:nvSpPr>
        <p:spPr>
          <a:xfrm>
            <a:off x="61740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57200" y="408562"/>
            <a:ext cx="63717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a:off x="457200" y="1195200"/>
            <a:ext cx="63717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8"/>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66" name="Google Shape;166;p28"/>
          <p:cNvSpPr>
            <a:spLocks noGrp="1"/>
          </p:cNvSpPr>
          <p:nvPr>
            <p:ph type="pic" idx="2"/>
          </p:nvPr>
        </p:nvSpPr>
        <p:spPr>
          <a:xfrm>
            <a:off x="7131050" y="0"/>
            <a:ext cx="506100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67"/>
        <p:cNvGrpSpPr/>
        <p:nvPr/>
      </p:nvGrpSpPr>
      <p:grpSpPr>
        <a:xfrm>
          <a:off x="0" y="0"/>
          <a:ext cx="0" cy="0"/>
          <a:chOff x="0" y="0"/>
          <a:chExt cx="0" cy="0"/>
        </a:xfrm>
      </p:grpSpPr>
      <p:sp>
        <p:nvSpPr>
          <p:cNvPr id="168" name="Google Shape;168;p29"/>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go" type="blank">
  <p:cSld name="BLANK">
    <p:spTree>
      <p:nvGrpSpPr>
        <p:cNvPr id="1" name="Shape 170"/>
        <p:cNvGrpSpPr/>
        <p:nvPr/>
      </p:nvGrpSpPr>
      <p:grpSpPr>
        <a:xfrm>
          <a:off x="0" y="0"/>
          <a:ext cx="0" cy="0"/>
          <a:chOff x="0" y="0"/>
          <a:chExt cx="0" cy="0"/>
        </a:xfrm>
      </p:grpSpPr>
      <p:sp>
        <p:nvSpPr>
          <p:cNvPr id="171" name="Google Shape;171;p3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3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3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74" name="Google Shape;174;p30"/>
          <p:cNvPicPr preferRelativeResize="0"/>
          <p:nvPr/>
        </p:nvPicPr>
        <p:blipFill>
          <a:blip r:embed="rId2">
            <a:alphaModFix/>
          </a:blip>
          <a:stretch>
            <a:fillRect/>
          </a:stretch>
        </p:blipFill>
        <p:spPr>
          <a:xfrm>
            <a:off x="5015874" y="1529550"/>
            <a:ext cx="6749977" cy="3798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175"/>
        <p:cNvGrpSpPr/>
        <p:nvPr/>
      </p:nvGrpSpPr>
      <p:grpSpPr>
        <a:xfrm>
          <a:off x="0" y="0"/>
          <a:ext cx="0" cy="0"/>
          <a:chOff x="0" y="0"/>
          <a:chExt cx="0" cy="0"/>
        </a:xfrm>
      </p:grpSpPr>
      <p:sp>
        <p:nvSpPr>
          <p:cNvPr id="176" name="Google Shape;176;p3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0"/>
            <a:ext cx="12193206" cy="5572472"/>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32"/>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2"/>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3" name="Google Shape;183;p32"/>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0001BE"/>
        </a:solidFill>
        <a:effectLst/>
      </p:bgPr>
    </p:bg>
    <p:spTree>
      <p:nvGrpSpPr>
        <p:cNvPr id="1" name="Shape 83"/>
        <p:cNvGrpSpPr/>
        <p:nvPr/>
      </p:nvGrpSpPr>
      <p:grpSpPr>
        <a:xfrm>
          <a:off x="0" y="0"/>
          <a:ext cx="0" cy="0"/>
          <a:chOff x="0" y="0"/>
          <a:chExt cx="0" cy="0"/>
        </a:xfrm>
      </p:grpSpPr>
      <p:sp>
        <p:nvSpPr>
          <p:cNvPr id="84" name="Google Shape;84;p15"/>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7" name="Google Shape;87;p1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184"/>
        <p:cNvGrpSpPr/>
        <p:nvPr/>
      </p:nvGrpSpPr>
      <p:grpSpPr>
        <a:xfrm>
          <a:off x="0" y="0"/>
          <a:ext cx="0" cy="0"/>
          <a:chOff x="0" y="0"/>
          <a:chExt cx="0" cy="0"/>
        </a:xfrm>
      </p:grpSpPr>
      <p:sp>
        <p:nvSpPr>
          <p:cNvPr id="185" name="Google Shape;185;p33"/>
          <p:cNvSpPr/>
          <p:nvPr/>
        </p:nvSpPr>
        <p:spPr>
          <a:xfrm>
            <a:off x="0" y="0"/>
            <a:ext cx="9679037" cy="6857994"/>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33"/>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8" name="Google Shape;188;p33"/>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189"/>
        <p:cNvGrpSpPr/>
        <p:nvPr/>
      </p:nvGrpSpPr>
      <p:grpSpPr>
        <a:xfrm>
          <a:off x="0" y="0"/>
          <a:ext cx="0" cy="0"/>
          <a:chOff x="0" y="0"/>
          <a:chExt cx="0" cy="0"/>
        </a:xfrm>
      </p:grpSpPr>
      <p:sp>
        <p:nvSpPr>
          <p:cNvPr id="190" name="Google Shape;190;p34"/>
          <p:cNvSpPr/>
          <p:nvPr/>
        </p:nvSpPr>
        <p:spPr>
          <a:xfrm>
            <a:off x="-1" y="0"/>
            <a:ext cx="12193206" cy="6857996"/>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34"/>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4"/>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3" name="Google Shape;193;p34"/>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194"/>
        <p:cNvGrpSpPr/>
        <p:nvPr/>
      </p:nvGrpSpPr>
      <p:grpSpPr>
        <a:xfrm>
          <a:off x="0" y="0"/>
          <a:ext cx="0" cy="0"/>
          <a:chOff x="0" y="0"/>
          <a:chExt cx="0" cy="0"/>
        </a:xfrm>
      </p:grpSpPr>
      <p:sp>
        <p:nvSpPr>
          <p:cNvPr id="195" name="Google Shape;195;p35"/>
          <p:cNvSpPr/>
          <p:nvPr/>
        </p:nvSpPr>
        <p:spPr>
          <a:xfrm>
            <a:off x="0" y="0"/>
            <a:ext cx="12193206" cy="6857994"/>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3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8" name="Google Shape;198;p3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petus 2">
  <p:cSld name="Lopetus 2">
    <p:bg>
      <p:bgPr>
        <a:solidFill>
          <a:srgbClr val="0001BE"/>
        </a:solidFill>
        <a:effectLst/>
      </p:bgPr>
    </p:bg>
    <p:spTree>
      <p:nvGrpSpPr>
        <p:cNvPr id="1" name="Shape 199"/>
        <p:cNvGrpSpPr/>
        <p:nvPr/>
      </p:nvGrpSpPr>
      <p:grpSpPr>
        <a:xfrm>
          <a:off x="0" y="0"/>
          <a:ext cx="0" cy="0"/>
          <a:chOff x="0" y="0"/>
          <a:chExt cx="0" cy="0"/>
        </a:xfrm>
      </p:grpSpPr>
      <p:sp>
        <p:nvSpPr>
          <p:cNvPr id="200" name="Google Shape;200;p36"/>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1" name="Google Shape;201;p36"/>
          <p:cNvPicPr preferRelativeResize="0"/>
          <p:nvPr/>
        </p:nvPicPr>
        <p:blipFill rotWithShape="1">
          <a:blip r:embed="rId2">
            <a:alphaModFix/>
          </a:blip>
          <a:srcRect/>
          <a:stretch/>
        </p:blipFill>
        <p:spPr>
          <a:xfrm>
            <a:off x="244211" y="5677621"/>
            <a:ext cx="1686983" cy="946833"/>
          </a:xfrm>
          <a:prstGeom prst="rect">
            <a:avLst/>
          </a:prstGeom>
          <a:noFill/>
          <a:ln>
            <a:noFill/>
          </a:ln>
        </p:spPr>
      </p:pic>
      <p:sp>
        <p:nvSpPr>
          <p:cNvPr id="202" name="Google Shape;202;p36"/>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6"/>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Thank you!</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so kuva">
  <p:cSld name="Iso kuva">
    <p:spTree>
      <p:nvGrpSpPr>
        <p:cNvPr id="1" name="Shape 88"/>
        <p:cNvGrpSpPr/>
        <p:nvPr/>
      </p:nvGrpSpPr>
      <p:grpSpPr>
        <a:xfrm>
          <a:off x="0" y="0"/>
          <a:ext cx="0" cy="0"/>
          <a:chOff x="0" y="0"/>
          <a:chExt cx="0" cy="0"/>
        </a:xfrm>
      </p:grpSpPr>
      <p:sp>
        <p:nvSpPr>
          <p:cNvPr id="89" name="Google Shape;89;p16"/>
          <p:cNvSpPr>
            <a:spLocks noGrp="1"/>
          </p:cNvSpPr>
          <p:nvPr>
            <p:ph type="pic" idx="2"/>
          </p:nvPr>
        </p:nvSpPr>
        <p:spPr>
          <a:xfrm>
            <a:off x="0" y="0"/>
            <a:ext cx="12192000" cy="5428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6"/>
          <p:cNvSpPr txBox="1">
            <a:spLocks noGrp="1"/>
          </p:cNvSpPr>
          <p:nvPr>
            <p:ph type="title"/>
          </p:nvPr>
        </p:nvSpPr>
        <p:spPr>
          <a:xfrm>
            <a:off x="457199" y="5486400"/>
            <a:ext cx="11235300" cy="6708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1"/>
              </a:buClr>
              <a:buSzPts val="2600"/>
              <a:buFont typeface="Arial"/>
              <a:buNone/>
              <a:defRPr sz="2600" b="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petus">
  <p:cSld name="Lopetus">
    <p:bg>
      <p:bgPr>
        <a:solidFill>
          <a:srgbClr val="0001BE"/>
        </a:solidFill>
        <a:effectLst/>
      </p:bgPr>
    </p:bg>
    <p:spTree>
      <p:nvGrpSpPr>
        <p:cNvPr id="1" name="Shape 99"/>
        <p:cNvGrpSpPr/>
        <p:nvPr/>
      </p:nvGrpSpPr>
      <p:grpSpPr>
        <a:xfrm>
          <a:off x="0" y="0"/>
          <a:ext cx="0" cy="0"/>
          <a:chOff x="0" y="0"/>
          <a:chExt cx="0" cy="0"/>
        </a:xfrm>
      </p:grpSpPr>
      <p:sp>
        <p:nvSpPr>
          <p:cNvPr id="100" name="Google Shape;100;p18"/>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8"/>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p18"/>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Kiitos!</a:t>
            </a:r>
            <a:endParaRPr/>
          </a:p>
        </p:txBody>
      </p:sp>
      <p:pic>
        <p:nvPicPr>
          <p:cNvPr id="103" name="Google Shape;103;p18"/>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7000"/>
              <a:buFont typeface="Arial"/>
              <a:buNone/>
              <a:defRPr sz="7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Otsikkodia nega">
  <p:cSld name="Otsikkodia nega">
    <p:bg>
      <p:bgPr>
        <a:solidFill>
          <a:srgbClr val="000000"/>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14" name="Google Shape;114;p20"/>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äliotsikko spåra">
  <p:cSld name="Väliotsikko spåra">
    <p:bg>
      <p:bgPr>
        <a:solidFill>
          <a:srgbClr val="009246"/>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0" name="Google Shape;120;p21"/>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p22"/>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5">
            <a:alphaModFix/>
          </a:blip>
          <a:srcRect/>
          <a:stretch/>
        </p:blipFill>
        <p:spPr>
          <a:xfrm>
            <a:off x="320412" y="6134100"/>
            <a:ext cx="1058332" cy="593998"/>
          </a:xfrm>
          <a:prstGeom prst="rect">
            <a:avLst/>
          </a:prstGeom>
          <a:noFill/>
          <a:ln>
            <a:noFill/>
          </a:ln>
        </p:spPr>
      </p:pic>
      <p:sp>
        <p:nvSpPr>
          <p:cNvPr id="65" name="Google Shape;65;p12"/>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200"/>
              <a:buFont typeface="Arial Black"/>
              <a:buNone/>
              <a:defRPr sz="42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300" b="1" i="0" u="none" strike="noStrike" cap="none">
                <a:solidFill>
                  <a:srgbClr val="000000"/>
                </a:solidFill>
                <a:latin typeface="Arial"/>
                <a:ea typeface="Arial"/>
                <a:cs typeface="Arial"/>
                <a:sym typeface="Arial"/>
              </a:defRPr>
            </a:lvl1pPr>
            <a:lvl2pPr marL="0" marR="0" lvl="1" indent="0" algn="r" rtl="0">
              <a:spcBef>
                <a:spcPts val="0"/>
              </a:spcBef>
              <a:buNone/>
              <a:defRPr sz="1300" b="1" i="0" u="none" strike="noStrike" cap="none">
                <a:solidFill>
                  <a:srgbClr val="000000"/>
                </a:solidFill>
                <a:latin typeface="Arial"/>
                <a:ea typeface="Arial"/>
                <a:cs typeface="Arial"/>
                <a:sym typeface="Arial"/>
              </a:defRPr>
            </a:lvl2pPr>
            <a:lvl3pPr marL="0" marR="0" lvl="2" indent="0" algn="r" rtl="0">
              <a:spcBef>
                <a:spcPts val="0"/>
              </a:spcBef>
              <a:buNone/>
              <a:defRPr sz="1300" b="1" i="0" u="none" strike="noStrike" cap="none">
                <a:solidFill>
                  <a:srgbClr val="000000"/>
                </a:solidFill>
                <a:latin typeface="Arial"/>
                <a:ea typeface="Arial"/>
                <a:cs typeface="Arial"/>
                <a:sym typeface="Arial"/>
              </a:defRPr>
            </a:lvl3pPr>
            <a:lvl4pPr marL="0" marR="0" lvl="3" indent="0" algn="r" rtl="0">
              <a:spcBef>
                <a:spcPts val="0"/>
              </a:spcBef>
              <a:buNone/>
              <a:defRPr sz="1300" b="1" i="0" u="none" strike="noStrike" cap="none">
                <a:solidFill>
                  <a:srgbClr val="000000"/>
                </a:solidFill>
                <a:latin typeface="Arial"/>
                <a:ea typeface="Arial"/>
                <a:cs typeface="Arial"/>
                <a:sym typeface="Arial"/>
              </a:defRPr>
            </a:lvl4pPr>
            <a:lvl5pPr marL="0" marR="0" lvl="4" indent="0" algn="r" rtl="0">
              <a:spcBef>
                <a:spcPts val="0"/>
              </a:spcBef>
              <a:buNone/>
              <a:defRPr sz="1300" b="1" i="0" u="none" strike="noStrike" cap="none">
                <a:solidFill>
                  <a:srgbClr val="000000"/>
                </a:solidFill>
                <a:latin typeface="Arial"/>
                <a:ea typeface="Arial"/>
                <a:cs typeface="Arial"/>
                <a:sym typeface="Arial"/>
              </a:defRPr>
            </a:lvl5pPr>
            <a:lvl6pPr marL="0" marR="0" lvl="5" indent="0" algn="r" rtl="0">
              <a:spcBef>
                <a:spcPts val="0"/>
              </a:spcBef>
              <a:buNone/>
              <a:defRPr sz="1300" b="1" i="0" u="none" strike="noStrike" cap="none">
                <a:solidFill>
                  <a:srgbClr val="000000"/>
                </a:solidFill>
                <a:latin typeface="Arial"/>
                <a:ea typeface="Arial"/>
                <a:cs typeface="Arial"/>
                <a:sym typeface="Arial"/>
              </a:defRPr>
            </a:lvl6pPr>
            <a:lvl7pPr marL="0" marR="0" lvl="6" indent="0" algn="r" rtl="0">
              <a:spcBef>
                <a:spcPts val="0"/>
              </a:spcBef>
              <a:buNone/>
              <a:defRPr sz="1300" b="1" i="0" u="none" strike="noStrike" cap="none">
                <a:solidFill>
                  <a:srgbClr val="000000"/>
                </a:solidFill>
                <a:latin typeface="Arial"/>
                <a:ea typeface="Arial"/>
                <a:cs typeface="Arial"/>
                <a:sym typeface="Arial"/>
              </a:defRPr>
            </a:lvl7pPr>
            <a:lvl8pPr marL="0" marR="0" lvl="7" indent="0" algn="r" rtl="0">
              <a:spcBef>
                <a:spcPts val="0"/>
              </a:spcBef>
              <a:buNone/>
              <a:defRPr sz="1300" b="1" i="0" u="none" strike="noStrike" cap="none">
                <a:solidFill>
                  <a:srgbClr val="000000"/>
                </a:solidFill>
                <a:latin typeface="Arial"/>
                <a:ea typeface="Arial"/>
                <a:cs typeface="Arial"/>
                <a:sym typeface="Arial"/>
              </a:defRPr>
            </a:lvl8pPr>
            <a:lvl9pPr marL="0" marR="0" lvl="8" indent="0" algn="r" rtl="0">
              <a:spcBef>
                <a:spcPts val="0"/>
              </a:spcBef>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7200" b="0" dirty="0">
                <a:latin typeface="Arial Black"/>
                <a:ea typeface="Arial Black"/>
                <a:cs typeface="Arial Black"/>
                <a:sym typeface="Arial Black"/>
              </a:rPr>
              <a:t>Verktyg för</a:t>
            </a:r>
          </a:p>
          <a:p>
            <a:pPr marL="0" lvl="0" indent="0" algn="l" rtl="0">
              <a:spcBef>
                <a:spcPts val="0"/>
              </a:spcBef>
              <a:spcAft>
                <a:spcPts val="0"/>
              </a:spcAft>
              <a:buNone/>
            </a:pPr>
            <a:r>
              <a:rPr lang="sv-FI" sz="7200" b="0" dirty="0">
                <a:latin typeface="Arial Black"/>
                <a:ea typeface="Arial Black"/>
                <a:cs typeface="Arial Black"/>
                <a:sym typeface="Arial Black"/>
              </a:rPr>
              <a:t>bedömning av </a:t>
            </a:r>
          </a:p>
          <a:p>
            <a:pPr marL="0" lvl="0" indent="0" algn="l" rtl="0">
              <a:spcBef>
                <a:spcPts val="0"/>
              </a:spcBef>
              <a:spcAft>
                <a:spcPts val="0"/>
              </a:spcAft>
              <a:buNone/>
            </a:pPr>
            <a:r>
              <a:rPr lang="sv-FI" sz="7200" b="0" dirty="0">
                <a:latin typeface="Arial Black"/>
                <a:ea typeface="Arial Black"/>
                <a:cs typeface="Arial Black"/>
                <a:sym typeface="Arial Black"/>
              </a:rPr>
              <a:t>fenomenbaserad inlärning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63"/>
          <p:cNvPicPr preferRelativeResize="0"/>
          <p:nvPr/>
        </p:nvPicPr>
        <p:blipFill>
          <a:blip r:embed="rId3">
            <a:alphaModFix/>
          </a:blip>
          <a:stretch>
            <a:fillRect/>
          </a:stretch>
        </p:blipFill>
        <p:spPr>
          <a:xfrm>
            <a:off x="476000" y="1860761"/>
            <a:ext cx="5377625" cy="3014171"/>
          </a:xfrm>
          <a:prstGeom prst="rect">
            <a:avLst/>
          </a:prstGeom>
          <a:noFill/>
          <a:ln>
            <a:noFill/>
          </a:ln>
          <a:effectLst>
            <a:outerShdw blurRad="57150" dist="19050" dir="5400000" algn="bl" rotWithShape="0">
              <a:srgbClr val="000000">
                <a:alpha val="50000"/>
              </a:srgbClr>
            </a:outerShdw>
          </a:effectLst>
        </p:spPr>
      </p:pic>
      <p:sp>
        <p:nvSpPr>
          <p:cNvPr id="742" name="Google Shape;742;p63"/>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sv-FI">
                <a:solidFill>
                  <a:srgbClr val="00D7A7"/>
                </a:solidFill>
              </a:rPr>
              <a:t>Verktyg</a:t>
            </a:r>
          </a:p>
          <a:p>
            <a:pPr marL="0" lvl="0" indent="0" algn="l" rtl="0">
              <a:spcBef>
                <a:spcPts val="0"/>
              </a:spcBef>
              <a:spcAft>
                <a:spcPts val="0"/>
              </a:spcAft>
              <a:buNone/>
            </a:pPr>
            <a:endParaRPr>
              <a:solidFill>
                <a:srgbClr val="00D7A7"/>
              </a:solidFill>
            </a:endParaRPr>
          </a:p>
        </p:txBody>
      </p:sp>
      <p:sp>
        <p:nvSpPr>
          <p:cNvPr id="743" name="Google Shape;743;p6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10</a:t>
            </a:fld>
            <a:endParaRPr lang="fi-FI"/>
          </a:p>
        </p:txBody>
      </p:sp>
      <p:sp>
        <p:nvSpPr>
          <p:cNvPr id="744" name="Google Shape;744;p63"/>
          <p:cNvSpPr txBox="1">
            <a:spLocks noGrp="1"/>
          </p:cNvSpPr>
          <p:nvPr>
            <p:ph type="body" idx="1"/>
          </p:nvPr>
        </p:nvSpPr>
        <p:spPr>
          <a:xfrm>
            <a:off x="476000" y="5115850"/>
            <a:ext cx="2623800" cy="44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sv-FI" sz="1400" b="1"/>
              <a:t>Idéer för referentgranskning (s. 28)</a:t>
            </a:r>
          </a:p>
          <a:p>
            <a:pPr marL="0" lvl="0" indent="0" algn="l" rtl="0">
              <a:lnSpc>
                <a:spcPct val="115000"/>
              </a:lnSpc>
              <a:spcBef>
                <a:spcPts val="0"/>
              </a:spcBef>
              <a:spcAft>
                <a:spcPts val="0"/>
              </a:spcAft>
              <a:buNone/>
            </a:pPr>
            <a:endParaRPr sz="1400" b="1">
              <a:solidFill>
                <a:srgbClr val="00D7A6"/>
              </a:solidFill>
            </a:endParaRPr>
          </a:p>
        </p:txBody>
      </p:sp>
      <p:sp>
        <p:nvSpPr>
          <p:cNvPr id="745" name="Google Shape;745;p63"/>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t>VERKTYG I Ämnesspecifik bedömning</a:t>
            </a:r>
          </a:p>
        </p:txBody>
      </p:sp>
      <p:sp>
        <p:nvSpPr>
          <p:cNvPr id="746" name="Google Shape;746;p63"/>
          <p:cNvSpPr txBox="1">
            <a:spLocks noGrp="1"/>
          </p:cNvSpPr>
          <p:nvPr>
            <p:ph type="body" idx="1"/>
          </p:nvPr>
        </p:nvSpPr>
        <p:spPr>
          <a:xfrm>
            <a:off x="6317000" y="5115850"/>
            <a:ext cx="2623800" cy="44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sv-FI" sz="1400" b="1"/>
              <a:t>Samarbete (s. 29)</a:t>
            </a:r>
          </a:p>
          <a:p>
            <a:pPr marL="0" lvl="0" indent="0" algn="l" rtl="0">
              <a:lnSpc>
                <a:spcPct val="115000"/>
              </a:lnSpc>
              <a:spcBef>
                <a:spcPts val="0"/>
              </a:spcBef>
              <a:spcAft>
                <a:spcPts val="0"/>
              </a:spcAft>
              <a:buNone/>
            </a:pPr>
            <a:endParaRPr sz="1400" b="1">
              <a:solidFill>
                <a:srgbClr val="00D7A6"/>
              </a:solidFill>
            </a:endParaRPr>
          </a:p>
        </p:txBody>
      </p:sp>
      <p:pic>
        <p:nvPicPr>
          <p:cNvPr id="747" name="Google Shape;747;p63"/>
          <p:cNvPicPr preferRelativeResize="0"/>
          <p:nvPr/>
        </p:nvPicPr>
        <p:blipFill>
          <a:blip r:embed="rId4">
            <a:alphaModFix/>
          </a:blip>
          <a:stretch>
            <a:fillRect/>
          </a:stretch>
        </p:blipFill>
        <p:spPr>
          <a:xfrm>
            <a:off x="6317000" y="1848475"/>
            <a:ext cx="5380866" cy="30369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4"/>
          <p:cNvSpPr/>
          <p:nvPr/>
        </p:nvSpPr>
        <p:spPr>
          <a:xfrm>
            <a:off x="9153525" y="2468025"/>
            <a:ext cx="2626500" cy="2626500"/>
          </a:xfrm>
          <a:prstGeom prst="ellipse">
            <a:avLst/>
          </a:prstGeom>
          <a:solidFill>
            <a:srgbClr val="9FC9E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4"/>
          <p:cNvSpPr/>
          <p:nvPr/>
        </p:nvSpPr>
        <p:spPr>
          <a:xfrm>
            <a:off x="6266625" y="2456825"/>
            <a:ext cx="2649000" cy="26490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4"/>
          <p:cNvSpPr/>
          <p:nvPr/>
        </p:nvSpPr>
        <p:spPr>
          <a:xfrm>
            <a:off x="3341275" y="2466575"/>
            <a:ext cx="2629500" cy="2629500"/>
          </a:xfrm>
          <a:prstGeom prst="ellipse">
            <a:avLst/>
          </a:prstGeom>
          <a:solidFill>
            <a:srgbClr val="00D7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4"/>
          <p:cNvSpPr/>
          <p:nvPr/>
        </p:nvSpPr>
        <p:spPr>
          <a:xfrm>
            <a:off x="478800" y="2468150"/>
            <a:ext cx="2626500" cy="2626200"/>
          </a:xfrm>
          <a:prstGeom prst="ellipse">
            <a:avLst/>
          </a:prstGeom>
          <a:solidFill>
            <a:srgbClr val="F5A3C7"/>
          </a:solidFill>
          <a:ln w="2857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4"/>
          <p:cNvSpPr txBox="1">
            <a:spLocks noGrp="1"/>
          </p:cNvSpPr>
          <p:nvPr>
            <p:ph type="title"/>
          </p:nvPr>
        </p:nvSpPr>
        <p:spPr>
          <a:xfrm>
            <a:off x="476025" y="3809450"/>
            <a:ext cx="2631900" cy="761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sv-FI" sz="1200">
                <a:latin typeface="Arial"/>
                <a:ea typeface="Arial"/>
                <a:cs typeface="Arial"/>
                <a:sym typeface="Arial"/>
              </a:rPr>
              <a:t>Beröm din kompis</a:t>
            </a: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Vad lyckades hen särskilt</a:t>
            </a: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bra med? </a:t>
            </a:r>
          </a:p>
          <a:p>
            <a:pPr marL="0" lvl="0" indent="0" algn="l" rtl="0">
              <a:lnSpc>
                <a:spcPct val="100000"/>
              </a:lnSpc>
              <a:spcBef>
                <a:spcPts val="0"/>
              </a:spcBef>
              <a:spcAft>
                <a:spcPts val="0"/>
              </a:spcAft>
              <a:buClr>
                <a:schemeClr val="dk1"/>
              </a:buClr>
              <a:buSzPts val="1100"/>
              <a:buFont typeface="Arial"/>
              <a:buNone/>
            </a:pPr>
            <a:endParaRPr sz="14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
        <p:nvSpPr>
          <p:cNvPr id="758" name="Google Shape;758;p64"/>
          <p:cNvSpPr txBox="1">
            <a:spLocks noGrp="1"/>
          </p:cNvSpPr>
          <p:nvPr>
            <p:ph type="body" idx="1"/>
          </p:nvPr>
        </p:nvSpPr>
        <p:spPr>
          <a:xfrm>
            <a:off x="457200" y="937450"/>
            <a:ext cx="8748900" cy="3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400">
              <a:solidFill>
                <a:srgbClr val="000000"/>
              </a:solidFill>
            </a:endParaRPr>
          </a:p>
          <a:p>
            <a:pPr marL="0" lvl="0" indent="0" algn="l" rtl="0">
              <a:lnSpc>
                <a:spcPct val="100000"/>
              </a:lnSpc>
              <a:spcBef>
                <a:spcPts val="0"/>
              </a:spcBef>
              <a:spcAft>
                <a:spcPts val="0"/>
              </a:spcAft>
              <a:buNone/>
            </a:pPr>
            <a:r>
              <a:rPr lang="sv-FI" sz="1400">
                <a:solidFill>
                  <a:srgbClr val="000000"/>
                </a:solidFill>
              </a:rPr>
              <a:t>Klasskompisarna/gruppmedlemmarna bedömer varandras och sitt eget arbete och lär sig av varandra. </a:t>
            </a:r>
          </a:p>
          <a:p>
            <a:pPr marL="0" lvl="0" indent="0" algn="l" rtl="0">
              <a:lnSpc>
                <a:spcPct val="100000"/>
              </a:lnSpc>
              <a:spcBef>
                <a:spcPts val="0"/>
              </a:spcBef>
              <a:spcAft>
                <a:spcPts val="0"/>
              </a:spcAft>
              <a:buNone/>
            </a:pPr>
            <a:r>
              <a:rPr lang="sv-FI" sz="1400">
                <a:solidFill>
                  <a:srgbClr val="000000"/>
                </a:solidFill>
              </a:rPr>
              <a:t>Bedömningen kan genomföras t.ex. verbalt, genom att teckna och skriva.</a:t>
            </a:r>
          </a:p>
        </p:txBody>
      </p:sp>
      <p:sp>
        <p:nvSpPr>
          <p:cNvPr id="759" name="Google Shape;759;p6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11</a:t>
            </a:fld>
            <a:endParaRPr lang="fi-FI"/>
          </a:p>
        </p:txBody>
      </p:sp>
      <p:sp>
        <p:nvSpPr>
          <p:cNvPr id="760" name="Google Shape;760;p64"/>
          <p:cNvSpPr txBox="1">
            <a:spLocks noGrp="1"/>
          </p:cNvSpPr>
          <p:nvPr>
            <p:ph type="title"/>
          </p:nvPr>
        </p:nvSpPr>
        <p:spPr>
          <a:xfrm>
            <a:off x="9333300" y="3809450"/>
            <a:ext cx="2267100" cy="225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sv-FI" sz="1200">
                <a:latin typeface="Arial"/>
                <a:ea typeface="Arial"/>
                <a:cs typeface="Arial"/>
                <a:sym typeface="Arial"/>
              </a:rPr>
              <a:t>Låna</a:t>
            </a: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sv-FI" sz="900" b="0">
                <a:solidFill>
                  <a:srgbClr val="000000"/>
                </a:solidFill>
                <a:latin typeface="Arial"/>
                <a:ea typeface="Arial"/>
                <a:cs typeface="Arial"/>
                <a:sym typeface="Arial"/>
              </a:rPr>
              <a:t>Vilka nya saker kan du lära dig av din kompis? Hur ämnar du </a:t>
            </a:r>
          </a:p>
          <a:p>
            <a:pPr marL="0" lvl="0" indent="0" algn="ctr" rtl="0">
              <a:spcBef>
                <a:spcPts val="0"/>
              </a:spcBef>
              <a:spcAft>
                <a:spcPts val="0"/>
              </a:spcAft>
              <a:buClr>
                <a:srgbClr val="343D58"/>
              </a:buClr>
              <a:buSzPts val="1200"/>
              <a:buFont typeface="Arial"/>
              <a:buNone/>
            </a:pPr>
            <a:r>
              <a:rPr lang="sv-FI" sz="900" b="0">
                <a:solidFill>
                  <a:srgbClr val="000000"/>
                </a:solidFill>
                <a:latin typeface="Arial"/>
                <a:ea typeface="Arial"/>
                <a:cs typeface="Arial"/>
                <a:sym typeface="Arial"/>
              </a:rPr>
              <a:t>utnyttja det i ditt eget arbete? </a:t>
            </a:r>
          </a:p>
          <a:p>
            <a:pPr marL="0" lvl="0" indent="0" algn="l" rtl="0">
              <a:lnSpc>
                <a:spcPct val="100000"/>
              </a:lnSpc>
              <a:spcBef>
                <a:spcPts val="0"/>
              </a:spcBef>
              <a:spcAft>
                <a:spcPts val="0"/>
              </a:spcAft>
              <a:buClr>
                <a:schemeClr val="dk1"/>
              </a:buClr>
              <a:buSzPts val="1100"/>
              <a:buFont typeface="Arial"/>
              <a:buNone/>
            </a:pPr>
            <a:endParaRPr sz="14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
        <p:nvSpPr>
          <p:cNvPr id="761" name="Google Shape;761;p64"/>
          <p:cNvSpPr txBox="1">
            <a:spLocks noGrp="1"/>
          </p:cNvSpPr>
          <p:nvPr>
            <p:ph type="title"/>
          </p:nvPr>
        </p:nvSpPr>
        <p:spPr>
          <a:xfrm>
            <a:off x="6594200" y="3809450"/>
            <a:ext cx="1935900" cy="71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sv-FI" sz="1200">
                <a:latin typeface="Arial"/>
                <a:ea typeface="Arial"/>
                <a:cs typeface="Arial"/>
                <a:sym typeface="Arial"/>
              </a:rPr>
              <a:t>Självreflektion</a:t>
            </a: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Begrunda de utvecklingsförslag du har fått. Ledde de till en förbättring? </a:t>
            </a: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Avfärdade du förslaget? </a:t>
            </a: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Varför?</a:t>
            </a:r>
          </a:p>
          <a:p>
            <a:pPr marL="0" lvl="0" indent="0" algn="l" rtl="0">
              <a:lnSpc>
                <a:spcPct val="100000"/>
              </a:lnSpc>
              <a:spcBef>
                <a:spcPts val="0"/>
              </a:spcBef>
              <a:spcAft>
                <a:spcPts val="0"/>
              </a:spcAft>
              <a:buClr>
                <a:schemeClr val="dk1"/>
              </a:buClr>
              <a:buSzPts val="1100"/>
              <a:buFont typeface="Arial"/>
              <a:buNone/>
            </a:pPr>
            <a:endParaRPr sz="9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
        <p:nvSpPr>
          <p:cNvPr id="762" name="Google Shape;762;p64"/>
          <p:cNvSpPr txBox="1">
            <a:spLocks noGrp="1"/>
          </p:cNvSpPr>
          <p:nvPr>
            <p:ph type="title"/>
          </p:nvPr>
        </p:nvSpPr>
        <p:spPr>
          <a:xfrm>
            <a:off x="457200" y="408550"/>
            <a:ext cx="11143200" cy="32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3000">
                <a:latin typeface="Arial"/>
                <a:ea typeface="Arial"/>
                <a:cs typeface="Arial"/>
                <a:sym typeface="Arial"/>
              </a:rPr>
              <a:t>Idéer för referentgranskning </a:t>
            </a:r>
          </a:p>
        </p:txBody>
      </p:sp>
      <p:pic>
        <p:nvPicPr>
          <p:cNvPr id="763" name="Google Shape;763;p64"/>
          <p:cNvPicPr preferRelativeResize="0"/>
          <p:nvPr/>
        </p:nvPicPr>
        <p:blipFill>
          <a:blip r:embed="rId3">
            <a:alphaModFix/>
          </a:blip>
          <a:stretch>
            <a:fillRect/>
          </a:stretch>
        </p:blipFill>
        <p:spPr>
          <a:xfrm>
            <a:off x="10044134" y="2727113"/>
            <a:ext cx="845272" cy="879575"/>
          </a:xfrm>
          <a:prstGeom prst="rect">
            <a:avLst/>
          </a:prstGeom>
          <a:noFill/>
          <a:ln>
            <a:noFill/>
          </a:ln>
        </p:spPr>
      </p:pic>
      <p:pic>
        <p:nvPicPr>
          <p:cNvPr id="764" name="Google Shape;764;p64"/>
          <p:cNvPicPr preferRelativeResize="0"/>
          <p:nvPr/>
        </p:nvPicPr>
        <p:blipFill>
          <a:blip r:embed="rId4">
            <a:alphaModFix/>
          </a:blip>
          <a:stretch>
            <a:fillRect/>
          </a:stretch>
        </p:blipFill>
        <p:spPr>
          <a:xfrm>
            <a:off x="4216232" y="2727125"/>
            <a:ext cx="879575" cy="879575"/>
          </a:xfrm>
          <a:prstGeom prst="rect">
            <a:avLst/>
          </a:prstGeom>
          <a:noFill/>
          <a:ln>
            <a:noFill/>
          </a:ln>
        </p:spPr>
      </p:pic>
      <p:pic>
        <p:nvPicPr>
          <p:cNvPr id="765" name="Google Shape;765;p64"/>
          <p:cNvPicPr preferRelativeResize="0"/>
          <p:nvPr/>
        </p:nvPicPr>
        <p:blipFill>
          <a:blip r:embed="rId5">
            <a:alphaModFix/>
          </a:blip>
          <a:stretch>
            <a:fillRect/>
          </a:stretch>
        </p:blipFill>
        <p:spPr>
          <a:xfrm>
            <a:off x="6972675" y="2893624"/>
            <a:ext cx="1236899" cy="546567"/>
          </a:xfrm>
          <a:prstGeom prst="rect">
            <a:avLst/>
          </a:prstGeom>
          <a:noFill/>
          <a:ln>
            <a:noFill/>
          </a:ln>
        </p:spPr>
      </p:pic>
      <p:pic>
        <p:nvPicPr>
          <p:cNvPr id="766" name="Google Shape;766;p64"/>
          <p:cNvPicPr preferRelativeResize="0"/>
          <p:nvPr/>
        </p:nvPicPr>
        <p:blipFill>
          <a:blip r:embed="rId6">
            <a:alphaModFix/>
          </a:blip>
          <a:stretch>
            <a:fillRect/>
          </a:stretch>
        </p:blipFill>
        <p:spPr>
          <a:xfrm>
            <a:off x="1516663" y="2727125"/>
            <a:ext cx="550614" cy="879575"/>
          </a:xfrm>
          <a:prstGeom prst="rect">
            <a:avLst/>
          </a:prstGeom>
          <a:noFill/>
          <a:ln>
            <a:noFill/>
          </a:ln>
        </p:spPr>
      </p:pic>
      <p:sp>
        <p:nvSpPr>
          <p:cNvPr id="767" name="Google Shape;767;p64"/>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t>LÅNA, SJÄLVREFLEKTION OCH REFERENTGRANSKNING </a:t>
            </a:r>
          </a:p>
        </p:txBody>
      </p:sp>
      <p:sp>
        <p:nvSpPr>
          <p:cNvPr id="768" name="Google Shape;768;p64"/>
          <p:cNvSpPr txBox="1">
            <a:spLocks noGrp="1"/>
          </p:cNvSpPr>
          <p:nvPr>
            <p:ph type="title"/>
          </p:nvPr>
        </p:nvSpPr>
        <p:spPr>
          <a:xfrm>
            <a:off x="3341475" y="3809450"/>
            <a:ext cx="2631900" cy="71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sv-FI" sz="1200">
                <a:latin typeface="Arial"/>
                <a:ea typeface="Arial"/>
                <a:cs typeface="Arial"/>
                <a:sym typeface="Arial"/>
              </a:rPr>
              <a:t>Utvecklingsförslag</a:t>
            </a: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Berätta vilka färdigheter din kompis </a:t>
            </a:r>
          </a:p>
          <a:p>
            <a:pPr marL="0" lvl="0" indent="0" algn="ctr" rtl="0">
              <a:spcBef>
                <a:spcPts val="0"/>
              </a:spcBef>
              <a:spcAft>
                <a:spcPts val="0"/>
              </a:spcAft>
              <a:buClr>
                <a:srgbClr val="343D58"/>
              </a:buClr>
              <a:buSzPts val="1200"/>
              <a:buFont typeface="Arial"/>
              <a:buNone/>
            </a:pPr>
            <a:r>
              <a:rPr lang="sv-FI" sz="900" b="0">
                <a:latin typeface="Arial"/>
                <a:ea typeface="Arial"/>
                <a:cs typeface="Arial"/>
                <a:sym typeface="Arial"/>
              </a:rPr>
              <a:t>ytterligare kunde finslipa. </a:t>
            </a:r>
          </a:p>
          <a:p>
            <a:pPr marL="0" lvl="0" indent="0" algn="l" rtl="0">
              <a:lnSpc>
                <a:spcPct val="100000"/>
              </a:lnSpc>
              <a:spcBef>
                <a:spcPts val="0"/>
              </a:spcBef>
              <a:spcAft>
                <a:spcPts val="0"/>
              </a:spcAft>
              <a:buClr>
                <a:schemeClr val="dk1"/>
              </a:buClr>
              <a:buSzPts val="1100"/>
              <a:buFont typeface="Arial"/>
              <a:buNone/>
            </a:pPr>
            <a:endParaRPr sz="14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5"/>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t>Hjälp! -väggen</a:t>
            </a:r>
          </a:p>
        </p:txBody>
      </p:sp>
      <p:sp>
        <p:nvSpPr>
          <p:cNvPr id="775" name="Google Shape;775;p65"/>
          <p:cNvSpPr/>
          <p:nvPr/>
        </p:nvSpPr>
        <p:spPr>
          <a:xfrm>
            <a:off x="6511025" y="90800"/>
            <a:ext cx="5582100" cy="6652800"/>
          </a:xfrm>
          <a:prstGeom prst="roundRect">
            <a:avLst>
              <a:gd name="adj" fmla="val 2475"/>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5"/>
          <p:cNvSpPr txBox="1">
            <a:spLocks noGrp="1"/>
          </p:cNvSpPr>
          <p:nvPr>
            <p:ph type="title"/>
          </p:nvPr>
        </p:nvSpPr>
        <p:spPr>
          <a:xfrm>
            <a:off x="6838625" y="956325"/>
            <a:ext cx="4308300" cy="613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43D58"/>
              </a:buClr>
              <a:buSzPts val="1200"/>
              <a:buFont typeface="Arial"/>
              <a:buNone/>
            </a:pPr>
            <a:r>
              <a:rPr lang="sv-FI" sz="1200">
                <a:solidFill>
                  <a:srgbClr val="000000"/>
                </a:solidFill>
                <a:latin typeface="Arial"/>
                <a:ea typeface="Arial"/>
                <a:cs typeface="Arial"/>
                <a:sym typeface="Arial"/>
              </a:rPr>
              <a:t>Be din kompis om hjälp. </a:t>
            </a:r>
            <a:r>
              <a:rPr lang="sv-FI" sz="1200" b="0">
                <a:solidFill>
                  <a:srgbClr val="000000"/>
                </a:solidFill>
                <a:latin typeface="Arial"/>
                <a:ea typeface="Arial"/>
                <a:cs typeface="Arial"/>
                <a:sym typeface="Arial"/>
              </a:rPr>
              <a:t>Vad önskar du hjälp med?</a:t>
            </a:r>
          </a:p>
          <a:p>
            <a:pPr marL="0" lvl="0" indent="0" algn="l" rtl="0">
              <a:spcBef>
                <a:spcPts val="0"/>
              </a:spcBef>
              <a:spcAft>
                <a:spcPts val="0"/>
              </a:spcAft>
              <a:buClr>
                <a:srgbClr val="343D58"/>
              </a:buClr>
              <a:buSzPts val="1200"/>
              <a:buFont typeface="Arial"/>
              <a:buNone/>
            </a:pPr>
            <a:endParaRPr sz="1200">
              <a:solidFill>
                <a:srgbClr val="000000"/>
              </a:solidFill>
            </a:endParaRPr>
          </a:p>
        </p:txBody>
      </p:sp>
      <p:sp>
        <p:nvSpPr>
          <p:cNvPr id="777" name="Google Shape;777;p65"/>
          <p:cNvSpPr txBox="1">
            <a:spLocks noGrp="1"/>
          </p:cNvSpPr>
          <p:nvPr>
            <p:ph type="title"/>
          </p:nvPr>
        </p:nvSpPr>
        <p:spPr>
          <a:xfrm>
            <a:off x="6838625" y="408550"/>
            <a:ext cx="3002400" cy="406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200"/>
              <a:buFont typeface="Arial Black"/>
              <a:buNone/>
            </a:pPr>
            <a:r>
              <a:rPr lang="sv-FI" sz="3000">
                <a:solidFill>
                  <a:srgbClr val="FFFFFF"/>
                </a:solidFill>
              </a:rPr>
              <a:t>Hjälp!</a:t>
            </a:r>
          </a:p>
        </p:txBody>
      </p:sp>
      <p:sp>
        <p:nvSpPr>
          <p:cNvPr id="778" name="Google Shape;778;p65"/>
          <p:cNvSpPr/>
          <p:nvPr/>
        </p:nvSpPr>
        <p:spPr>
          <a:xfrm rot="149566">
            <a:off x="8425857" y="1618323"/>
            <a:ext cx="1158797" cy="1158797"/>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5"/>
          <p:cNvSpPr/>
          <p:nvPr/>
        </p:nvSpPr>
        <p:spPr>
          <a:xfrm rot="-380805">
            <a:off x="7103213" y="1529677"/>
            <a:ext cx="1158802" cy="1158802"/>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5"/>
          <p:cNvSpPr txBox="1"/>
          <p:nvPr/>
        </p:nvSpPr>
        <p:spPr>
          <a:xfrm rot="149789">
            <a:off x="8577704" y="1780210"/>
            <a:ext cx="860917" cy="8230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FI" sz="1000">
                <a:latin typeface="Caveat"/>
                <a:ea typeface="Caveat"/>
                <a:cs typeface="Caveat"/>
                <a:sym typeface="Caveat"/>
              </a:rPr>
              <a:t>Skriv vad du önskar hjälp med på en lapp.</a:t>
            </a:r>
          </a:p>
        </p:txBody>
      </p:sp>
      <p:sp>
        <p:nvSpPr>
          <p:cNvPr id="781" name="Google Shape;781;p65"/>
          <p:cNvSpPr txBox="1"/>
          <p:nvPr/>
        </p:nvSpPr>
        <p:spPr>
          <a:xfrm rot="-380544">
            <a:off x="7240450" y="1692713"/>
            <a:ext cx="860869" cy="8231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FI" sz="1000">
                <a:latin typeface="Caveat"/>
                <a:ea typeface="Caveat"/>
                <a:cs typeface="Caveat"/>
                <a:sym typeface="Caveat"/>
              </a:rPr>
              <a:t>Skriv vad du önskar hjälp med på en lapp.</a:t>
            </a:r>
          </a:p>
        </p:txBody>
      </p:sp>
      <p:sp>
        <p:nvSpPr>
          <p:cNvPr id="782" name="Google Shape;782;p65"/>
          <p:cNvSpPr txBox="1">
            <a:spLocks noGrp="1"/>
          </p:cNvSpPr>
          <p:nvPr>
            <p:ph type="body" idx="1"/>
          </p:nvPr>
        </p:nvSpPr>
        <p:spPr>
          <a:xfrm>
            <a:off x="476000" y="1168975"/>
            <a:ext cx="4138200" cy="45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1000" b="1"/>
              <a:t>Skriv ut en Hjälp! -poster för klassrummets vägg. </a:t>
            </a:r>
          </a:p>
          <a:p>
            <a:pPr marL="0" lvl="0" indent="0" algn="l" rtl="0">
              <a:spcBef>
                <a:spcPts val="0"/>
              </a:spcBef>
              <a:spcAft>
                <a:spcPts val="0"/>
              </a:spcAft>
              <a:buNone/>
            </a:pPr>
            <a:endParaRPr sz="1000" b="1"/>
          </a:p>
          <a:p>
            <a:pPr marL="0" lvl="0" indent="0" algn="l" rtl="0">
              <a:lnSpc>
                <a:spcPct val="90000"/>
              </a:lnSpc>
              <a:spcBef>
                <a:spcPts val="0"/>
              </a:spcBef>
              <a:spcAft>
                <a:spcPts val="0"/>
              </a:spcAft>
              <a:buClr>
                <a:srgbClr val="343D58"/>
              </a:buClr>
              <a:buSzPts val="1200"/>
              <a:buFont typeface="Arial"/>
              <a:buNone/>
            </a:pPr>
            <a:r>
              <a:rPr lang="sv-FI" sz="1000" b="1"/>
              <a:t>”Be din kompis om hjälp. </a:t>
            </a:r>
            <a:r>
              <a:rPr lang="sv-FI" sz="1000"/>
              <a:t>Vad önskar du hjälp med?”</a:t>
            </a:r>
          </a:p>
          <a:p>
            <a:pPr marL="0" lvl="0" indent="0" algn="l" rtl="0">
              <a:lnSpc>
                <a:spcPct val="90000"/>
              </a:lnSpc>
              <a:spcBef>
                <a:spcPts val="0"/>
              </a:spcBef>
              <a:spcAft>
                <a:spcPts val="0"/>
              </a:spcAft>
              <a:buClr>
                <a:srgbClr val="343D58"/>
              </a:buClr>
              <a:buSzPts val="1200"/>
              <a:buFont typeface="Arial"/>
              <a:buNone/>
            </a:pPr>
            <a:endParaRPr sz="1000" b="1">
              <a:latin typeface="Arial Black"/>
              <a:ea typeface="Arial Black"/>
              <a:cs typeface="Arial Black"/>
              <a:sym typeface="Arial Black"/>
            </a:endParaRPr>
          </a:p>
          <a:p>
            <a:pPr marL="0" lvl="0" indent="0" algn="l" rtl="0">
              <a:spcBef>
                <a:spcPts val="0"/>
              </a:spcBef>
              <a:spcAft>
                <a:spcPts val="0"/>
              </a:spcAft>
              <a:buClr>
                <a:schemeClr val="dk1"/>
              </a:buClr>
              <a:buSzPts val="1100"/>
              <a:buFont typeface="Arial"/>
              <a:buNone/>
            </a:pPr>
            <a:r>
              <a:rPr lang="sv-FI" sz="1000" i="1"/>
              <a:t>De lärande kan skriva det de behöver hjälp med på Post it-lappar. Klasskompisarna plockar ut Post it-lappar och svarar på dem med en lapp i en annan färg. </a:t>
            </a:r>
          </a:p>
          <a:p>
            <a:pPr marL="0" lvl="0" indent="0" algn="l" rtl="0">
              <a:spcBef>
                <a:spcPts val="0"/>
              </a:spcBef>
              <a:spcAft>
                <a:spcPts val="0"/>
              </a:spcAft>
              <a:buClr>
                <a:schemeClr val="dk1"/>
              </a:buClr>
              <a:buSzPts val="1100"/>
              <a:buFont typeface="Arial"/>
              <a:buNone/>
            </a:pPr>
            <a:endParaRPr sz="1000" i="1"/>
          </a:p>
          <a:p>
            <a:pPr marL="0" lvl="0" indent="0" algn="l" rtl="0">
              <a:spcBef>
                <a:spcPts val="0"/>
              </a:spcBef>
              <a:spcAft>
                <a:spcPts val="0"/>
              </a:spcAft>
              <a:buClr>
                <a:schemeClr val="dk1"/>
              </a:buClr>
              <a:buSzPts val="1100"/>
              <a:buFont typeface="Arial"/>
              <a:buNone/>
            </a:pPr>
            <a:endParaRPr sz="1000" i="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a:p>
        </p:txBody>
      </p:sp>
      <p:sp>
        <p:nvSpPr>
          <p:cNvPr id="783" name="Google Shape;783;p65"/>
          <p:cNvSpPr txBox="1">
            <a:spLocks noGrp="1"/>
          </p:cNvSpPr>
          <p:nvPr>
            <p:ph type="title"/>
          </p:nvPr>
        </p:nvSpPr>
        <p:spPr>
          <a:xfrm>
            <a:off x="457200" y="408550"/>
            <a:ext cx="11143200" cy="32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3000">
                <a:latin typeface="Arial"/>
                <a:ea typeface="Arial"/>
                <a:cs typeface="Arial"/>
                <a:sym typeface="Arial"/>
              </a:rPr>
              <a:t>Hjälp! -väggen</a:t>
            </a:r>
          </a:p>
        </p:txBody>
      </p:sp>
      <p:sp>
        <p:nvSpPr>
          <p:cNvPr id="784" name="Google Shape;784;p65"/>
          <p:cNvSpPr/>
          <p:nvPr/>
        </p:nvSpPr>
        <p:spPr>
          <a:xfrm rot="-380805">
            <a:off x="7091463" y="2436602"/>
            <a:ext cx="1158802" cy="1158802"/>
          </a:xfrm>
          <a:prstGeom prst="rect">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5"/>
          <p:cNvSpPr txBox="1"/>
          <p:nvPr/>
        </p:nvSpPr>
        <p:spPr>
          <a:xfrm rot="-380544">
            <a:off x="7228700" y="2599638"/>
            <a:ext cx="860869" cy="8231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FI" sz="1000">
                <a:latin typeface="Caveat"/>
                <a:ea typeface="Caveat"/>
                <a:cs typeface="Caveat"/>
                <a:sym typeface="Caveat"/>
              </a:rPr>
              <a:t>Skriv ditt råd till din kompis på lappen.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smtClean="0"/>
              <a:t>Tack</a:t>
            </a:r>
            <a:r>
              <a:rPr lang="fi-FI" dirty="0" smtClean="0"/>
              <a:t>!</a:t>
            </a:r>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ctrTitle"/>
          </p:nvPr>
        </p:nvSpPr>
        <p:spPr>
          <a:xfrm>
            <a:off x="486375" y="457200"/>
            <a:ext cx="9972000" cy="8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4200" b="0">
                <a:solidFill>
                  <a:srgbClr val="FFFFFF"/>
                </a:solidFill>
                <a:latin typeface="Arial Black"/>
                <a:ea typeface="Arial Black"/>
                <a:cs typeface="Arial Black"/>
                <a:sym typeface="Arial Black"/>
              </a:rPr>
              <a:t>Anvisning för användning av verktygen</a:t>
            </a:r>
          </a:p>
        </p:txBody>
      </p:sp>
      <p:sp>
        <p:nvSpPr>
          <p:cNvPr id="215" name="Google Shape;215;p38"/>
          <p:cNvSpPr txBox="1">
            <a:spLocks noGrp="1"/>
          </p:cNvSpPr>
          <p:nvPr>
            <p:ph type="body" idx="4294967295"/>
          </p:nvPr>
        </p:nvSpPr>
        <p:spPr>
          <a:xfrm>
            <a:off x="500925" y="1742150"/>
            <a:ext cx="9942900" cy="401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2600" dirty="0">
                <a:solidFill>
                  <a:schemeClr val="lt1"/>
                </a:solidFill>
                <a:latin typeface="Arial Black"/>
                <a:ea typeface="Arial Black"/>
                <a:cs typeface="Arial Black"/>
                <a:sym typeface="Arial Black"/>
              </a:rPr>
              <a:t>Modifiera inte de ursprungliga filerna, utan ladda ner verktygen på din egen dator för modifiering.</a:t>
            </a:r>
          </a:p>
          <a:p>
            <a:pPr marL="0" lvl="0" indent="0" algn="l" rtl="0">
              <a:spcBef>
                <a:spcPts val="0"/>
              </a:spcBef>
              <a:spcAft>
                <a:spcPts val="0"/>
              </a:spcAft>
              <a:buNone/>
            </a:pPr>
            <a:endParaRPr sz="2400" dirty="0">
              <a:solidFill>
                <a:schemeClr val="lt1"/>
              </a:solidFill>
              <a:latin typeface="Arial Black"/>
              <a:ea typeface="Arial Black"/>
              <a:cs typeface="Arial Black"/>
              <a:sym typeface="Arial Black"/>
            </a:endParaRPr>
          </a:p>
          <a:p>
            <a:pPr marL="0" lvl="0" indent="0" algn="l" rtl="0">
              <a:spcBef>
                <a:spcPts val="0"/>
              </a:spcBef>
              <a:spcAft>
                <a:spcPts val="0"/>
              </a:spcAft>
              <a:buNone/>
            </a:pPr>
            <a:r>
              <a:rPr lang="sv-FI" sz="1400" b="1" dirty="0">
                <a:solidFill>
                  <a:srgbClr val="FFFFFF"/>
                </a:solidFill>
              </a:rPr>
              <a:t>Utvecklingstjänsterna inom fostrans- och utbildningssektorn vid Helsingfors stad har inom projektet för modellering av fenomenbaserad inlärning utvecklat en samling verktyg, med hjälp av vilka grundskolelevers inlärning bättre kan följas upp och bedömas. Verktygen omfattar verktyg för både lärare och lärande och fungerar både i digitala (0365 och Google) och fysiska miljöer. Verktygen är fritt tillgängliga för alla och får modifieras så att de lämpar sig för användningsområdet.</a:t>
            </a: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Clr>
                <a:schemeClr val="dk1"/>
              </a:buClr>
              <a:buSzPts val="1100"/>
              <a:buFont typeface="Arial"/>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800" b="1" dirty="0">
              <a:solidFill>
                <a:srgbClr val="FFFFFF"/>
              </a:solidFill>
            </a:endParaRPr>
          </a:p>
          <a:p>
            <a:pPr marL="0" lvl="0" indent="0" algn="l" rtl="0">
              <a:spcBef>
                <a:spcPts val="0"/>
              </a:spcBef>
              <a:spcAft>
                <a:spcPts val="0"/>
              </a:spcAft>
              <a:buNone/>
            </a:pPr>
            <a:endParaRPr sz="14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Clr>
                <a:schemeClr val="dk1"/>
              </a:buClr>
              <a:buSzPts val="1100"/>
              <a:buFont typeface="Arial"/>
              <a:buNone/>
            </a:pPr>
            <a:endParaRPr sz="18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962025" y="151970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21" name="Google Shape;221;p39"/>
          <p:cNvSpPr txBox="1"/>
          <p:nvPr/>
        </p:nvSpPr>
        <p:spPr>
          <a:xfrm>
            <a:off x="8958150" y="5676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F5A3C7"/>
                </a:solidFill>
              </a:rPr>
              <a:t>Bedömning av mångsidig inlärning (s. 20)</a:t>
            </a:r>
          </a:p>
        </p:txBody>
      </p:sp>
      <p:sp>
        <p:nvSpPr>
          <p:cNvPr id="222" name="Google Shape;222;p39"/>
          <p:cNvSpPr txBox="1"/>
          <p:nvPr/>
        </p:nvSpPr>
        <p:spPr>
          <a:xfrm>
            <a:off x="8958150" y="494657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F5A3C7"/>
                </a:solidFill>
              </a:rPr>
              <a:t>Halvtidsbedömning och slutbedömning (s. 8)</a:t>
            </a:r>
          </a:p>
        </p:txBody>
      </p:sp>
      <p:cxnSp>
        <p:nvCxnSpPr>
          <p:cNvPr id="223" name="Google Shape;223;p39"/>
          <p:cNvCxnSpPr>
            <a:stCxn id="224" idx="0"/>
            <a:endCxn id="225" idx="0"/>
          </p:cNvCxnSpPr>
          <p:nvPr/>
        </p:nvCxnSpPr>
        <p:spPr>
          <a:xfrm rot="5400000">
            <a:off x="5555604" y="3375031"/>
            <a:ext cx="600" cy="3142500"/>
          </a:xfrm>
          <a:prstGeom prst="bentConnector3">
            <a:avLst>
              <a:gd name="adj1" fmla="val -25817670"/>
            </a:avLst>
          </a:prstGeom>
          <a:noFill/>
          <a:ln w="9525" cap="flat" cmpd="sng">
            <a:solidFill>
              <a:srgbClr val="000000"/>
            </a:solidFill>
            <a:prstDash val="solid"/>
            <a:round/>
            <a:headEnd type="none" w="med" len="med"/>
            <a:tailEnd type="triangle" w="med" len="med"/>
          </a:ln>
        </p:spPr>
      </p:cxnSp>
      <p:sp>
        <p:nvSpPr>
          <p:cNvPr id="225" name="Google Shape;225;p39"/>
          <p:cNvSpPr txBox="1"/>
          <p:nvPr/>
        </p:nvSpPr>
        <p:spPr>
          <a:xfrm>
            <a:off x="3521600"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t>1. Beskrivning av fenomenet</a:t>
            </a:r>
          </a:p>
        </p:txBody>
      </p:sp>
      <p:sp>
        <p:nvSpPr>
          <p:cNvPr id="226" name="Google Shape;226;p39"/>
          <p:cNvSpPr txBox="1"/>
          <p:nvPr/>
        </p:nvSpPr>
        <p:spPr>
          <a:xfrm>
            <a:off x="4584198"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solidFill>
                  <a:schemeClr val="dk1"/>
                </a:solidFill>
              </a:rPr>
              <a:t>2. Inspireras av fenomenet</a:t>
            </a:r>
          </a:p>
        </p:txBody>
      </p:sp>
      <p:sp>
        <p:nvSpPr>
          <p:cNvPr id="224" name="Google Shape;224;p39"/>
          <p:cNvSpPr txBox="1"/>
          <p:nvPr/>
        </p:nvSpPr>
        <p:spPr>
          <a:xfrm>
            <a:off x="6709404" y="4945981"/>
            <a:ext cx="8355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t>4. Utarbetar en plan </a:t>
            </a:r>
          </a:p>
        </p:txBody>
      </p:sp>
      <p:sp>
        <p:nvSpPr>
          <p:cNvPr id="227" name="Google Shape;227;p39"/>
          <p:cNvSpPr txBox="1"/>
          <p:nvPr/>
        </p:nvSpPr>
        <p:spPr>
          <a:xfrm>
            <a:off x="5646796"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t>3. Ställer upp personliga mål</a:t>
            </a:r>
          </a:p>
        </p:txBody>
      </p:sp>
      <p:sp>
        <p:nvSpPr>
          <p:cNvPr id="228" name="Google Shape;228;p39"/>
          <p:cNvSpPr txBox="1"/>
          <p:nvPr/>
        </p:nvSpPr>
        <p:spPr>
          <a:xfrm>
            <a:off x="7703424" y="4945981"/>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t>Delar med sig av det inlärda materialet</a:t>
            </a:r>
          </a:p>
        </p:txBody>
      </p:sp>
      <p:cxnSp>
        <p:nvCxnSpPr>
          <p:cNvPr id="229" name="Google Shape;229;p39"/>
          <p:cNvCxnSpPr>
            <a:stCxn id="225" idx="2"/>
          </p:cNvCxnSpPr>
          <p:nvPr/>
        </p:nvCxnSpPr>
        <p:spPr>
          <a:xfrm>
            <a:off x="3984650" y="5434063"/>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0" name="Google Shape;230;p39"/>
          <p:cNvCxnSpPr/>
          <p:nvPr/>
        </p:nvCxnSpPr>
        <p:spPr>
          <a:xfrm>
            <a:off x="5044179"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1" name="Google Shape;231;p39"/>
          <p:cNvCxnSpPr/>
          <p:nvPr/>
        </p:nvCxnSpPr>
        <p:spPr>
          <a:xfrm>
            <a:off x="6106761"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2" name="Google Shape;232;p39"/>
          <p:cNvCxnSpPr/>
          <p:nvPr/>
        </p:nvCxnSpPr>
        <p:spPr>
          <a:xfrm>
            <a:off x="7123927" y="5434091"/>
            <a:ext cx="6300" cy="136200"/>
          </a:xfrm>
          <a:prstGeom prst="straightConnector1">
            <a:avLst/>
          </a:prstGeom>
          <a:noFill/>
          <a:ln w="9525" cap="flat" cmpd="sng">
            <a:solidFill>
              <a:srgbClr val="000000"/>
            </a:solidFill>
            <a:prstDash val="solid"/>
            <a:round/>
            <a:headEnd type="none" w="med" len="med"/>
            <a:tailEnd type="triangle" w="med" len="med"/>
          </a:ln>
        </p:spPr>
      </p:cxnSp>
      <p:sp>
        <p:nvSpPr>
          <p:cNvPr id="233" name="Google Shape;233;p39"/>
          <p:cNvSpPr txBox="1"/>
          <p:nvPr/>
        </p:nvSpPr>
        <p:spPr>
          <a:xfrm>
            <a:off x="7740400" y="5672650"/>
            <a:ext cx="880200" cy="9768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9FC9EB"/>
                </a:solidFill>
              </a:rPr>
              <a:t>Referentgranskning och Hjälp-väggen</a:t>
            </a:r>
          </a:p>
          <a:p>
            <a:pPr marL="0" lvl="0" indent="0" algn="ctr" rtl="0">
              <a:spcBef>
                <a:spcPts val="0"/>
              </a:spcBef>
              <a:spcAft>
                <a:spcPts val="0"/>
              </a:spcAft>
              <a:buNone/>
            </a:pPr>
            <a:r>
              <a:rPr lang="sv-FI" sz="800" b="1">
                <a:solidFill>
                  <a:srgbClr val="9FC9EB"/>
                </a:solidFill>
              </a:rPr>
              <a:t>(s.28–29)</a:t>
            </a:r>
          </a:p>
        </p:txBody>
      </p:sp>
      <p:sp>
        <p:nvSpPr>
          <p:cNvPr id="234" name="Google Shape;234;p39"/>
          <p:cNvSpPr txBox="1">
            <a:spLocks noGrp="1"/>
          </p:cNvSpPr>
          <p:nvPr>
            <p:ph type="title"/>
          </p:nvPr>
        </p:nvSpPr>
        <p:spPr>
          <a:xfrm>
            <a:off x="452104" y="223730"/>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3000" dirty="0">
                <a:latin typeface="Arial"/>
                <a:ea typeface="Arial"/>
                <a:cs typeface="Arial"/>
                <a:sym typeface="Arial"/>
              </a:rPr>
              <a:t>Bedömningsverktyg för fenomeninlärningens olika skeden </a:t>
            </a:r>
          </a:p>
        </p:txBody>
      </p:sp>
      <p:sp>
        <p:nvSpPr>
          <p:cNvPr id="235" name="Google Shape;235;p3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t>BEDÖMNINGSVERKTYG FÖR FENOMENBASERAD INLÄRNING</a:t>
            </a:r>
          </a:p>
        </p:txBody>
      </p:sp>
      <p:sp>
        <p:nvSpPr>
          <p:cNvPr id="236" name="Google Shape;236;p3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FI"/>
              <a:t>3</a:t>
            </a:fld>
            <a:endParaRPr lang="fi-FI"/>
          </a:p>
        </p:txBody>
      </p:sp>
      <p:grpSp>
        <p:nvGrpSpPr>
          <p:cNvPr id="237" name="Google Shape;237;p39"/>
          <p:cNvGrpSpPr/>
          <p:nvPr/>
        </p:nvGrpSpPr>
        <p:grpSpPr>
          <a:xfrm>
            <a:off x="462998" y="1386320"/>
            <a:ext cx="956266" cy="956266"/>
            <a:chOff x="540175" y="2202242"/>
            <a:chExt cx="801900" cy="801900"/>
          </a:xfrm>
        </p:grpSpPr>
        <p:sp>
          <p:nvSpPr>
            <p:cNvPr id="238" name="Google Shape;238;p39"/>
            <p:cNvSpPr/>
            <p:nvPr/>
          </p:nvSpPr>
          <p:spPr>
            <a:xfrm>
              <a:off x="540175" y="2202242"/>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9"/>
            <p:cNvSpPr txBox="1"/>
            <p:nvPr/>
          </p:nvSpPr>
          <p:spPr>
            <a:xfrm>
              <a:off x="556525" y="2670479"/>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t>Lärare</a:t>
              </a:r>
            </a:p>
          </p:txBody>
        </p:sp>
        <p:pic>
          <p:nvPicPr>
            <p:cNvPr id="240" name="Google Shape;240;p39"/>
            <p:cNvPicPr preferRelativeResize="0"/>
            <p:nvPr/>
          </p:nvPicPr>
          <p:blipFill>
            <a:blip r:embed="rId3">
              <a:alphaModFix/>
            </a:blip>
            <a:stretch>
              <a:fillRect/>
            </a:stretch>
          </p:blipFill>
          <p:spPr>
            <a:xfrm>
              <a:off x="754675" y="2314718"/>
              <a:ext cx="372900" cy="372900"/>
            </a:xfrm>
            <a:prstGeom prst="rect">
              <a:avLst/>
            </a:prstGeom>
            <a:noFill/>
            <a:ln>
              <a:noFill/>
            </a:ln>
          </p:spPr>
        </p:pic>
      </p:grpSp>
      <p:sp>
        <p:nvSpPr>
          <p:cNvPr id="241" name="Google Shape;241;p39"/>
          <p:cNvSpPr/>
          <p:nvPr/>
        </p:nvSpPr>
        <p:spPr>
          <a:xfrm>
            <a:off x="3487200" y="151970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2" name="Google Shape;242;p39"/>
          <p:cNvSpPr/>
          <p:nvPr/>
        </p:nvSpPr>
        <p:spPr>
          <a:xfrm>
            <a:off x="8898575" y="151970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3" name="Google Shape;243;p39"/>
          <p:cNvSpPr txBox="1"/>
          <p:nvPr/>
        </p:nvSpPr>
        <p:spPr>
          <a:xfrm>
            <a:off x="1506275" y="2294725"/>
            <a:ext cx="1908900" cy="689400"/>
          </a:xfrm>
          <a:prstGeom prst="rect">
            <a:avLst/>
          </a:prstGeom>
          <a:noFill/>
          <a:ln>
            <a:noFill/>
          </a:ln>
        </p:spPr>
        <p:txBody>
          <a:bodyPr spcFirstLastPara="1" wrap="square" lIns="91425" tIns="91425" rIns="91425" bIns="91425" anchor="t" anchorCtr="0">
            <a:noAutofit/>
          </a:bodyPr>
          <a:lstStyle/>
          <a:p>
            <a:pPr marL="72000" lvl="0" indent="-116450" algn="l" rtl="0">
              <a:spcBef>
                <a:spcPts val="0"/>
              </a:spcBef>
              <a:spcAft>
                <a:spcPts val="0"/>
              </a:spcAft>
              <a:buSzPts val="700"/>
              <a:buAutoNum type="arabicPeriod"/>
            </a:pPr>
            <a:r>
              <a:rPr lang="sv-FI" sz="700" b="1">
                <a:solidFill>
                  <a:schemeClr val="dk1"/>
                </a:solidFill>
              </a:rPr>
              <a:t>Ämnesspecifika mål för kartläggning ur läroplanen</a:t>
            </a:r>
          </a:p>
          <a:p>
            <a:pPr marL="72000" lvl="0" indent="-116450" algn="l" rtl="0">
              <a:spcBef>
                <a:spcPts val="0"/>
              </a:spcBef>
              <a:spcAft>
                <a:spcPts val="0"/>
              </a:spcAft>
              <a:buClr>
                <a:schemeClr val="dk1"/>
              </a:buClr>
              <a:buSzPts val="700"/>
              <a:buAutoNum type="arabicPeriod"/>
            </a:pPr>
            <a:r>
              <a:rPr lang="sv-FI" sz="700" b="1">
                <a:solidFill>
                  <a:schemeClr val="dk1"/>
                </a:solidFill>
              </a:rPr>
              <a:t>Väljer fenomen och definierar huvudmål för fenomenet</a:t>
            </a:r>
          </a:p>
          <a:p>
            <a:pPr marL="72000" lvl="0" indent="-116450" algn="l" rtl="0">
              <a:spcBef>
                <a:spcPts val="0"/>
              </a:spcBef>
              <a:spcAft>
                <a:spcPts val="0"/>
              </a:spcAft>
              <a:buClr>
                <a:schemeClr val="dk1"/>
              </a:buClr>
              <a:buSzPts val="700"/>
              <a:buAutoNum type="arabicPeriod"/>
            </a:pPr>
            <a:r>
              <a:rPr lang="sv-FI" sz="700" b="1">
                <a:solidFill>
                  <a:schemeClr val="dk1"/>
                </a:solidFill>
              </a:rPr>
              <a:t>Inleder tillsammans undervisningen i fenomenet</a:t>
            </a:r>
          </a:p>
        </p:txBody>
      </p:sp>
      <p:sp>
        <p:nvSpPr>
          <p:cNvPr id="244" name="Google Shape;244;p39"/>
          <p:cNvSpPr txBox="1"/>
          <p:nvPr/>
        </p:nvSpPr>
        <p:spPr>
          <a:xfrm>
            <a:off x="3868325" y="2294725"/>
            <a:ext cx="45708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FI" sz="700" b="1">
                <a:solidFill>
                  <a:schemeClr val="dk1"/>
                </a:solidFill>
              </a:rPr>
              <a:t>Träffar tillsammans de lärande minst en gång under processen och styr fenomenet inom sina egna läroämnen.</a:t>
            </a:r>
          </a:p>
        </p:txBody>
      </p:sp>
      <p:sp>
        <p:nvSpPr>
          <p:cNvPr id="245" name="Google Shape;245;p39"/>
          <p:cNvSpPr/>
          <p:nvPr/>
        </p:nvSpPr>
        <p:spPr>
          <a:xfrm>
            <a:off x="962025" y="401525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MÅL</a:t>
            </a:r>
          </a:p>
        </p:txBody>
      </p:sp>
      <p:sp>
        <p:nvSpPr>
          <p:cNvPr id="246" name="Google Shape;246;p39"/>
          <p:cNvSpPr/>
          <p:nvPr/>
        </p:nvSpPr>
        <p:spPr>
          <a:xfrm>
            <a:off x="3487200" y="401525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DELAKTIGHET</a:t>
            </a:r>
          </a:p>
        </p:txBody>
      </p:sp>
      <p:sp>
        <p:nvSpPr>
          <p:cNvPr id="247" name="Google Shape;247;p39"/>
          <p:cNvSpPr/>
          <p:nvPr/>
        </p:nvSpPr>
        <p:spPr>
          <a:xfrm>
            <a:off x="8898575" y="401525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BEDÖMNING</a:t>
            </a:r>
          </a:p>
        </p:txBody>
      </p:sp>
      <p:grpSp>
        <p:nvGrpSpPr>
          <p:cNvPr id="248" name="Google Shape;248;p39"/>
          <p:cNvGrpSpPr/>
          <p:nvPr/>
        </p:nvGrpSpPr>
        <p:grpSpPr>
          <a:xfrm>
            <a:off x="452104" y="3880757"/>
            <a:ext cx="976634" cy="976634"/>
            <a:chOff x="540175" y="4560633"/>
            <a:chExt cx="801900" cy="801900"/>
          </a:xfrm>
        </p:grpSpPr>
        <p:sp>
          <p:nvSpPr>
            <p:cNvPr id="249" name="Google Shape;249;p39"/>
            <p:cNvSpPr/>
            <p:nvPr/>
          </p:nvSpPr>
          <p:spPr>
            <a:xfrm>
              <a:off x="540175" y="4560633"/>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9"/>
            <p:cNvPicPr preferRelativeResize="0"/>
            <p:nvPr/>
          </p:nvPicPr>
          <p:blipFill>
            <a:blip r:embed="rId4">
              <a:alphaModFix/>
            </a:blip>
            <a:stretch>
              <a:fillRect/>
            </a:stretch>
          </p:blipFill>
          <p:spPr>
            <a:xfrm>
              <a:off x="754675" y="4673108"/>
              <a:ext cx="372900" cy="372900"/>
            </a:xfrm>
            <a:prstGeom prst="rect">
              <a:avLst/>
            </a:prstGeom>
            <a:noFill/>
            <a:ln>
              <a:noFill/>
            </a:ln>
          </p:spPr>
        </p:pic>
        <p:sp>
          <p:nvSpPr>
            <p:cNvPr id="251" name="Google Shape;251;p39"/>
            <p:cNvSpPr txBox="1"/>
            <p:nvPr/>
          </p:nvSpPr>
          <p:spPr>
            <a:xfrm>
              <a:off x="556525" y="5048758"/>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sz="600" b="1"/>
                <a:t>Lärande</a:t>
              </a:r>
            </a:p>
          </p:txBody>
        </p:sp>
      </p:grpSp>
      <p:sp>
        <p:nvSpPr>
          <p:cNvPr id="252" name="Google Shape;252;p39"/>
          <p:cNvSpPr txBox="1"/>
          <p:nvPr/>
        </p:nvSpPr>
        <p:spPr>
          <a:xfrm>
            <a:off x="1382300"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b="1">
                <a:solidFill>
                  <a:srgbClr val="FFFFFF"/>
                </a:solidFill>
              </a:rPr>
              <a:t>MÅL</a:t>
            </a:r>
          </a:p>
        </p:txBody>
      </p:sp>
      <p:sp>
        <p:nvSpPr>
          <p:cNvPr id="253" name="Google Shape;253;p39"/>
          <p:cNvSpPr txBox="1"/>
          <p:nvPr/>
        </p:nvSpPr>
        <p:spPr>
          <a:xfrm>
            <a:off x="386832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b="1">
                <a:solidFill>
                  <a:srgbClr val="FFFFFF"/>
                </a:solidFill>
              </a:rPr>
              <a:t>DELAKTIGHET</a:t>
            </a:r>
          </a:p>
        </p:txBody>
      </p:sp>
      <p:sp>
        <p:nvSpPr>
          <p:cNvPr id="254" name="Google Shape;254;p39"/>
          <p:cNvSpPr txBox="1"/>
          <p:nvPr/>
        </p:nvSpPr>
        <p:spPr>
          <a:xfrm>
            <a:off x="9289275" y="2294725"/>
            <a:ext cx="24657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FI" sz="700" b="1">
                <a:solidFill>
                  <a:schemeClr val="dk1"/>
                </a:solidFill>
              </a:rPr>
              <a:t>Bestämmer fenomenet tillsammans</a:t>
            </a:r>
          </a:p>
        </p:txBody>
      </p:sp>
      <p:sp>
        <p:nvSpPr>
          <p:cNvPr id="255" name="Google Shape;255;p39"/>
          <p:cNvSpPr txBox="1"/>
          <p:nvPr/>
        </p:nvSpPr>
        <p:spPr>
          <a:xfrm>
            <a:off x="929757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b="1">
                <a:solidFill>
                  <a:srgbClr val="FFFFFF"/>
                </a:solidFill>
              </a:rPr>
              <a:t>BEDÖMNING</a:t>
            </a:r>
          </a:p>
        </p:txBody>
      </p:sp>
      <p:cxnSp>
        <p:nvCxnSpPr>
          <p:cNvPr id="256" name="Google Shape;256;p39"/>
          <p:cNvCxnSpPr/>
          <p:nvPr/>
        </p:nvCxnSpPr>
        <p:spPr>
          <a:xfrm>
            <a:off x="478500" y="1304925"/>
            <a:ext cx="11294400" cy="0"/>
          </a:xfrm>
          <a:prstGeom prst="straightConnector1">
            <a:avLst/>
          </a:prstGeom>
          <a:noFill/>
          <a:ln w="9525" cap="flat" cmpd="sng">
            <a:solidFill>
              <a:schemeClr val="dk2"/>
            </a:solidFill>
            <a:prstDash val="dot"/>
            <a:round/>
            <a:headEnd type="none" w="med" len="med"/>
            <a:tailEnd type="triangle" w="med" len="med"/>
          </a:ln>
        </p:spPr>
      </p:cxnSp>
      <p:sp>
        <p:nvSpPr>
          <p:cNvPr id="257" name="Google Shape;257;p39"/>
          <p:cNvSpPr txBox="1"/>
          <p:nvPr/>
        </p:nvSpPr>
        <p:spPr>
          <a:xfrm>
            <a:off x="409575" y="932025"/>
            <a:ext cx="1575000" cy="37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600">
                <a:solidFill>
                  <a:srgbClr val="292929"/>
                </a:solidFill>
              </a:rPr>
              <a:t>Processens längd är flera veckor</a:t>
            </a:r>
          </a:p>
        </p:txBody>
      </p:sp>
      <p:sp>
        <p:nvSpPr>
          <p:cNvPr id="258" name="Google Shape;258;p39"/>
          <p:cNvSpPr txBox="1"/>
          <p:nvPr/>
        </p:nvSpPr>
        <p:spPr>
          <a:xfrm>
            <a:off x="1125750" y="3069650"/>
            <a:ext cx="2185800" cy="73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sv-FI" sz="800" b="1">
                <a:solidFill>
                  <a:srgbClr val="00D7A6"/>
                </a:solidFill>
              </a:rPr>
              <a:t>Ämnesspecifika mål (s. 4–7)</a:t>
            </a:r>
          </a:p>
          <a:p>
            <a:pPr marL="302399" lvl="0" indent="-281199" algn="l" rtl="0">
              <a:spcBef>
                <a:spcPts val="0"/>
              </a:spcBef>
              <a:spcAft>
                <a:spcPts val="0"/>
              </a:spcAft>
              <a:buClr>
                <a:srgbClr val="00D7A6"/>
              </a:buClr>
              <a:buSzPts val="800"/>
              <a:buChar char="●"/>
            </a:pPr>
            <a:r>
              <a:rPr lang="sv-FI" sz="800" b="1">
                <a:solidFill>
                  <a:srgbClr val="00D7A6"/>
                </a:solidFill>
              </a:rPr>
              <a:t>Mål för mångsidig kompetens (s. 10–19)</a:t>
            </a:r>
          </a:p>
          <a:p>
            <a:pPr marL="302399" lvl="0" indent="-281199" algn="l" rtl="0">
              <a:spcBef>
                <a:spcPts val="0"/>
              </a:spcBef>
              <a:spcAft>
                <a:spcPts val="0"/>
              </a:spcAft>
              <a:buClr>
                <a:srgbClr val="00D7A6"/>
              </a:buClr>
              <a:buSzPts val="800"/>
              <a:buChar char="●"/>
            </a:pPr>
            <a:r>
              <a:rPr lang="sv-FI" sz="800" b="1">
                <a:solidFill>
                  <a:srgbClr val="00D7A6"/>
                </a:solidFill>
              </a:rPr>
              <a:t>Bedömning av fenomenprocessen (s. 22–25)</a:t>
            </a:r>
          </a:p>
        </p:txBody>
      </p:sp>
      <p:cxnSp>
        <p:nvCxnSpPr>
          <p:cNvPr id="259" name="Google Shape;259;p39"/>
          <p:cNvCxnSpPr>
            <a:stCxn id="225" idx="3"/>
            <a:endCxn id="226" idx="1"/>
          </p:cNvCxnSpPr>
          <p:nvPr/>
        </p:nvCxnSpPr>
        <p:spPr>
          <a:xfrm>
            <a:off x="4447700"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9"/>
          <p:cNvCxnSpPr/>
          <p:nvPr/>
        </p:nvCxnSpPr>
        <p:spPr>
          <a:xfrm>
            <a:off x="55049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39"/>
          <p:cNvCxnSpPr/>
          <p:nvPr/>
        </p:nvCxnSpPr>
        <p:spPr>
          <a:xfrm>
            <a:off x="65717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39"/>
          <p:cNvCxnSpPr/>
          <p:nvPr/>
        </p:nvCxnSpPr>
        <p:spPr>
          <a:xfrm>
            <a:off x="7562375" y="5190013"/>
            <a:ext cx="136500" cy="0"/>
          </a:xfrm>
          <a:prstGeom prst="straightConnector1">
            <a:avLst/>
          </a:prstGeom>
          <a:noFill/>
          <a:ln w="9525" cap="flat" cmpd="sng">
            <a:solidFill>
              <a:schemeClr val="dk2"/>
            </a:solidFill>
            <a:prstDash val="solid"/>
            <a:round/>
            <a:headEnd type="none" w="med" len="med"/>
            <a:tailEnd type="triangle" w="med" len="med"/>
          </a:ln>
        </p:spPr>
      </p:cxnSp>
      <p:sp>
        <p:nvSpPr>
          <p:cNvPr id="263" name="Google Shape;263;p39"/>
          <p:cNvSpPr txBox="1"/>
          <p:nvPr/>
        </p:nvSpPr>
        <p:spPr>
          <a:xfrm>
            <a:off x="3521600" y="5665000"/>
            <a:ext cx="40407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9FC9EB"/>
                </a:solidFill>
              </a:rPr>
              <a:t>Bedömningsverktyg för fenomenprocessen (s. 23–25)</a:t>
            </a:r>
          </a:p>
        </p:txBody>
      </p:sp>
      <p:sp>
        <p:nvSpPr>
          <p:cNvPr id="264" name="Google Shape;264;p39"/>
          <p:cNvSpPr txBox="1"/>
          <p:nvPr/>
        </p:nvSpPr>
        <p:spPr>
          <a:xfrm>
            <a:off x="8958150" y="264152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F5A3C7"/>
                </a:solidFill>
              </a:rPr>
              <a:t>Bedömning av processen (s. 23–25)</a:t>
            </a:r>
          </a:p>
        </p:txBody>
      </p:sp>
      <p:sp>
        <p:nvSpPr>
          <p:cNvPr id="265" name="Google Shape;265;p39"/>
          <p:cNvSpPr txBox="1"/>
          <p:nvPr/>
        </p:nvSpPr>
        <p:spPr>
          <a:xfrm>
            <a:off x="8958150" y="3241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F5A3C7"/>
                </a:solidFill>
              </a:rPr>
              <a:t>Slutbedömning (s. 8)</a:t>
            </a:r>
          </a:p>
        </p:txBody>
      </p:sp>
      <p:sp>
        <p:nvSpPr>
          <p:cNvPr id="266" name="Google Shape;266;p39"/>
          <p:cNvSpPr txBox="1"/>
          <p:nvPr/>
        </p:nvSpPr>
        <p:spPr>
          <a:xfrm>
            <a:off x="3521600" y="2641525"/>
            <a:ext cx="51609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FI" sz="800" b="1">
                <a:solidFill>
                  <a:srgbClr val="9FC9EB"/>
                </a:solidFill>
              </a:rPr>
              <a:t>Halvtidsutvärdering av fenomenprocessen (s. 23–25)</a:t>
            </a:r>
          </a:p>
        </p:txBody>
      </p:sp>
      <p:sp>
        <p:nvSpPr>
          <p:cNvPr id="267" name="Google Shape;267;p39"/>
          <p:cNvSpPr txBox="1"/>
          <p:nvPr/>
        </p:nvSpPr>
        <p:spPr>
          <a:xfrm>
            <a:off x="1216325" y="4940775"/>
            <a:ext cx="2045100" cy="7365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sv-FI" sz="800" b="1">
                <a:solidFill>
                  <a:srgbClr val="00D7A6"/>
                </a:solidFill>
              </a:rPr>
              <a:t>Bedömning av mångsidig kompetens (s. 16 och 20)</a:t>
            </a:r>
          </a:p>
          <a:p>
            <a:pPr marL="302399" lvl="0" indent="-281199" algn="l" rtl="0">
              <a:spcBef>
                <a:spcPts val="0"/>
              </a:spcBef>
              <a:spcAft>
                <a:spcPts val="0"/>
              </a:spcAft>
              <a:buClr>
                <a:srgbClr val="00D7A6"/>
              </a:buClr>
              <a:buSzPts val="800"/>
              <a:buChar char="●"/>
            </a:pPr>
            <a:r>
              <a:rPr lang="sv-FI" sz="800" b="1">
                <a:solidFill>
                  <a:srgbClr val="00D7A6"/>
                </a:solidFill>
              </a:rPr>
              <a:t>Mål för fenomenprocessen (s. 23–25)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a:t>Bedömning av fenomenprocessen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8"/>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sv-FI">
                <a:solidFill>
                  <a:srgbClr val="00D7A7"/>
                </a:solidFill>
              </a:rPr>
              <a:t>Verktyg</a:t>
            </a:r>
          </a:p>
          <a:p>
            <a:pPr marL="0" lvl="0" indent="0" algn="l" rtl="0">
              <a:spcBef>
                <a:spcPts val="1200"/>
              </a:spcBef>
              <a:spcAft>
                <a:spcPts val="0"/>
              </a:spcAft>
              <a:buNone/>
            </a:pPr>
            <a:endParaRPr>
              <a:solidFill>
                <a:srgbClr val="00D7A7"/>
              </a:solidFill>
            </a:endParaRPr>
          </a:p>
        </p:txBody>
      </p:sp>
      <p:sp>
        <p:nvSpPr>
          <p:cNvPr id="540" name="Google Shape;540;p58"/>
          <p:cNvSpPr txBox="1">
            <a:spLocks noGrp="1"/>
          </p:cNvSpPr>
          <p:nvPr>
            <p:ph type="body" idx="1"/>
          </p:nvPr>
        </p:nvSpPr>
        <p:spPr>
          <a:xfrm>
            <a:off x="457200" y="4080525"/>
            <a:ext cx="3595800" cy="1691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sv-FI" sz="1400" b="1"/>
              <a:t>Utvärdering av fenomenprocessen A (s. 23)</a:t>
            </a:r>
          </a:p>
          <a:p>
            <a:pPr marL="0" lvl="0" indent="0" algn="l" rtl="0">
              <a:lnSpc>
                <a:spcPct val="90000"/>
              </a:lnSpc>
              <a:spcBef>
                <a:spcPts val="0"/>
              </a:spcBef>
              <a:spcAft>
                <a:spcPts val="0"/>
              </a:spcAft>
              <a:buClr>
                <a:schemeClr val="dk1"/>
              </a:buClr>
              <a:buSzPts val="1100"/>
              <a:buFont typeface="Arial"/>
              <a:buNone/>
            </a:pPr>
            <a:endParaRPr sz="1400" b="1"/>
          </a:p>
          <a:p>
            <a:pPr marL="0" lvl="0" indent="0" algn="l" rtl="0">
              <a:lnSpc>
                <a:spcPct val="115000"/>
              </a:lnSpc>
              <a:spcBef>
                <a:spcPts val="0"/>
              </a:spcBef>
              <a:spcAft>
                <a:spcPts val="0"/>
              </a:spcAft>
              <a:buNone/>
            </a:pPr>
            <a:r>
              <a:rPr lang="sv-FI" sz="900"/>
              <a:t>Målet med utvärderingsverktyget för fenomenprocessen är att stöda den lärande från början av processen ända till dess slut. De lärande fyller inte i bedömningsmallen med en gång, utan utvärderar sitt arbete, sina tankar och det de har lärt sig steg för steg. Fenomenprocessen tar flera veckor i anspråk och därför är det bra att de lärande har ett verktyg som påminner dem om de uppställda målen och hjälper dem att granska att processen framskrider meningsfullt mot målen.</a:t>
            </a:r>
          </a:p>
          <a:p>
            <a:pPr marL="0" lvl="0" indent="0" algn="l" rtl="0">
              <a:lnSpc>
                <a:spcPct val="115000"/>
              </a:lnSpc>
              <a:spcBef>
                <a:spcPts val="1200"/>
              </a:spcBef>
              <a:spcAft>
                <a:spcPts val="0"/>
              </a:spcAft>
              <a:buNone/>
            </a:pPr>
            <a:endParaRPr sz="1400"/>
          </a:p>
        </p:txBody>
      </p:sp>
      <p:sp>
        <p:nvSpPr>
          <p:cNvPr id="541" name="Google Shape;541;p5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lang="fi-FI"/>
          </a:p>
        </p:txBody>
      </p:sp>
      <p:pic>
        <p:nvPicPr>
          <p:cNvPr id="542" name="Google Shape;542;p58"/>
          <p:cNvPicPr preferRelativeResize="0"/>
          <p:nvPr/>
        </p:nvPicPr>
        <p:blipFill>
          <a:blip r:embed="rId3">
            <a:alphaModFix/>
          </a:blip>
          <a:stretch>
            <a:fillRect/>
          </a:stretch>
        </p:blipFill>
        <p:spPr>
          <a:xfrm>
            <a:off x="457200" y="1798780"/>
            <a:ext cx="3595798" cy="2033895"/>
          </a:xfrm>
          <a:prstGeom prst="rect">
            <a:avLst/>
          </a:prstGeom>
          <a:noFill/>
          <a:ln>
            <a:noFill/>
          </a:ln>
          <a:effectLst>
            <a:outerShdw blurRad="57150" dist="19050" dir="5400000" algn="bl" rotWithShape="0">
              <a:srgbClr val="000000">
                <a:alpha val="50000"/>
              </a:srgbClr>
            </a:outerShdw>
          </a:effectLst>
        </p:spPr>
      </p:pic>
      <p:pic>
        <p:nvPicPr>
          <p:cNvPr id="543" name="Google Shape;543;p58"/>
          <p:cNvPicPr preferRelativeResize="0"/>
          <p:nvPr/>
        </p:nvPicPr>
        <p:blipFill>
          <a:blip r:embed="rId4">
            <a:alphaModFix/>
          </a:blip>
          <a:stretch>
            <a:fillRect/>
          </a:stretch>
        </p:blipFill>
        <p:spPr>
          <a:xfrm>
            <a:off x="4249688" y="1791262"/>
            <a:ext cx="3632474" cy="2048937"/>
          </a:xfrm>
          <a:prstGeom prst="rect">
            <a:avLst/>
          </a:prstGeom>
          <a:noFill/>
          <a:ln>
            <a:noFill/>
          </a:ln>
          <a:effectLst>
            <a:outerShdw blurRad="57150" dist="19050" dir="5400000" algn="bl" rotWithShape="0">
              <a:srgbClr val="000000">
                <a:alpha val="50000"/>
              </a:srgbClr>
            </a:outerShdw>
          </a:effectLst>
        </p:spPr>
      </p:pic>
      <p:sp>
        <p:nvSpPr>
          <p:cNvPr id="544" name="Google Shape;544;p58"/>
          <p:cNvSpPr txBox="1">
            <a:spLocks noGrp="1"/>
          </p:cNvSpPr>
          <p:nvPr>
            <p:ph type="body" idx="1"/>
          </p:nvPr>
        </p:nvSpPr>
        <p:spPr>
          <a:xfrm>
            <a:off x="8078875" y="4080525"/>
            <a:ext cx="3653100" cy="1844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sv-FI" sz="1400" b="1"/>
              <a:t>Visuell bedömningsmall för fenomenprocessen (s. 25)</a:t>
            </a:r>
          </a:p>
          <a:p>
            <a:pPr marL="0" lvl="0" indent="0" algn="l" rtl="0">
              <a:lnSpc>
                <a:spcPct val="115000"/>
              </a:lnSpc>
              <a:spcBef>
                <a:spcPts val="1200"/>
              </a:spcBef>
              <a:spcAft>
                <a:spcPts val="0"/>
              </a:spcAft>
              <a:buClr>
                <a:schemeClr val="dk1"/>
              </a:buClr>
              <a:buSzPts val="1100"/>
              <a:buFont typeface="Arial"/>
              <a:buNone/>
            </a:pPr>
            <a:r>
              <a:rPr lang="sv-FI" sz="900"/>
              <a:t>Visuell utskriftsmall för bedömning av fenomenprocessen.</a:t>
            </a:r>
          </a:p>
        </p:txBody>
      </p:sp>
      <p:sp>
        <p:nvSpPr>
          <p:cNvPr id="545" name="Google Shape;545;p58"/>
          <p:cNvSpPr txBox="1">
            <a:spLocks noGrp="1"/>
          </p:cNvSpPr>
          <p:nvPr>
            <p:ph type="body" idx="1"/>
          </p:nvPr>
        </p:nvSpPr>
        <p:spPr>
          <a:xfrm>
            <a:off x="4229100" y="4080425"/>
            <a:ext cx="3653100" cy="1691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sv-FI" sz="1400" b="1"/>
              <a:t>Utvärdering av fenomenprocessen B (s. 24)</a:t>
            </a:r>
          </a:p>
          <a:p>
            <a:pPr marL="0" lvl="0" indent="0" algn="l" rtl="0">
              <a:lnSpc>
                <a:spcPct val="90000"/>
              </a:lnSpc>
              <a:spcBef>
                <a:spcPts val="0"/>
              </a:spcBef>
              <a:spcAft>
                <a:spcPts val="0"/>
              </a:spcAft>
              <a:buNone/>
            </a:pPr>
            <a:endParaRPr sz="1400" b="1"/>
          </a:p>
          <a:p>
            <a:pPr marL="0" lvl="0" indent="0" algn="l" rtl="0">
              <a:lnSpc>
                <a:spcPct val="115000"/>
              </a:lnSpc>
              <a:spcBef>
                <a:spcPts val="0"/>
              </a:spcBef>
              <a:spcAft>
                <a:spcPts val="0"/>
              </a:spcAft>
              <a:buClr>
                <a:schemeClr val="dk1"/>
              </a:buClr>
              <a:buSzPts val="1100"/>
              <a:buFont typeface="Arial"/>
              <a:buNone/>
            </a:pPr>
            <a:r>
              <a:rPr lang="sv-FI" sz="900"/>
              <a:t>Punkter 3 och 4 i verktyget kan upprepas oftare under studierna i fenomenet, eftersom en större helhet består av flera delområden och det är viktigt att ställa upp egna mål för dem alla, göra upp egna arbetsplaner och bedöma uppnåendet av målen och planerna på vägen.</a:t>
            </a:r>
          </a:p>
          <a:p>
            <a:pPr marL="0" lvl="0" indent="0" algn="l" rtl="0">
              <a:lnSpc>
                <a:spcPct val="115000"/>
              </a:lnSpc>
              <a:spcBef>
                <a:spcPts val="0"/>
              </a:spcBef>
              <a:spcAft>
                <a:spcPts val="0"/>
              </a:spcAft>
              <a:buNone/>
            </a:pPr>
            <a:endParaRPr sz="900"/>
          </a:p>
          <a:p>
            <a:pPr marL="0" lvl="0" indent="0" algn="l" rtl="0">
              <a:lnSpc>
                <a:spcPct val="115000"/>
              </a:lnSpc>
              <a:spcBef>
                <a:spcPts val="1200"/>
              </a:spcBef>
              <a:spcAft>
                <a:spcPts val="0"/>
              </a:spcAft>
              <a:buNone/>
            </a:pPr>
            <a:endParaRPr sz="1400"/>
          </a:p>
        </p:txBody>
      </p:sp>
      <p:pic>
        <p:nvPicPr>
          <p:cNvPr id="546" name="Google Shape;546;p58"/>
          <p:cNvPicPr preferRelativeResize="0"/>
          <p:nvPr/>
        </p:nvPicPr>
        <p:blipFill>
          <a:blip r:embed="rId5">
            <a:alphaModFix/>
          </a:blip>
          <a:stretch>
            <a:fillRect/>
          </a:stretch>
        </p:blipFill>
        <p:spPr>
          <a:xfrm>
            <a:off x="8078846" y="1798772"/>
            <a:ext cx="3632451" cy="205460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9"/>
          <p:cNvSpPr/>
          <p:nvPr/>
        </p:nvSpPr>
        <p:spPr>
          <a:xfrm>
            <a:off x="3442625" y="5190775"/>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52" name="Google Shape;552;p59"/>
          <p:cNvSpPr/>
          <p:nvPr/>
        </p:nvSpPr>
        <p:spPr>
          <a:xfrm>
            <a:off x="3442625" y="3146155"/>
            <a:ext cx="5237100" cy="19899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53" name="Google Shape;553;p59"/>
          <p:cNvSpPr/>
          <p:nvPr/>
        </p:nvSpPr>
        <p:spPr>
          <a:xfrm>
            <a:off x="3442625" y="3145936"/>
            <a:ext cx="1589400" cy="198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9"/>
          <p:cNvSpPr/>
          <p:nvPr/>
        </p:nvSpPr>
        <p:spPr>
          <a:xfrm>
            <a:off x="3442625" y="2173075"/>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555" name="Google Shape;555;p59"/>
          <p:cNvSpPr/>
          <p:nvPr/>
        </p:nvSpPr>
        <p:spPr>
          <a:xfrm>
            <a:off x="3442625" y="1209450"/>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v-FI">
                <a:solidFill>
                  <a:schemeClr val="accent6"/>
                </a:solidFill>
              </a:rPr>
              <a:t>a</a:t>
            </a:r>
          </a:p>
        </p:txBody>
      </p:sp>
      <p:sp>
        <p:nvSpPr>
          <p:cNvPr id="556" name="Google Shape;556;p59"/>
          <p:cNvSpPr/>
          <p:nvPr/>
        </p:nvSpPr>
        <p:spPr>
          <a:xfrm>
            <a:off x="8736575" y="1209350"/>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9"/>
          <p:cNvSpPr/>
          <p:nvPr/>
        </p:nvSpPr>
        <p:spPr>
          <a:xfrm>
            <a:off x="8736575" y="2171375"/>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9"/>
          <p:cNvSpPr/>
          <p:nvPr/>
        </p:nvSpPr>
        <p:spPr>
          <a:xfrm>
            <a:off x="8736575" y="3147675"/>
            <a:ext cx="2909700" cy="19902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9"/>
          <p:cNvSpPr/>
          <p:nvPr/>
        </p:nvSpPr>
        <p:spPr>
          <a:xfrm>
            <a:off x="8736575" y="5187775"/>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9"/>
          <p:cNvSpPr/>
          <p:nvPr/>
        </p:nvSpPr>
        <p:spPr>
          <a:xfrm>
            <a:off x="476000" y="771550"/>
            <a:ext cx="3106800" cy="3855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MÅL</a:t>
            </a:r>
          </a:p>
        </p:txBody>
      </p:sp>
      <p:sp>
        <p:nvSpPr>
          <p:cNvPr id="561" name="Google Shape;561;p59"/>
          <p:cNvSpPr/>
          <p:nvPr/>
        </p:nvSpPr>
        <p:spPr>
          <a:xfrm>
            <a:off x="476000" y="1209350"/>
            <a:ext cx="2909700" cy="48843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9"/>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sv-FI" sz="1200" b="1"/>
              <a:t>FENOMENETS NAMN:________________________________________________</a:t>
            </a:r>
          </a:p>
          <a:p>
            <a:pPr marL="0" marR="0" lvl="0" indent="0" algn="l" rtl="0">
              <a:lnSpc>
                <a:spcPct val="90000"/>
              </a:lnSpc>
              <a:spcBef>
                <a:spcPts val="600"/>
              </a:spcBef>
              <a:spcAft>
                <a:spcPts val="0"/>
              </a:spcAft>
              <a:buClr>
                <a:srgbClr val="343D58"/>
              </a:buClr>
              <a:buSzPts val="800"/>
              <a:buFont typeface="Arial"/>
              <a:buNone/>
            </a:pPr>
            <a:r>
              <a:rPr lang="sv-FI" sz="800"/>
              <a:t>Skriv in det fenomen som undersöks här</a:t>
            </a:r>
          </a:p>
        </p:txBody>
      </p:sp>
      <p:sp>
        <p:nvSpPr>
          <p:cNvPr id="563" name="Google Shape;563;p59"/>
          <p:cNvSpPr txBox="1"/>
          <p:nvPr/>
        </p:nvSpPr>
        <p:spPr>
          <a:xfrm>
            <a:off x="629075" y="1301350"/>
            <a:ext cx="2718300" cy="468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sv-FI" sz="800" b="1">
                <a:solidFill>
                  <a:schemeClr val="dk1"/>
                </a:solidFill>
              </a:rPr>
              <a:t>Vad ska vi lära oss?</a:t>
            </a:r>
          </a:p>
          <a:p>
            <a:pPr marL="0" marR="0" lvl="0" indent="0" algn="l" rtl="0">
              <a:lnSpc>
                <a:spcPct val="100000"/>
              </a:lnSpc>
              <a:spcBef>
                <a:spcPts val="0"/>
              </a:spcBef>
              <a:spcAft>
                <a:spcPts val="0"/>
              </a:spcAft>
              <a:buClr>
                <a:srgbClr val="343D58"/>
              </a:buClr>
              <a:buSzPts val="800"/>
              <a:buFont typeface="Arial"/>
              <a:buNone/>
            </a:pPr>
            <a:r>
              <a:rPr lang="sv-FI" sz="800">
                <a:solidFill>
                  <a:schemeClr val="dk1"/>
                </a:solidFill>
              </a:rPr>
              <a:t>(Huvudmål för fenomenet utifrån läroplanen)</a:t>
            </a:r>
          </a:p>
          <a:p>
            <a:pPr marL="0" marR="0" lvl="0" indent="0" algn="l" rtl="0">
              <a:lnSpc>
                <a:spcPct val="100000"/>
              </a:lnSpc>
              <a:spcBef>
                <a:spcPts val="0"/>
              </a:spcBef>
              <a:spcAft>
                <a:spcPts val="0"/>
              </a:spcAft>
              <a:buClr>
                <a:srgbClr val="343D58"/>
              </a:buClr>
              <a:buSzPts val="800"/>
              <a:buFont typeface="Arial"/>
              <a:buNone/>
            </a:pPr>
            <a:r>
              <a:rPr lang="sv-FI" sz="800" b="1">
                <a:solidFill>
                  <a:schemeClr val="dk1"/>
                </a:solidFill>
              </a:rPr>
              <a:t>Vilka är målen för studierna i detta fenomen?</a:t>
            </a:r>
          </a:p>
          <a:p>
            <a:pPr marL="0" lvl="0" indent="0" algn="l" rtl="0">
              <a:spcBef>
                <a:spcPts val="0"/>
              </a:spcBef>
              <a:spcAft>
                <a:spcPts val="0"/>
              </a:spcAft>
              <a:buClr>
                <a:srgbClr val="343D58"/>
              </a:buClr>
              <a:buSzPts val="800"/>
              <a:buFont typeface="Arial"/>
              <a:buNone/>
            </a:pPr>
            <a:r>
              <a:rPr lang="sv-FI" sz="800">
                <a:solidFill>
                  <a:schemeClr val="dk1"/>
                </a:solidFill>
              </a:rPr>
              <a:t>(Beskriv huvudmålet för fenomenet med egna ord. Vad betyder målet?)</a:t>
            </a:r>
          </a:p>
          <a:p>
            <a:pPr marL="0" marR="0" lvl="0" indent="0" algn="l" rtl="0">
              <a:lnSpc>
                <a:spcPct val="100000"/>
              </a:lnSpc>
              <a:spcBef>
                <a:spcPts val="0"/>
              </a:spcBef>
              <a:spcAft>
                <a:spcPts val="0"/>
              </a:spcAft>
              <a:buClr>
                <a:srgbClr val="343D58"/>
              </a:buClr>
              <a:buSzPts val="800"/>
              <a:buFont typeface="Arial"/>
              <a:buNone/>
            </a:pPr>
            <a:endParaRPr sz="1000" b="1">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sv-FI" sz="1000" b="1">
                <a:solidFill>
                  <a:schemeClr val="dk1"/>
                </a:solidFill>
              </a:rPr>
              <a:t>	</a:t>
            </a:r>
          </a:p>
        </p:txBody>
      </p:sp>
      <p:sp>
        <p:nvSpPr>
          <p:cNvPr id="564" name="Google Shape;564;p59"/>
          <p:cNvSpPr txBox="1"/>
          <p:nvPr/>
        </p:nvSpPr>
        <p:spPr>
          <a:xfrm>
            <a:off x="5933726"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sv-FI" sz="1200" b="1"/>
              <a:t>MITT NAMN:________________________________________________</a:t>
            </a:r>
          </a:p>
          <a:p>
            <a:pPr marL="0" marR="0" lvl="0" indent="0" algn="l" rtl="0">
              <a:lnSpc>
                <a:spcPct val="90000"/>
              </a:lnSpc>
              <a:spcBef>
                <a:spcPts val="600"/>
              </a:spcBef>
              <a:spcAft>
                <a:spcPts val="0"/>
              </a:spcAft>
              <a:buClr>
                <a:srgbClr val="343D58"/>
              </a:buClr>
              <a:buSzPts val="800"/>
              <a:buFont typeface="Arial"/>
              <a:buNone/>
            </a:pPr>
            <a:r>
              <a:rPr lang="sv-FI" sz="800"/>
              <a:t>Skriv ditt namn här</a:t>
            </a:r>
          </a:p>
        </p:txBody>
      </p:sp>
      <p:sp>
        <p:nvSpPr>
          <p:cNvPr id="565" name="Google Shape;565;p5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solidFill>
                  <a:schemeClr val="dk1"/>
                </a:solidFill>
              </a:rPr>
              <a:t>BEDÖMNING AV FENOMENPROCESSEN </a:t>
            </a:r>
          </a:p>
        </p:txBody>
      </p:sp>
      <p:sp>
        <p:nvSpPr>
          <p:cNvPr id="566" name="Google Shape;566;p59"/>
          <p:cNvSpPr txBox="1"/>
          <p:nvPr/>
        </p:nvSpPr>
        <p:spPr>
          <a:xfrm>
            <a:off x="8883050" y="1306050"/>
            <a:ext cx="2650500" cy="6798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sv-FI" sz="800" b="1"/>
              <a:t>BEDÖMNING </a:t>
            </a:r>
          </a:p>
          <a:p>
            <a:pPr marL="0" lvl="0" indent="0" algn="l" rtl="0">
              <a:spcBef>
                <a:spcPts val="0"/>
              </a:spcBef>
              <a:spcAft>
                <a:spcPts val="0"/>
              </a:spcAft>
              <a:buClr>
                <a:schemeClr val="dk1"/>
              </a:buClr>
              <a:buSzPts val="1100"/>
              <a:buFont typeface="Arial"/>
              <a:buNone/>
            </a:pPr>
            <a:r>
              <a:rPr lang="sv-FI" sz="600">
                <a:solidFill>
                  <a:srgbClr val="343D58"/>
                </a:solidFill>
              </a:rPr>
              <a:t>På vilket sätt kan du få tillgång till dina tidigare kunskaper? Tycker du om att teckna, bygga, skriva, skriva text, diskutera? Fundera vad du kan pröva på nästa gång vid denna punkt.</a:t>
            </a:r>
          </a:p>
        </p:txBody>
      </p:sp>
      <p:sp>
        <p:nvSpPr>
          <p:cNvPr id="567" name="Google Shape;567;p59"/>
          <p:cNvSpPr/>
          <p:nvPr/>
        </p:nvSpPr>
        <p:spPr>
          <a:xfrm>
            <a:off x="3442550" y="771550"/>
            <a:ext cx="5429700" cy="3879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DELAKTIGHET</a:t>
            </a:r>
          </a:p>
        </p:txBody>
      </p:sp>
      <p:sp>
        <p:nvSpPr>
          <p:cNvPr id="568" name="Google Shape;568;p59"/>
          <p:cNvSpPr txBox="1"/>
          <p:nvPr/>
        </p:nvSpPr>
        <p:spPr>
          <a:xfrm>
            <a:off x="3582800" y="1236475"/>
            <a:ext cx="5237100" cy="4143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None/>
            </a:pPr>
            <a:r>
              <a:rPr lang="sv-FI" b="1">
                <a:solidFill>
                  <a:srgbClr val="FFFFFF"/>
                </a:solidFill>
              </a:rPr>
              <a:t>DELAKTIGHET</a:t>
            </a:r>
          </a:p>
        </p:txBody>
      </p:sp>
      <p:sp>
        <p:nvSpPr>
          <p:cNvPr id="569" name="Google Shape;569;p59"/>
          <p:cNvSpPr/>
          <p:nvPr/>
        </p:nvSpPr>
        <p:spPr>
          <a:xfrm>
            <a:off x="8736575" y="771425"/>
            <a:ext cx="3129600" cy="3879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BEDÖMNING</a:t>
            </a:r>
          </a:p>
        </p:txBody>
      </p:sp>
      <p:sp>
        <p:nvSpPr>
          <p:cNvPr id="570" name="Google Shape;570;p5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lang="fi-FI"/>
          </a:p>
        </p:txBody>
      </p:sp>
      <p:sp>
        <p:nvSpPr>
          <p:cNvPr id="571" name="Google Shape;571;p59"/>
          <p:cNvSpPr txBox="1"/>
          <p:nvPr/>
        </p:nvSpPr>
        <p:spPr>
          <a:xfrm>
            <a:off x="8883050" y="2249025"/>
            <a:ext cx="2650500" cy="6318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sv-FI" sz="800" b="1"/>
              <a:t>BEDÖMNING</a:t>
            </a:r>
          </a:p>
          <a:p>
            <a:pPr marL="0" lvl="0" indent="0" algn="l" rtl="0">
              <a:spcBef>
                <a:spcPts val="0"/>
              </a:spcBef>
              <a:spcAft>
                <a:spcPts val="0"/>
              </a:spcAft>
              <a:buNone/>
            </a:pPr>
            <a:r>
              <a:rPr lang="sv-FI" sz="600">
                <a:solidFill>
                  <a:srgbClr val="343D58"/>
                </a:solidFill>
              </a:rPr>
              <a:t>Den lärande presenterar sina lärandemål för lärare och vårdnadshavare. Målen kan kompletteras tillsammans och man går tillbaka till dem i varje skede av lärandeprocessen.</a:t>
            </a:r>
          </a:p>
          <a:p>
            <a:pPr marL="0" lvl="0" indent="0" algn="l" rtl="0">
              <a:spcBef>
                <a:spcPts val="0"/>
              </a:spcBef>
              <a:spcAft>
                <a:spcPts val="0"/>
              </a:spcAft>
              <a:buNone/>
            </a:pPr>
            <a:endParaRPr sz="600">
              <a:solidFill>
                <a:srgbClr val="343D58"/>
              </a:solidFill>
            </a:endParaRPr>
          </a:p>
          <a:p>
            <a:pPr marL="0" lvl="0" indent="0" algn="l" rtl="0">
              <a:spcBef>
                <a:spcPts val="0"/>
              </a:spcBef>
              <a:spcAft>
                <a:spcPts val="0"/>
              </a:spcAft>
              <a:buNone/>
            </a:pPr>
            <a:r>
              <a:rPr lang="sv-FI" sz="600">
                <a:solidFill>
                  <a:srgbClr val="343D58"/>
                </a:solidFill>
              </a:rPr>
              <a:t>Efter skedena 1–4 gör den lärande en halvtids-/slutbedömning.</a:t>
            </a:r>
          </a:p>
          <a:p>
            <a:pPr marL="0" marR="0" lvl="0" indent="0" algn="l" rtl="0">
              <a:lnSpc>
                <a:spcPct val="100000"/>
              </a:lnSpc>
              <a:spcBef>
                <a:spcPts val="0"/>
              </a:spcBef>
              <a:spcAft>
                <a:spcPts val="0"/>
              </a:spcAft>
              <a:buNone/>
            </a:pPr>
            <a:endParaRPr sz="800" b="1"/>
          </a:p>
        </p:txBody>
      </p:sp>
      <p:sp>
        <p:nvSpPr>
          <p:cNvPr id="572" name="Google Shape;572;p59"/>
          <p:cNvSpPr txBox="1"/>
          <p:nvPr/>
        </p:nvSpPr>
        <p:spPr>
          <a:xfrm>
            <a:off x="8883050" y="3220575"/>
            <a:ext cx="2650500" cy="7917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sv-FI" sz="800" b="1"/>
              <a:t>BEDÖMNING</a:t>
            </a:r>
          </a:p>
          <a:p>
            <a:pPr marL="0" lvl="0" indent="0" algn="l" rtl="0">
              <a:spcBef>
                <a:spcPts val="0"/>
              </a:spcBef>
              <a:spcAft>
                <a:spcPts val="0"/>
              </a:spcAft>
              <a:buClr>
                <a:schemeClr val="dk1"/>
              </a:buClr>
              <a:buSzPts val="1100"/>
              <a:buFont typeface="Arial"/>
              <a:buNone/>
            </a:pPr>
            <a:r>
              <a:rPr lang="sv-FI" sz="600">
                <a:solidFill>
                  <a:srgbClr val="343D58"/>
                </a:solidFill>
              </a:rPr>
              <a:t>Den lärande presenterar sin plan för andra (gruppen, vårdnadshavarna, lärarna). Planen preciseras då lärandeprocessen framskrider.</a:t>
            </a:r>
          </a:p>
          <a:p>
            <a:pPr marL="0" marR="0" lvl="0" indent="0" algn="l" rtl="0">
              <a:lnSpc>
                <a:spcPct val="100000"/>
              </a:lnSpc>
              <a:spcBef>
                <a:spcPts val="0"/>
              </a:spcBef>
              <a:spcAft>
                <a:spcPts val="0"/>
              </a:spcAft>
              <a:buNone/>
            </a:pPr>
            <a:endParaRPr sz="800" b="1"/>
          </a:p>
          <a:p>
            <a:pPr marL="0" lvl="0" indent="0" algn="l" rtl="0">
              <a:spcBef>
                <a:spcPts val="0"/>
              </a:spcBef>
              <a:spcAft>
                <a:spcPts val="0"/>
              </a:spcAft>
              <a:buClr>
                <a:schemeClr val="dk1"/>
              </a:buClr>
              <a:buSzPts val="1100"/>
              <a:buFont typeface="Arial"/>
              <a:buNone/>
            </a:pPr>
            <a:r>
              <a:rPr lang="sv-FI" sz="600">
                <a:solidFill>
                  <a:srgbClr val="343D58"/>
                </a:solidFill>
              </a:rPr>
              <a:t>Efter skedena 1–4 gör den lärande en halvtids-/slutbedömning.</a:t>
            </a:r>
          </a:p>
          <a:p>
            <a:pPr marL="0" marR="0" lvl="0" indent="0" algn="l" rtl="0">
              <a:lnSpc>
                <a:spcPct val="100000"/>
              </a:lnSpc>
              <a:spcBef>
                <a:spcPts val="0"/>
              </a:spcBef>
              <a:spcAft>
                <a:spcPts val="0"/>
              </a:spcAft>
              <a:buNone/>
            </a:pPr>
            <a:endParaRPr sz="800" b="1"/>
          </a:p>
        </p:txBody>
      </p:sp>
      <p:sp>
        <p:nvSpPr>
          <p:cNvPr id="573" name="Google Shape;573;p59"/>
          <p:cNvSpPr txBox="1"/>
          <p:nvPr/>
        </p:nvSpPr>
        <p:spPr>
          <a:xfrm>
            <a:off x="8883050" y="5258925"/>
            <a:ext cx="2650500" cy="8409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sv-FI" sz="800" b="1"/>
              <a:t>BEDÖMNING</a:t>
            </a:r>
          </a:p>
          <a:p>
            <a:pPr marL="0" lvl="0" indent="0" algn="l" rtl="0">
              <a:spcBef>
                <a:spcPts val="0"/>
              </a:spcBef>
              <a:spcAft>
                <a:spcPts val="0"/>
              </a:spcAft>
              <a:buClr>
                <a:schemeClr val="dk1"/>
              </a:buClr>
              <a:buSzPts val="1100"/>
              <a:buFont typeface="Arial"/>
              <a:buNone/>
            </a:pPr>
            <a:r>
              <a:rPr lang="sv-FI" sz="600">
                <a:solidFill>
                  <a:srgbClr val="343D58"/>
                </a:solidFill>
              </a:rPr>
              <a:t>De lärande delar med sig av det de har lärt sig med resten av gemenskapen. Klassen/gruppen använder låne-, självreflektions- och referentgranskningskort. </a:t>
            </a:r>
          </a:p>
          <a:p>
            <a:pPr marL="0" lvl="0" indent="0" algn="l" rtl="0">
              <a:spcBef>
                <a:spcPts val="0"/>
              </a:spcBef>
              <a:spcAft>
                <a:spcPts val="0"/>
              </a:spcAft>
              <a:buClr>
                <a:schemeClr val="dk1"/>
              </a:buClr>
              <a:buSzPts val="1100"/>
              <a:buFont typeface="Arial"/>
              <a:buNone/>
            </a:pPr>
            <a:endParaRPr sz="600">
              <a:solidFill>
                <a:srgbClr val="343D58"/>
              </a:solidFill>
            </a:endParaRPr>
          </a:p>
          <a:p>
            <a:pPr marL="0" lvl="0" indent="0" algn="l" rtl="0">
              <a:spcBef>
                <a:spcPts val="0"/>
              </a:spcBef>
              <a:spcAft>
                <a:spcPts val="0"/>
              </a:spcAft>
              <a:buClr>
                <a:schemeClr val="dk1"/>
              </a:buClr>
              <a:buSzPts val="1100"/>
              <a:buFont typeface="Arial"/>
              <a:buNone/>
            </a:pPr>
            <a:r>
              <a:rPr lang="sv-FI" sz="600">
                <a:solidFill>
                  <a:srgbClr val="343D58"/>
                </a:solidFill>
              </a:rPr>
              <a:t>Den lärande och läraren utarbetar en halvtids-/slutbedömning. Om processen fortsätter fylls skeden 3 och 4 i på nytt (se följande sida). </a:t>
            </a:r>
          </a:p>
          <a:p>
            <a:pPr marL="0" lvl="0" indent="0" algn="l" rtl="0">
              <a:spcBef>
                <a:spcPts val="0"/>
              </a:spcBef>
              <a:spcAft>
                <a:spcPts val="0"/>
              </a:spcAft>
              <a:buClr>
                <a:schemeClr val="dk1"/>
              </a:buClr>
              <a:buSzPts val="1100"/>
              <a:buFont typeface="Arial"/>
              <a:buNone/>
            </a:pPr>
            <a:endParaRPr sz="600">
              <a:solidFill>
                <a:srgbClr val="343D58"/>
              </a:solidFill>
            </a:endParaRPr>
          </a:p>
          <a:p>
            <a:pPr marL="0" marR="0" lvl="0" indent="0" algn="l" rtl="0">
              <a:lnSpc>
                <a:spcPct val="100000"/>
              </a:lnSpc>
              <a:spcBef>
                <a:spcPts val="0"/>
              </a:spcBef>
              <a:spcAft>
                <a:spcPts val="0"/>
              </a:spcAft>
              <a:buNone/>
            </a:pPr>
            <a:endParaRPr sz="800" b="1"/>
          </a:p>
          <a:p>
            <a:pPr marL="0" marR="0" lvl="0" indent="0" algn="l" rtl="0">
              <a:lnSpc>
                <a:spcPct val="100000"/>
              </a:lnSpc>
              <a:spcBef>
                <a:spcPts val="0"/>
              </a:spcBef>
              <a:spcAft>
                <a:spcPts val="0"/>
              </a:spcAft>
              <a:buNone/>
            </a:pPr>
            <a:endParaRPr sz="800" b="1"/>
          </a:p>
        </p:txBody>
      </p:sp>
      <p:grpSp>
        <p:nvGrpSpPr>
          <p:cNvPr id="574" name="Google Shape;574;p59"/>
          <p:cNvGrpSpPr/>
          <p:nvPr/>
        </p:nvGrpSpPr>
        <p:grpSpPr>
          <a:xfrm>
            <a:off x="8674630" y="1519846"/>
            <a:ext cx="66373" cy="291131"/>
            <a:chOff x="8647174" y="1437096"/>
            <a:chExt cx="118206" cy="518487"/>
          </a:xfrm>
        </p:grpSpPr>
        <p:sp>
          <p:nvSpPr>
            <p:cNvPr id="575" name="Google Shape;575;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59"/>
          <p:cNvSpPr txBox="1"/>
          <p:nvPr/>
        </p:nvSpPr>
        <p:spPr>
          <a:xfrm>
            <a:off x="5109000" y="1306050"/>
            <a:ext cx="3423600" cy="7329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None/>
            </a:pPr>
            <a:endParaRPr sz="600"/>
          </a:p>
        </p:txBody>
      </p:sp>
      <p:sp>
        <p:nvSpPr>
          <p:cNvPr id="578" name="Google Shape;578;p59"/>
          <p:cNvSpPr txBox="1"/>
          <p:nvPr/>
        </p:nvSpPr>
        <p:spPr>
          <a:xfrm>
            <a:off x="5109000" y="2265725"/>
            <a:ext cx="3423600" cy="7329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None/>
            </a:pPr>
            <a:endParaRPr sz="600"/>
          </a:p>
        </p:txBody>
      </p:sp>
      <p:sp>
        <p:nvSpPr>
          <p:cNvPr id="579" name="Google Shape;579;p59"/>
          <p:cNvSpPr txBox="1"/>
          <p:nvPr/>
        </p:nvSpPr>
        <p:spPr>
          <a:xfrm>
            <a:off x="5109000" y="3225425"/>
            <a:ext cx="3423600" cy="5226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sv-FI" sz="600" b="1"/>
              <a:t>Vad?</a:t>
            </a:r>
          </a:p>
          <a:p>
            <a:pPr marL="0" marR="0" lvl="0" indent="0" algn="l" rtl="0">
              <a:lnSpc>
                <a:spcPct val="100000"/>
              </a:lnSpc>
              <a:spcBef>
                <a:spcPts val="0"/>
              </a:spcBef>
              <a:spcAft>
                <a:spcPts val="0"/>
              </a:spcAft>
              <a:buNone/>
            </a:pPr>
            <a:endParaRPr sz="600"/>
          </a:p>
        </p:txBody>
      </p:sp>
      <p:sp>
        <p:nvSpPr>
          <p:cNvPr id="580" name="Google Shape;580;p59"/>
          <p:cNvSpPr txBox="1"/>
          <p:nvPr/>
        </p:nvSpPr>
        <p:spPr>
          <a:xfrm>
            <a:off x="5109000" y="5274200"/>
            <a:ext cx="3423600" cy="7329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None/>
            </a:pPr>
            <a:endParaRPr sz="600"/>
          </a:p>
        </p:txBody>
      </p:sp>
      <p:grpSp>
        <p:nvGrpSpPr>
          <p:cNvPr id="581" name="Google Shape;581;p59"/>
          <p:cNvGrpSpPr/>
          <p:nvPr/>
        </p:nvGrpSpPr>
        <p:grpSpPr>
          <a:xfrm>
            <a:off x="8674630" y="2488946"/>
            <a:ext cx="66373" cy="291131"/>
            <a:chOff x="8647174" y="1437096"/>
            <a:chExt cx="118206" cy="518487"/>
          </a:xfrm>
        </p:grpSpPr>
        <p:sp>
          <p:nvSpPr>
            <p:cNvPr id="582" name="Google Shape;582;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59"/>
          <p:cNvGrpSpPr/>
          <p:nvPr/>
        </p:nvGrpSpPr>
        <p:grpSpPr>
          <a:xfrm>
            <a:off x="8674630" y="4012183"/>
            <a:ext cx="66373" cy="291131"/>
            <a:chOff x="8647174" y="1437096"/>
            <a:chExt cx="118206" cy="518487"/>
          </a:xfrm>
        </p:grpSpPr>
        <p:sp>
          <p:nvSpPr>
            <p:cNvPr id="585" name="Google Shape;585;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59"/>
          <p:cNvGrpSpPr/>
          <p:nvPr/>
        </p:nvGrpSpPr>
        <p:grpSpPr>
          <a:xfrm>
            <a:off x="8674630" y="5498083"/>
            <a:ext cx="66373" cy="291131"/>
            <a:chOff x="8647174" y="1437096"/>
            <a:chExt cx="118206" cy="518487"/>
          </a:xfrm>
        </p:grpSpPr>
        <p:sp>
          <p:nvSpPr>
            <p:cNvPr id="588" name="Google Shape;588;p59"/>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9"/>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59"/>
          <p:cNvSpPr/>
          <p:nvPr/>
        </p:nvSpPr>
        <p:spPr>
          <a:xfrm>
            <a:off x="3442625" y="1209350"/>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9"/>
          <p:cNvSpPr txBox="1"/>
          <p:nvPr/>
        </p:nvSpPr>
        <p:spPr>
          <a:xfrm>
            <a:off x="3442550" y="1209450"/>
            <a:ext cx="15894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sv-FI" sz="2000" b="1"/>
              <a:t>1.</a:t>
            </a:r>
          </a:p>
          <a:p>
            <a:pPr marL="0" marR="0" lvl="0" indent="0" algn="ctr" rtl="0">
              <a:lnSpc>
                <a:spcPct val="100000"/>
              </a:lnSpc>
              <a:spcBef>
                <a:spcPts val="0"/>
              </a:spcBef>
              <a:spcAft>
                <a:spcPts val="0"/>
              </a:spcAft>
              <a:buClr>
                <a:srgbClr val="343D58"/>
              </a:buClr>
              <a:buSzPts val="800"/>
              <a:buFont typeface="Arial"/>
              <a:buNone/>
            </a:pPr>
            <a:r>
              <a:rPr lang="sv-FI" sz="800" b="1"/>
              <a:t>BESKRIVNING AV FENOMENET</a:t>
            </a:r>
          </a:p>
          <a:p>
            <a:pPr marL="0" marR="0" lvl="0" indent="0" algn="ctr" rtl="0">
              <a:lnSpc>
                <a:spcPct val="100000"/>
              </a:lnSpc>
              <a:spcBef>
                <a:spcPts val="0"/>
              </a:spcBef>
              <a:spcAft>
                <a:spcPts val="0"/>
              </a:spcAft>
              <a:buNone/>
            </a:pPr>
            <a:endParaRPr sz="800" b="1"/>
          </a:p>
          <a:p>
            <a:pPr marL="0" lvl="0" indent="0" algn="ctr" rtl="0">
              <a:spcBef>
                <a:spcPts val="0"/>
              </a:spcBef>
              <a:spcAft>
                <a:spcPts val="0"/>
              </a:spcAft>
              <a:buNone/>
            </a:pPr>
            <a:r>
              <a:rPr lang="sv-FI" sz="600"/>
              <a:t>Hur behandlas fenomenet? </a:t>
            </a:r>
          </a:p>
          <a:p>
            <a:pPr marL="0" lvl="0" indent="0" algn="ctr" rtl="0">
              <a:spcBef>
                <a:spcPts val="0"/>
              </a:spcBef>
              <a:spcAft>
                <a:spcPts val="0"/>
              </a:spcAft>
              <a:buClr>
                <a:schemeClr val="dk1"/>
              </a:buClr>
              <a:buSzPts val="1100"/>
              <a:buFont typeface="Arial"/>
              <a:buNone/>
            </a:pPr>
            <a:r>
              <a:rPr lang="sv-FI" sz="600"/>
              <a:t>Vad vet du redan om fenomenet?</a:t>
            </a:r>
          </a:p>
        </p:txBody>
      </p:sp>
      <p:sp>
        <p:nvSpPr>
          <p:cNvPr id="592" name="Google Shape;592;p59"/>
          <p:cNvSpPr/>
          <p:nvPr/>
        </p:nvSpPr>
        <p:spPr>
          <a:xfrm>
            <a:off x="3442625" y="2172975"/>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9"/>
          <p:cNvSpPr txBox="1"/>
          <p:nvPr/>
        </p:nvSpPr>
        <p:spPr>
          <a:xfrm>
            <a:off x="3442550" y="2165100"/>
            <a:ext cx="15894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sv-FI" sz="2000" b="1"/>
              <a:t>2.</a:t>
            </a:r>
          </a:p>
          <a:p>
            <a:pPr marL="0" marR="0" lvl="0" indent="0" algn="ctr" rtl="0">
              <a:lnSpc>
                <a:spcPct val="100000"/>
              </a:lnSpc>
              <a:spcBef>
                <a:spcPts val="0"/>
              </a:spcBef>
              <a:spcAft>
                <a:spcPts val="0"/>
              </a:spcAft>
              <a:buClr>
                <a:srgbClr val="343D58"/>
              </a:buClr>
              <a:buSzPts val="800"/>
              <a:buFont typeface="Arial"/>
              <a:buNone/>
            </a:pPr>
            <a:r>
              <a:rPr lang="sv-FI" sz="800" b="1"/>
              <a:t>MINA MÅL</a:t>
            </a:r>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sv-FI" sz="600"/>
              <a:t>Vad intresserar dig med fenomenet? Vad vill du </a:t>
            </a:r>
          </a:p>
          <a:p>
            <a:pPr marL="0" lvl="0" indent="0" algn="ctr" rtl="0">
              <a:spcBef>
                <a:spcPts val="0"/>
              </a:spcBef>
              <a:spcAft>
                <a:spcPts val="0"/>
              </a:spcAft>
              <a:buClr>
                <a:schemeClr val="dk1"/>
              </a:buClr>
              <a:buSzPts val="1100"/>
              <a:buFont typeface="Arial"/>
              <a:buNone/>
            </a:pPr>
            <a:r>
              <a:rPr lang="sv-FI" sz="600"/>
              <a:t>lära dig mer om?</a:t>
            </a:r>
          </a:p>
        </p:txBody>
      </p:sp>
      <p:sp>
        <p:nvSpPr>
          <p:cNvPr id="594" name="Google Shape;594;p59"/>
          <p:cNvSpPr txBox="1"/>
          <p:nvPr/>
        </p:nvSpPr>
        <p:spPr>
          <a:xfrm>
            <a:off x="3442550" y="3128750"/>
            <a:ext cx="1589400" cy="19902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sv-FI" sz="2000" b="1"/>
              <a:t>3.</a:t>
            </a:r>
          </a:p>
          <a:p>
            <a:pPr marL="0" marR="0" lvl="0" indent="0" algn="ctr" rtl="0">
              <a:lnSpc>
                <a:spcPct val="100000"/>
              </a:lnSpc>
              <a:spcBef>
                <a:spcPts val="0"/>
              </a:spcBef>
              <a:spcAft>
                <a:spcPts val="0"/>
              </a:spcAft>
              <a:buClr>
                <a:srgbClr val="343D58"/>
              </a:buClr>
              <a:buSzPts val="800"/>
              <a:buFont typeface="Arial"/>
              <a:buNone/>
            </a:pPr>
            <a:r>
              <a:rPr lang="sv-FI" sz="800" b="1"/>
              <a:t>PLAN</a:t>
            </a:r>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sv-FI" sz="600">
                <a:solidFill>
                  <a:schemeClr val="dk1"/>
                </a:solidFill>
              </a:rPr>
              <a:t>Hur och var tänker du söka information om fenomenet? </a:t>
            </a:r>
          </a:p>
          <a:p>
            <a:pPr marL="0" lvl="0" indent="0" algn="ctr" rtl="0">
              <a:spcBef>
                <a:spcPts val="0"/>
              </a:spcBef>
              <a:spcAft>
                <a:spcPts val="0"/>
              </a:spcAft>
              <a:buClr>
                <a:schemeClr val="dk1"/>
              </a:buClr>
              <a:buSzPts val="1100"/>
              <a:buFont typeface="Arial"/>
              <a:buNone/>
            </a:pPr>
            <a:r>
              <a:rPr lang="sv-FI" sz="600">
                <a:solidFill>
                  <a:schemeClr val="dk1"/>
                </a:solidFill>
              </a:rPr>
              <a:t>Hur uppnår du de mål du har ställt upp? </a:t>
            </a:r>
          </a:p>
          <a:p>
            <a:pPr marL="0" lvl="0" indent="0" algn="ctr" rtl="0">
              <a:spcBef>
                <a:spcPts val="0"/>
              </a:spcBef>
              <a:spcAft>
                <a:spcPts val="0"/>
              </a:spcAft>
              <a:buClr>
                <a:schemeClr val="dk1"/>
              </a:buClr>
              <a:buSzPts val="1100"/>
              <a:buFont typeface="Arial"/>
              <a:buNone/>
            </a:pPr>
            <a:r>
              <a:rPr lang="sv-FI" sz="600">
                <a:solidFill>
                  <a:schemeClr val="dk1"/>
                </a:solidFill>
              </a:rPr>
              <a:t>Hur tänker du jobba?</a:t>
            </a:r>
          </a:p>
        </p:txBody>
      </p:sp>
      <p:sp>
        <p:nvSpPr>
          <p:cNvPr id="595" name="Google Shape;595;p59"/>
          <p:cNvSpPr/>
          <p:nvPr/>
        </p:nvSpPr>
        <p:spPr>
          <a:xfrm>
            <a:off x="3442625" y="5190675"/>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9"/>
          <p:cNvSpPr txBox="1"/>
          <p:nvPr/>
        </p:nvSpPr>
        <p:spPr>
          <a:xfrm>
            <a:off x="3442550" y="5182800"/>
            <a:ext cx="15894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sv-FI" sz="2000" b="1"/>
              <a:t>4.</a:t>
            </a:r>
          </a:p>
          <a:p>
            <a:pPr marL="0" marR="0" lvl="0" indent="0" algn="ctr" rtl="0">
              <a:lnSpc>
                <a:spcPct val="100000"/>
              </a:lnSpc>
              <a:spcBef>
                <a:spcPts val="0"/>
              </a:spcBef>
              <a:spcAft>
                <a:spcPts val="0"/>
              </a:spcAft>
              <a:buClr>
                <a:srgbClr val="343D58"/>
              </a:buClr>
              <a:buSzPts val="800"/>
              <a:buFont typeface="Arial"/>
              <a:buNone/>
            </a:pPr>
            <a:r>
              <a:rPr lang="sv-FI" sz="800" b="1"/>
              <a:t>DELA MED SIG AV DET INLÄRDA</a:t>
            </a:r>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sv-FI" sz="600"/>
              <a:t>Vad gjorde du och vad lärde du dig? Hur åskådliggjorde du det du hade lärt dig för andra?</a:t>
            </a:r>
          </a:p>
        </p:txBody>
      </p:sp>
      <p:cxnSp>
        <p:nvCxnSpPr>
          <p:cNvPr id="597" name="Google Shape;597;p59"/>
          <p:cNvCxnSpPr/>
          <p:nvPr/>
        </p:nvCxnSpPr>
        <p:spPr>
          <a:xfrm>
            <a:off x="5030125" y="3811075"/>
            <a:ext cx="3656700" cy="0"/>
          </a:xfrm>
          <a:prstGeom prst="straightConnector1">
            <a:avLst/>
          </a:prstGeom>
          <a:noFill/>
          <a:ln w="9525" cap="flat" cmpd="sng">
            <a:solidFill>
              <a:srgbClr val="9FC9EB"/>
            </a:solidFill>
            <a:prstDash val="dot"/>
            <a:round/>
            <a:headEnd type="none" w="med" len="med"/>
            <a:tailEnd type="none" w="med" len="med"/>
          </a:ln>
        </p:spPr>
      </p:cxnSp>
      <p:cxnSp>
        <p:nvCxnSpPr>
          <p:cNvPr id="598" name="Google Shape;598;p59"/>
          <p:cNvCxnSpPr/>
          <p:nvPr/>
        </p:nvCxnSpPr>
        <p:spPr>
          <a:xfrm>
            <a:off x="5030125" y="4474475"/>
            <a:ext cx="3656700" cy="0"/>
          </a:xfrm>
          <a:prstGeom prst="straightConnector1">
            <a:avLst/>
          </a:prstGeom>
          <a:noFill/>
          <a:ln w="9525" cap="flat" cmpd="sng">
            <a:solidFill>
              <a:srgbClr val="9FC9EB"/>
            </a:solidFill>
            <a:prstDash val="dot"/>
            <a:round/>
            <a:headEnd type="none" w="med" len="med"/>
            <a:tailEnd type="none" w="med" len="med"/>
          </a:ln>
        </p:spPr>
      </p:cxnSp>
      <p:sp>
        <p:nvSpPr>
          <p:cNvPr id="599" name="Google Shape;599;p59"/>
          <p:cNvSpPr txBox="1"/>
          <p:nvPr/>
        </p:nvSpPr>
        <p:spPr>
          <a:xfrm>
            <a:off x="5109000" y="3881475"/>
            <a:ext cx="3423600" cy="5226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sv-FI" sz="600" b="1"/>
              <a:t>Hur?</a:t>
            </a:r>
          </a:p>
          <a:p>
            <a:pPr marL="0" lvl="0" indent="0" algn="l" rtl="0">
              <a:spcBef>
                <a:spcPts val="0"/>
              </a:spcBef>
              <a:spcAft>
                <a:spcPts val="0"/>
              </a:spcAft>
              <a:buClr>
                <a:schemeClr val="dk1"/>
              </a:buClr>
              <a:buSzPts val="1100"/>
              <a:buFont typeface="Arial"/>
              <a:buNone/>
            </a:pPr>
            <a:endParaRPr sz="600"/>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
        <p:nvSpPr>
          <p:cNvPr id="600" name="Google Shape;600;p59"/>
          <p:cNvSpPr txBox="1"/>
          <p:nvPr/>
        </p:nvSpPr>
        <p:spPr>
          <a:xfrm>
            <a:off x="5109000" y="4544875"/>
            <a:ext cx="3423600" cy="5226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sv-FI" sz="600" b="1"/>
              <a:t>När?</a:t>
            </a:r>
          </a:p>
          <a:p>
            <a:pPr marL="0" lvl="0" indent="0" algn="l" rtl="0">
              <a:spcBef>
                <a:spcPts val="0"/>
              </a:spcBef>
              <a:spcAft>
                <a:spcPts val="0"/>
              </a:spcAft>
              <a:buClr>
                <a:schemeClr val="dk1"/>
              </a:buClr>
              <a:buSzPts val="1100"/>
              <a:buFont typeface="Arial"/>
              <a:buNone/>
            </a:pPr>
            <a:endParaRPr sz="600"/>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60"/>
          <p:cNvGrpSpPr/>
          <p:nvPr/>
        </p:nvGrpSpPr>
        <p:grpSpPr>
          <a:xfrm>
            <a:off x="3442625" y="1205548"/>
            <a:ext cx="5237100" cy="3930857"/>
            <a:chOff x="3410250" y="1209350"/>
            <a:chExt cx="5237100" cy="909100"/>
          </a:xfrm>
        </p:grpSpPr>
        <p:sp>
          <p:nvSpPr>
            <p:cNvPr id="606" name="Google Shape;606;p60"/>
            <p:cNvSpPr/>
            <p:nvPr/>
          </p:nvSpPr>
          <p:spPr>
            <a:xfrm>
              <a:off x="3410250" y="1209450"/>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607" name="Google Shape;607;p60"/>
            <p:cNvSpPr/>
            <p:nvPr/>
          </p:nvSpPr>
          <p:spPr>
            <a:xfrm>
              <a:off x="3410250" y="1209350"/>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60"/>
          <p:cNvSpPr/>
          <p:nvPr/>
        </p:nvSpPr>
        <p:spPr>
          <a:xfrm>
            <a:off x="8736575" y="1207025"/>
            <a:ext cx="2909700" cy="39309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0"/>
          <p:cNvSpPr/>
          <p:nvPr/>
        </p:nvSpPr>
        <p:spPr>
          <a:xfrm>
            <a:off x="8736575" y="5187775"/>
            <a:ext cx="2909700" cy="912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0"/>
          <p:cNvSpPr/>
          <p:nvPr/>
        </p:nvSpPr>
        <p:spPr>
          <a:xfrm>
            <a:off x="476000" y="771550"/>
            <a:ext cx="3106800" cy="3855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MÅL</a:t>
            </a:r>
          </a:p>
        </p:txBody>
      </p:sp>
      <p:sp>
        <p:nvSpPr>
          <p:cNvPr id="611" name="Google Shape;611;p60"/>
          <p:cNvSpPr/>
          <p:nvPr/>
        </p:nvSpPr>
        <p:spPr>
          <a:xfrm>
            <a:off x="476000" y="1209350"/>
            <a:ext cx="2909700" cy="48843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0"/>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sv-FI" sz="1200" b="1"/>
              <a:t>FENOMENETS NAMN:________________________________________________</a:t>
            </a:r>
          </a:p>
          <a:p>
            <a:pPr marL="0" marR="0" lvl="0" indent="0" algn="l" rtl="0">
              <a:lnSpc>
                <a:spcPct val="90000"/>
              </a:lnSpc>
              <a:spcBef>
                <a:spcPts val="600"/>
              </a:spcBef>
              <a:spcAft>
                <a:spcPts val="0"/>
              </a:spcAft>
              <a:buClr>
                <a:srgbClr val="343D58"/>
              </a:buClr>
              <a:buSzPts val="800"/>
              <a:buFont typeface="Arial"/>
              <a:buNone/>
            </a:pPr>
            <a:r>
              <a:rPr lang="sv-FI" sz="800"/>
              <a:t>Skriv in det fenomen som undersöks här</a:t>
            </a:r>
          </a:p>
        </p:txBody>
      </p:sp>
      <p:sp>
        <p:nvSpPr>
          <p:cNvPr id="613" name="Google Shape;613;p60"/>
          <p:cNvSpPr txBox="1"/>
          <p:nvPr/>
        </p:nvSpPr>
        <p:spPr>
          <a:xfrm>
            <a:off x="5933726"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sv-FI" sz="1200" b="1"/>
              <a:t>MITT NAMN:________________________________________________</a:t>
            </a:r>
          </a:p>
          <a:p>
            <a:pPr marL="0" marR="0" lvl="0" indent="0" algn="l" rtl="0">
              <a:lnSpc>
                <a:spcPct val="90000"/>
              </a:lnSpc>
              <a:spcBef>
                <a:spcPts val="600"/>
              </a:spcBef>
              <a:spcAft>
                <a:spcPts val="0"/>
              </a:spcAft>
              <a:buClr>
                <a:srgbClr val="343D58"/>
              </a:buClr>
              <a:buSzPts val="800"/>
              <a:buFont typeface="Arial"/>
              <a:buNone/>
            </a:pPr>
            <a:r>
              <a:rPr lang="sv-FI" sz="800"/>
              <a:t>Skriv ditt namn här</a:t>
            </a:r>
          </a:p>
        </p:txBody>
      </p:sp>
      <p:sp>
        <p:nvSpPr>
          <p:cNvPr id="614" name="Google Shape;614;p60"/>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t>BEDÖMNING AV FENOMENPROCESSEN </a:t>
            </a:r>
          </a:p>
        </p:txBody>
      </p:sp>
      <p:sp>
        <p:nvSpPr>
          <p:cNvPr id="615" name="Google Shape;615;p60"/>
          <p:cNvSpPr/>
          <p:nvPr/>
        </p:nvSpPr>
        <p:spPr>
          <a:xfrm>
            <a:off x="3442550" y="771550"/>
            <a:ext cx="5429700" cy="3879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DELAKTIGHET</a:t>
            </a:r>
          </a:p>
        </p:txBody>
      </p:sp>
      <p:sp>
        <p:nvSpPr>
          <p:cNvPr id="616" name="Google Shape;616;p60"/>
          <p:cNvSpPr txBox="1"/>
          <p:nvPr/>
        </p:nvSpPr>
        <p:spPr>
          <a:xfrm>
            <a:off x="3582800" y="1236475"/>
            <a:ext cx="5237100" cy="4143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None/>
            </a:pPr>
            <a:r>
              <a:rPr lang="sv-FI" b="1">
                <a:solidFill>
                  <a:srgbClr val="FFFFFF"/>
                </a:solidFill>
              </a:rPr>
              <a:t>DELAKTIGHET</a:t>
            </a:r>
          </a:p>
        </p:txBody>
      </p:sp>
      <p:sp>
        <p:nvSpPr>
          <p:cNvPr id="617" name="Google Shape;617;p60"/>
          <p:cNvSpPr/>
          <p:nvPr/>
        </p:nvSpPr>
        <p:spPr>
          <a:xfrm>
            <a:off x="8736575" y="771425"/>
            <a:ext cx="3129600" cy="3879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b="1">
                <a:solidFill>
                  <a:srgbClr val="FFFFFF"/>
                </a:solidFill>
              </a:rPr>
              <a:t>BEDÖMNING</a:t>
            </a:r>
          </a:p>
        </p:txBody>
      </p:sp>
      <p:sp>
        <p:nvSpPr>
          <p:cNvPr id="618" name="Google Shape;618;p6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lang="fi-FI"/>
          </a:p>
        </p:txBody>
      </p:sp>
      <p:grpSp>
        <p:nvGrpSpPr>
          <p:cNvPr id="619" name="Google Shape;619;p60"/>
          <p:cNvGrpSpPr/>
          <p:nvPr/>
        </p:nvGrpSpPr>
        <p:grpSpPr>
          <a:xfrm>
            <a:off x="3442625" y="5182800"/>
            <a:ext cx="5237100" cy="916975"/>
            <a:chOff x="3410250" y="5182800"/>
            <a:chExt cx="5237100" cy="916975"/>
          </a:xfrm>
        </p:grpSpPr>
        <p:grpSp>
          <p:nvGrpSpPr>
            <p:cNvPr id="620" name="Google Shape;620;p60"/>
            <p:cNvGrpSpPr/>
            <p:nvPr/>
          </p:nvGrpSpPr>
          <p:grpSpPr>
            <a:xfrm>
              <a:off x="3410250" y="5190675"/>
              <a:ext cx="5237100" cy="909100"/>
              <a:chOff x="3410250" y="1209350"/>
              <a:chExt cx="5237100" cy="909100"/>
            </a:xfrm>
          </p:grpSpPr>
          <p:sp>
            <p:nvSpPr>
              <p:cNvPr id="621" name="Google Shape;621;p60"/>
              <p:cNvSpPr/>
              <p:nvPr/>
            </p:nvSpPr>
            <p:spPr>
              <a:xfrm>
                <a:off x="3410250" y="1209450"/>
                <a:ext cx="5237100" cy="909000"/>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622" name="Google Shape;622;p60"/>
              <p:cNvSpPr/>
              <p:nvPr/>
            </p:nvSpPr>
            <p:spPr>
              <a:xfrm>
                <a:off x="3410250" y="1209350"/>
                <a:ext cx="1589400" cy="909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60"/>
            <p:cNvSpPr txBox="1"/>
            <p:nvPr/>
          </p:nvSpPr>
          <p:spPr>
            <a:xfrm>
              <a:off x="3511013" y="5182800"/>
              <a:ext cx="1386600" cy="9090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sv-FI" sz="2000" b="1"/>
                <a:t>4.</a:t>
              </a:r>
            </a:p>
            <a:p>
              <a:pPr marL="0" marR="0" lvl="0" indent="0" algn="ctr" rtl="0">
                <a:lnSpc>
                  <a:spcPct val="100000"/>
                </a:lnSpc>
                <a:spcBef>
                  <a:spcPts val="0"/>
                </a:spcBef>
                <a:spcAft>
                  <a:spcPts val="0"/>
                </a:spcAft>
                <a:buClr>
                  <a:srgbClr val="343D58"/>
                </a:buClr>
                <a:buSzPts val="800"/>
                <a:buFont typeface="Arial"/>
                <a:buNone/>
              </a:pPr>
              <a:r>
                <a:rPr lang="sv-FI" sz="800" b="1"/>
                <a:t>DELA MED SIG AV DET INLÄRDA</a:t>
              </a:r>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sv-FI" sz="600"/>
                <a:t>Vad gjorde du och vad lärde du dig? Hur delade du med dig av det du hade lärt dig till andra?</a:t>
              </a:r>
            </a:p>
          </p:txBody>
        </p:sp>
      </p:grpSp>
      <p:sp>
        <p:nvSpPr>
          <p:cNvPr id="624" name="Google Shape;624;p60"/>
          <p:cNvSpPr txBox="1"/>
          <p:nvPr/>
        </p:nvSpPr>
        <p:spPr>
          <a:xfrm>
            <a:off x="8883050" y="1367975"/>
            <a:ext cx="2561400" cy="812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rgbClr val="343D58"/>
              </a:buClr>
              <a:buSzPts val="800"/>
              <a:buFont typeface="Arial"/>
              <a:buNone/>
            </a:pPr>
            <a:r>
              <a:rPr lang="sv-FI" sz="800" b="1">
                <a:solidFill>
                  <a:schemeClr val="dk1"/>
                </a:solidFill>
              </a:rPr>
              <a:t>BEDÖMNING</a:t>
            </a:r>
          </a:p>
          <a:p>
            <a:pPr marL="0" lvl="0" indent="0" algn="l" rtl="0">
              <a:spcBef>
                <a:spcPts val="0"/>
              </a:spcBef>
              <a:spcAft>
                <a:spcPts val="0"/>
              </a:spcAft>
              <a:buClr>
                <a:schemeClr val="dk1"/>
              </a:buClr>
              <a:buSzPts val="1100"/>
              <a:buFont typeface="Arial"/>
              <a:buNone/>
            </a:pPr>
            <a:r>
              <a:rPr lang="sv-FI" sz="600">
                <a:solidFill>
                  <a:srgbClr val="343D58"/>
                </a:solidFill>
              </a:rPr>
              <a:t>Den lärande presenterar sin plan för andra (gruppen, vårdnadshavarna, lärarna). Planen preciseras då lärandeprocessen framskrider.</a:t>
            </a:r>
          </a:p>
          <a:p>
            <a:pPr marL="0" lvl="0" indent="0" algn="l" rtl="0">
              <a:spcBef>
                <a:spcPts val="0"/>
              </a:spcBef>
              <a:spcAft>
                <a:spcPts val="0"/>
              </a:spcAft>
              <a:buClr>
                <a:schemeClr val="dk1"/>
              </a:buClr>
              <a:buSzPts val="1100"/>
              <a:buFont typeface="Arial"/>
              <a:buNone/>
            </a:pPr>
            <a:r>
              <a:rPr lang="sv-FI" sz="600">
                <a:solidFill>
                  <a:srgbClr val="343D58"/>
                </a:solidFill>
              </a:rPr>
              <a:t> </a:t>
            </a: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sv-FI" sz="600">
                <a:solidFill>
                  <a:srgbClr val="343D58"/>
                </a:solidFill>
              </a:rPr>
              <a:t>Efter skedena 1–4 gör den lärande en halvtids-/slutbedömning.</a:t>
            </a: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sv-FI" sz="600">
                <a:solidFill>
                  <a:srgbClr val="343D58"/>
                </a:solidFill>
              </a:rPr>
              <a:t> </a:t>
            </a: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marR="0" lvl="0" indent="0" algn="l" rtl="0">
              <a:lnSpc>
                <a:spcPct val="100000"/>
              </a:lnSpc>
              <a:spcBef>
                <a:spcPts val="0"/>
              </a:spcBef>
              <a:spcAft>
                <a:spcPts val="0"/>
              </a:spcAft>
              <a:buNone/>
            </a:pPr>
            <a:endParaRPr sz="800" b="1">
              <a:solidFill>
                <a:schemeClr val="dk1"/>
              </a:solidFill>
            </a:endParaRPr>
          </a:p>
        </p:txBody>
      </p:sp>
      <p:sp>
        <p:nvSpPr>
          <p:cNvPr id="625" name="Google Shape;625;p60"/>
          <p:cNvSpPr txBox="1"/>
          <p:nvPr/>
        </p:nvSpPr>
        <p:spPr>
          <a:xfrm>
            <a:off x="8883050" y="5258925"/>
            <a:ext cx="2650500" cy="5478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rgbClr val="343D58"/>
              </a:buClr>
              <a:buSzPts val="800"/>
              <a:buFont typeface="Arial"/>
              <a:buNone/>
            </a:pPr>
            <a:r>
              <a:rPr lang="sv-FI" sz="800" b="1">
                <a:solidFill>
                  <a:schemeClr val="dk1"/>
                </a:solidFill>
              </a:rPr>
              <a:t>BEDÖMNING</a:t>
            </a:r>
          </a:p>
          <a:p>
            <a:pPr marL="0" lvl="0" indent="0" algn="l" rtl="0">
              <a:spcBef>
                <a:spcPts val="0"/>
              </a:spcBef>
              <a:spcAft>
                <a:spcPts val="0"/>
              </a:spcAft>
              <a:buClr>
                <a:schemeClr val="dk1"/>
              </a:buClr>
              <a:buSzPts val="1100"/>
              <a:buFont typeface="Arial"/>
              <a:buNone/>
            </a:pPr>
            <a:r>
              <a:rPr lang="sv-FI" sz="600">
                <a:solidFill>
                  <a:srgbClr val="343D58"/>
                </a:solidFill>
              </a:rPr>
              <a:t>De lärande delar med sig av det de har lärt sig med resten av gemenskapen. Klassen/gruppen använder låne-, självreflektions- och referentgranskningskort. </a:t>
            </a:r>
          </a:p>
          <a:p>
            <a:pPr marL="0" lvl="0" indent="0" algn="l" rtl="0">
              <a:spcBef>
                <a:spcPts val="0"/>
              </a:spcBef>
              <a:spcAft>
                <a:spcPts val="0"/>
              </a:spcAft>
              <a:buClr>
                <a:schemeClr val="dk1"/>
              </a:buClr>
              <a:buSzPts val="1100"/>
              <a:buFont typeface="Arial"/>
              <a:buNone/>
            </a:pPr>
            <a:endParaRPr sz="600">
              <a:solidFill>
                <a:srgbClr val="343D58"/>
              </a:solidFill>
            </a:endParaRPr>
          </a:p>
          <a:p>
            <a:pPr marL="0" lvl="0" indent="0" algn="l" rtl="0">
              <a:spcBef>
                <a:spcPts val="0"/>
              </a:spcBef>
              <a:spcAft>
                <a:spcPts val="0"/>
              </a:spcAft>
              <a:buClr>
                <a:schemeClr val="dk1"/>
              </a:buClr>
              <a:buSzPts val="1100"/>
              <a:buFont typeface="Arial"/>
              <a:buNone/>
            </a:pPr>
            <a:r>
              <a:rPr lang="sv-FI" sz="600">
                <a:solidFill>
                  <a:srgbClr val="343D58"/>
                </a:solidFill>
              </a:rPr>
              <a:t>Den lärande och läraren utarbetar en halvtids-/slutbedömning. Om processen fortsätter fylls skeden 3 och 4 i på nytt. </a:t>
            </a:r>
          </a:p>
          <a:p>
            <a:pPr marL="0" lvl="0" indent="0" algn="l" rtl="0">
              <a:spcBef>
                <a:spcPts val="0"/>
              </a:spcBef>
              <a:spcAft>
                <a:spcPts val="0"/>
              </a:spcAft>
              <a:buClr>
                <a:schemeClr val="dk1"/>
              </a:buClr>
              <a:buSzPts val="1100"/>
              <a:buFont typeface="Arial"/>
              <a:buNone/>
            </a:pPr>
            <a:endParaRPr sz="800" b="1">
              <a:solidFill>
                <a:schemeClr val="dk1"/>
              </a:solidFill>
            </a:endParaRPr>
          </a:p>
          <a:p>
            <a:pPr marL="0" marR="0" lvl="0" indent="0" algn="l" rtl="0">
              <a:lnSpc>
                <a:spcPct val="100000"/>
              </a:lnSpc>
              <a:spcBef>
                <a:spcPts val="0"/>
              </a:spcBef>
              <a:spcAft>
                <a:spcPts val="0"/>
              </a:spcAft>
              <a:buNone/>
            </a:pPr>
            <a:endParaRPr sz="800" b="1"/>
          </a:p>
          <a:p>
            <a:pPr marL="0" marR="0" lvl="0" indent="0" algn="l" rtl="0">
              <a:lnSpc>
                <a:spcPct val="100000"/>
              </a:lnSpc>
              <a:spcBef>
                <a:spcPts val="0"/>
              </a:spcBef>
              <a:spcAft>
                <a:spcPts val="0"/>
              </a:spcAft>
              <a:buNone/>
            </a:pPr>
            <a:endParaRPr sz="800" b="1"/>
          </a:p>
        </p:txBody>
      </p:sp>
      <p:sp>
        <p:nvSpPr>
          <p:cNvPr id="626" name="Google Shape;626;p60"/>
          <p:cNvSpPr txBox="1"/>
          <p:nvPr/>
        </p:nvSpPr>
        <p:spPr>
          <a:xfrm>
            <a:off x="5109000" y="5274200"/>
            <a:ext cx="3423600" cy="7329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None/>
            </a:pPr>
            <a:endParaRPr sz="600"/>
          </a:p>
        </p:txBody>
      </p:sp>
      <p:grpSp>
        <p:nvGrpSpPr>
          <p:cNvPr id="627" name="Google Shape;627;p60"/>
          <p:cNvGrpSpPr/>
          <p:nvPr/>
        </p:nvGrpSpPr>
        <p:grpSpPr>
          <a:xfrm>
            <a:off x="8674630" y="3028046"/>
            <a:ext cx="66373" cy="291131"/>
            <a:chOff x="8647174" y="1437096"/>
            <a:chExt cx="118206" cy="518487"/>
          </a:xfrm>
        </p:grpSpPr>
        <p:sp>
          <p:nvSpPr>
            <p:cNvPr id="628" name="Google Shape;628;p60"/>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0"/>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60"/>
          <p:cNvGrpSpPr/>
          <p:nvPr/>
        </p:nvGrpSpPr>
        <p:grpSpPr>
          <a:xfrm>
            <a:off x="8674630" y="5498083"/>
            <a:ext cx="66373" cy="291131"/>
            <a:chOff x="8647174" y="1437096"/>
            <a:chExt cx="118206" cy="518487"/>
          </a:xfrm>
        </p:grpSpPr>
        <p:sp>
          <p:nvSpPr>
            <p:cNvPr id="631" name="Google Shape;631;p60"/>
            <p:cNvSpPr/>
            <p:nvPr/>
          </p:nvSpPr>
          <p:spPr>
            <a:xfrm rot="-5400000">
              <a:off x="8591230" y="1781434"/>
              <a:ext cx="230100" cy="118200"/>
            </a:xfrm>
            <a:prstGeom prst="triangle">
              <a:avLst>
                <a:gd name="adj" fmla="val 50000"/>
              </a:avLst>
            </a:prstGeom>
            <a:solidFill>
              <a:srgbClr val="F5A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0"/>
            <p:cNvSpPr/>
            <p:nvPr/>
          </p:nvSpPr>
          <p:spPr>
            <a:xfrm rot="5400000">
              <a:off x="8591224" y="1493046"/>
              <a:ext cx="230100" cy="118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60"/>
          <p:cNvSpPr txBox="1"/>
          <p:nvPr/>
        </p:nvSpPr>
        <p:spPr>
          <a:xfrm>
            <a:off x="5109000" y="1301350"/>
            <a:ext cx="3482400" cy="1121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sv-FI" sz="600" b="1"/>
              <a:t>Vad?</a:t>
            </a:r>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
        <p:nvSpPr>
          <p:cNvPr id="634" name="Google Shape;634;p60"/>
          <p:cNvSpPr txBox="1"/>
          <p:nvPr/>
        </p:nvSpPr>
        <p:spPr>
          <a:xfrm>
            <a:off x="3442550" y="1205959"/>
            <a:ext cx="1589400" cy="3896400"/>
          </a:xfrm>
          <a:prstGeom prst="rect">
            <a:avLst/>
          </a:prstGeom>
          <a:noFill/>
          <a:ln>
            <a:noFill/>
          </a:ln>
        </p:spPr>
        <p:txBody>
          <a:bodyPr spcFirstLastPara="1" wrap="square" lIns="18000" tIns="0" rIns="0" bIns="0" anchor="ctr" anchorCtr="0">
            <a:noAutofit/>
          </a:bodyPr>
          <a:lstStyle/>
          <a:p>
            <a:pPr marL="0" marR="0" lvl="0" indent="0" algn="ctr" rtl="0">
              <a:lnSpc>
                <a:spcPct val="100000"/>
              </a:lnSpc>
              <a:spcBef>
                <a:spcPts val="0"/>
              </a:spcBef>
              <a:spcAft>
                <a:spcPts val="0"/>
              </a:spcAft>
              <a:buClr>
                <a:srgbClr val="343D58"/>
              </a:buClr>
              <a:buSzPts val="800"/>
              <a:buFont typeface="Arial"/>
              <a:buNone/>
            </a:pPr>
            <a:r>
              <a:rPr lang="sv-FI" sz="2000" b="1"/>
              <a:t>3.</a:t>
            </a:r>
          </a:p>
          <a:p>
            <a:pPr marL="0" marR="0" lvl="0" indent="0" algn="ctr" rtl="0">
              <a:lnSpc>
                <a:spcPct val="100000"/>
              </a:lnSpc>
              <a:spcBef>
                <a:spcPts val="0"/>
              </a:spcBef>
              <a:spcAft>
                <a:spcPts val="0"/>
              </a:spcAft>
              <a:buClr>
                <a:srgbClr val="343D58"/>
              </a:buClr>
              <a:buSzPts val="800"/>
              <a:buFont typeface="Arial"/>
              <a:buNone/>
            </a:pPr>
            <a:r>
              <a:rPr lang="sv-FI" sz="800" b="1"/>
              <a:t>PLAN</a:t>
            </a:r>
          </a:p>
          <a:p>
            <a:pPr marL="0" marR="0" lvl="0" indent="0" algn="ctr" rtl="0">
              <a:lnSpc>
                <a:spcPct val="100000"/>
              </a:lnSpc>
              <a:spcBef>
                <a:spcPts val="0"/>
              </a:spcBef>
              <a:spcAft>
                <a:spcPts val="0"/>
              </a:spcAft>
              <a:buNone/>
            </a:pPr>
            <a:endParaRPr sz="800" b="1"/>
          </a:p>
          <a:p>
            <a:pPr marL="0" lvl="0" indent="0" algn="ctr" rtl="0">
              <a:spcBef>
                <a:spcPts val="0"/>
              </a:spcBef>
              <a:spcAft>
                <a:spcPts val="0"/>
              </a:spcAft>
              <a:buClr>
                <a:schemeClr val="dk1"/>
              </a:buClr>
              <a:buSzPts val="1100"/>
              <a:buFont typeface="Arial"/>
              <a:buNone/>
            </a:pPr>
            <a:r>
              <a:rPr lang="sv-FI" sz="600">
                <a:solidFill>
                  <a:schemeClr val="dk1"/>
                </a:solidFill>
              </a:rPr>
              <a:t>Hur och var tänker du söka information om fenomenet? </a:t>
            </a:r>
          </a:p>
          <a:p>
            <a:pPr marL="0" lvl="0" indent="0" algn="ctr" rtl="0">
              <a:spcBef>
                <a:spcPts val="0"/>
              </a:spcBef>
              <a:spcAft>
                <a:spcPts val="0"/>
              </a:spcAft>
              <a:buClr>
                <a:schemeClr val="dk1"/>
              </a:buClr>
              <a:buSzPts val="1100"/>
              <a:buFont typeface="Arial"/>
              <a:buNone/>
            </a:pPr>
            <a:r>
              <a:rPr lang="sv-FI" sz="600">
                <a:solidFill>
                  <a:schemeClr val="dk1"/>
                </a:solidFill>
              </a:rPr>
              <a:t>Hur uppnår du de mpl du har ställt upp? </a:t>
            </a:r>
          </a:p>
          <a:p>
            <a:pPr marL="0" lvl="0" indent="0" algn="ctr" rtl="0">
              <a:spcBef>
                <a:spcPts val="0"/>
              </a:spcBef>
              <a:spcAft>
                <a:spcPts val="0"/>
              </a:spcAft>
              <a:buClr>
                <a:schemeClr val="dk1"/>
              </a:buClr>
              <a:buSzPts val="1100"/>
              <a:buFont typeface="Arial"/>
              <a:buNone/>
            </a:pPr>
            <a:r>
              <a:rPr lang="sv-FI" sz="600">
                <a:solidFill>
                  <a:schemeClr val="dk1"/>
                </a:solidFill>
              </a:rPr>
              <a:t>Hur tänker du jobba?</a:t>
            </a:r>
          </a:p>
        </p:txBody>
      </p:sp>
      <p:cxnSp>
        <p:nvCxnSpPr>
          <p:cNvPr id="635" name="Google Shape;635;p60"/>
          <p:cNvCxnSpPr/>
          <p:nvPr/>
        </p:nvCxnSpPr>
        <p:spPr>
          <a:xfrm>
            <a:off x="5030125" y="2518875"/>
            <a:ext cx="3656700" cy="0"/>
          </a:xfrm>
          <a:prstGeom prst="straightConnector1">
            <a:avLst/>
          </a:prstGeom>
          <a:noFill/>
          <a:ln w="9525" cap="flat" cmpd="sng">
            <a:solidFill>
              <a:srgbClr val="9FC9EB"/>
            </a:solidFill>
            <a:prstDash val="dot"/>
            <a:round/>
            <a:headEnd type="none" w="med" len="med"/>
            <a:tailEnd type="none" w="med" len="med"/>
          </a:ln>
        </p:spPr>
      </p:cxnSp>
      <p:cxnSp>
        <p:nvCxnSpPr>
          <p:cNvPr id="636" name="Google Shape;636;p60"/>
          <p:cNvCxnSpPr/>
          <p:nvPr/>
        </p:nvCxnSpPr>
        <p:spPr>
          <a:xfrm>
            <a:off x="5030125" y="3828400"/>
            <a:ext cx="3656700" cy="0"/>
          </a:xfrm>
          <a:prstGeom prst="straightConnector1">
            <a:avLst/>
          </a:prstGeom>
          <a:noFill/>
          <a:ln w="9525" cap="flat" cmpd="sng">
            <a:solidFill>
              <a:srgbClr val="9FC9EB"/>
            </a:solidFill>
            <a:prstDash val="dot"/>
            <a:round/>
            <a:headEnd type="none" w="med" len="med"/>
            <a:tailEnd type="none" w="med" len="med"/>
          </a:ln>
        </p:spPr>
      </p:cxnSp>
      <p:sp>
        <p:nvSpPr>
          <p:cNvPr id="637" name="Google Shape;637;p60"/>
          <p:cNvSpPr txBox="1"/>
          <p:nvPr/>
        </p:nvSpPr>
        <p:spPr>
          <a:xfrm>
            <a:off x="5109000" y="2612788"/>
            <a:ext cx="3482400" cy="1121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sv-FI" sz="600" b="1"/>
              <a:t>Hur?</a:t>
            </a:r>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endParaRPr sz="600"/>
          </a:p>
        </p:txBody>
      </p:sp>
      <p:sp>
        <p:nvSpPr>
          <p:cNvPr id="638" name="Google Shape;638;p60"/>
          <p:cNvSpPr txBox="1"/>
          <p:nvPr/>
        </p:nvSpPr>
        <p:spPr>
          <a:xfrm>
            <a:off x="5109000" y="3944738"/>
            <a:ext cx="3482400" cy="1121700"/>
          </a:xfrm>
          <a:prstGeom prst="rect">
            <a:avLst/>
          </a:prstGeom>
          <a:noFill/>
          <a:ln>
            <a:noFill/>
          </a:ln>
        </p:spPr>
        <p:txBody>
          <a:bodyPr spcFirstLastPara="1" wrap="square" lIns="18000" tIns="0" rIns="0" bIns="0" anchor="t" anchorCtr="0">
            <a:noAutofit/>
          </a:bodyPr>
          <a:lstStyle/>
          <a:p>
            <a:pPr marL="0" lvl="0" indent="0" algn="l" rtl="0">
              <a:spcBef>
                <a:spcPts val="0"/>
              </a:spcBef>
              <a:spcAft>
                <a:spcPts val="0"/>
              </a:spcAft>
              <a:buClr>
                <a:schemeClr val="dk1"/>
              </a:buClr>
              <a:buSzPts val="1100"/>
              <a:buFont typeface="Arial"/>
              <a:buNone/>
            </a:pPr>
            <a:r>
              <a:rPr lang="sv-FI" sz="600" b="1"/>
              <a:t>När?</a:t>
            </a:r>
          </a:p>
          <a:p>
            <a:pPr marL="0" marR="0" lvl="0" indent="0" algn="l" rtl="0">
              <a:lnSpc>
                <a:spcPct val="100000"/>
              </a:lnSpc>
              <a:spcBef>
                <a:spcPts val="0"/>
              </a:spcBef>
              <a:spcAft>
                <a:spcPts val="0"/>
              </a:spcAft>
              <a:buNone/>
            </a:pPr>
            <a:endParaRPr sz="600"/>
          </a:p>
        </p:txBody>
      </p:sp>
      <p:sp>
        <p:nvSpPr>
          <p:cNvPr id="639" name="Google Shape;639;p60"/>
          <p:cNvSpPr txBox="1"/>
          <p:nvPr/>
        </p:nvSpPr>
        <p:spPr>
          <a:xfrm>
            <a:off x="629075" y="1301350"/>
            <a:ext cx="2718300" cy="468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sv-FI" sz="800" b="1">
                <a:solidFill>
                  <a:schemeClr val="dk1"/>
                </a:solidFill>
              </a:rPr>
              <a:t>Vad ska vi lära oss?</a:t>
            </a:r>
          </a:p>
          <a:p>
            <a:pPr marL="0" marR="0" lvl="0" indent="0" algn="l" rtl="0">
              <a:lnSpc>
                <a:spcPct val="100000"/>
              </a:lnSpc>
              <a:spcBef>
                <a:spcPts val="0"/>
              </a:spcBef>
              <a:spcAft>
                <a:spcPts val="0"/>
              </a:spcAft>
              <a:buClr>
                <a:srgbClr val="343D58"/>
              </a:buClr>
              <a:buSzPts val="800"/>
              <a:buFont typeface="Arial"/>
              <a:buNone/>
            </a:pPr>
            <a:r>
              <a:rPr lang="sv-FI" sz="800">
                <a:solidFill>
                  <a:schemeClr val="dk1"/>
                </a:solidFill>
              </a:rPr>
              <a:t>(Huvudmål för fenomenet utifrån läroplanen)</a:t>
            </a:r>
          </a:p>
          <a:p>
            <a:pPr marL="0" marR="0" lvl="0" indent="0" algn="l" rtl="0">
              <a:lnSpc>
                <a:spcPct val="100000"/>
              </a:lnSpc>
              <a:spcBef>
                <a:spcPts val="0"/>
              </a:spcBef>
              <a:spcAft>
                <a:spcPts val="0"/>
              </a:spcAft>
              <a:buClr>
                <a:srgbClr val="343D58"/>
              </a:buClr>
              <a:buSzPts val="800"/>
              <a:buFont typeface="Arial"/>
              <a:buNone/>
            </a:pPr>
            <a:r>
              <a:rPr lang="sv-FI" sz="800" b="1">
                <a:solidFill>
                  <a:schemeClr val="dk1"/>
                </a:solidFill>
              </a:rPr>
              <a:t>Vilka är målen för studierna i detta fenomen?</a:t>
            </a:r>
          </a:p>
          <a:p>
            <a:pPr marL="0" lvl="0" indent="0" algn="l" rtl="0">
              <a:spcBef>
                <a:spcPts val="0"/>
              </a:spcBef>
              <a:spcAft>
                <a:spcPts val="0"/>
              </a:spcAft>
              <a:buClr>
                <a:srgbClr val="343D58"/>
              </a:buClr>
              <a:buSzPts val="800"/>
              <a:buFont typeface="Arial"/>
              <a:buNone/>
            </a:pPr>
            <a:r>
              <a:rPr lang="sv-FI" sz="800">
                <a:solidFill>
                  <a:schemeClr val="dk1"/>
                </a:solidFill>
              </a:rPr>
              <a:t>(Beskriv huvudmålet för fenomenet med egna ord. Vad betyder målet?)</a:t>
            </a:r>
          </a:p>
          <a:p>
            <a:pPr marL="0" marR="0" lvl="0" indent="0" algn="l" rtl="0">
              <a:lnSpc>
                <a:spcPct val="100000"/>
              </a:lnSpc>
              <a:spcBef>
                <a:spcPts val="0"/>
              </a:spcBef>
              <a:spcAft>
                <a:spcPts val="0"/>
              </a:spcAft>
              <a:buClr>
                <a:srgbClr val="343D58"/>
              </a:buClr>
              <a:buSzPts val="800"/>
              <a:buFont typeface="Arial"/>
              <a:buNone/>
            </a:pPr>
            <a:endParaRPr sz="1000" b="1">
              <a:solidFill>
                <a:schemeClr val="dk1"/>
              </a:solidFill>
            </a:endParaRPr>
          </a:p>
          <a:p>
            <a:pPr marL="0" marR="0" lvl="0" indent="0" algn="l" rtl="0">
              <a:lnSpc>
                <a:spcPct val="100000"/>
              </a:lnSpc>
              <a:spcBef>
                <a:spcPts val="0"/>
              </a:spcBef>
              <a:spcAft>
                <a:spcPts val="0"/>
              </a:spcAft>
              <a:buClr>
                <a:srgbClr val="343D58"/>
              </a:buClr>
              <a:buSzPts val="800"/>
              <a:buFont typeface="Arial"/>
              <a:buNone/>
            </a:pPr>
            <a:r>
              <a:rPr lang="sv-FI" sz="1000" b="1">
                <a:solidFill>
                  <a:schemeClr val="dk1"/>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1"/>
          <p:cNvSpPr/>
          <p:nvPr/>
        </p:nvSpPr>
        <p:spPr>
          <a:xfrm>
            <a:off x="6350550" y="88938"/>
            <a:ext cx="5740200" cy="6680100"/>
          </a:xfrm>
          <a:prstGeom prst="roundRect">
            <a:avLst>
              <a:gd name="adj" fmla="val 205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61"/>
          <p:cNvGrpSpPr/>
          <p:nvPr/>
        </p:nvGrpSpPr>
        <p:grpSpPr>
          <a:xfrm rot="444897">
            <a:off x="7474583" y="2549176"/>
            <a:ext cx="3998431" cy="2375652"/>
            <a:chOff x="4721575" y="1533375"/>
            <a:chExt cx="4755900" cy="2825700"/>
          </a:xfrm>
        </p:grpSpPr>
        <p:sp>
          <p:nvSpPr>
            <p:cNvPr id="646" name="Google Shape;646;p61"/>
            <p:cNvSpPr/>
            <p:nvPr/>
          </p:nvSpPr>
          <p:spPr>
            <a:xfrm rot="-217">
              <a:off x="4721575" y="1533525"/>
              <a:ext cx="4755900" cy="2825400"/>
            </a:xfrm>
            <a:prstGeom prst="roundRect">
              <a:avLst>
                <a:gd name="adj" fmla="val 6134"/>
              </a:avLst>
            </a:prstGeom>
            <a:solidFill>
              <a:srgbClr val="FFFFFF"/>
            </a:solidFill>
            <a:ln w="9525" cap="flat" cmpd="sng">
              <a:solidFill>
                <a:schemeClr val="accent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pic>
          <p:nvPicPr>
            <p:cNvPr id="647" name="Google Shape;647;p61"/>
            <p:cNvPicPr preferRelativeResize="0"/>
            <p:nvPr/>
          </p:nvPicPr>
          <p:blipFill>
            <a:blip r:embed="rId3">
              <a:alphaModFix/>
            </a:blip>
            <a:stretch>
              <a:fillRect/>
            </a:stretch>
          </p:blipFill>
          <p:spPr>
            <a:xfrm rot="100">
              <a:off x="5278080" y="3878602"/>
              <a:ext cx="307876" cy="85597"/>
            </a:xfrm>
            <a:prstGeom prst="rect">
              <a:avLst/>
            </a:prstGeom>
            <a:noFill/>
            <a:ln>
              <a:noFill/>
            </a:ln>
          </p:spPr>
        </p:pic>
        <p:pic>
          <p:nvPicPr>
            <p:cNvPr id="648" name="Google Shape;648;p61"/>
            <p:cNvPicPr preferRelativeResize="0"/>
            <p:nvPr/>
          </p:nvPicPr>
          <p:blipFill>
            <a:blip r:embed="rId4">
              <a:alphaModFix/>
            </a:blip>
            <a:stretch>
              <a:fillRect/>
            </a:stretch>
          </p:blipFill>
          <p:spPr>
            <a:xfrm>
              <a:off x="6792740" y="2205842"/>
              <a:ext cx="209770" cy="218513"/>
            </a:xfrm>
            <a:prstGeom prst="rect">
              <a:avLst/>
            </a:prstGeom>
            <a:noFill/>
            <a:ln>
              <a:noFill/>
            </a:ln>
          </p:spPr>
        </p:pic>
        <p:pic>
          <p:nvPicPr>
            <p:cNvPr id="649" name="Google Shape;649;p61"/>
            <p:cNvPicPr preferRelativeResize="0"/>
            <p:nvPr/>
          </p:nvPicPr>
          <p:blipFill>
            <a:blip r:embed="rId5">
              <a:alphaModFix/>
            </a:blip>
            <a:stretch>
              <a:fillRect/>
            </a:stretch>
          </p:blipFill>
          <p:spPr>
            <a:xfrm rot="129">
              <a:off x="5299422" y="3001911"/>
              <a:ext cx="261954" cy="199978"/>
            </a:xfrm>
            <a:prstGeom prst="rect">
              <a:avLst/>
            </a:prstGeom>
            <a:noFill/>
            <a:ln>
              <a:noFill/>
            </a:ln>
          </p:spPr>
        </p:pic>
        <p:pic>
          <p:nvPicPr>
            <p:cNvPr id="650" name="Google Shape;650;p61"/>
            <p:cNvPicPr preferRelativeResize="0"/>
            <p:nvPr/>
          </p:nvPicPr>
          <p:blipFill>
            <a:blip r:embed="rId6">
              <a:alphaModFix/>
            </a:blip>
            <a:stretch>
              <a:fillRect/>
            </a:stretch>
          </p:blipFill>
          <p:spPr>
            <a:xfrm rot="-30">
              <a:off x="5284208" y="3368359"/>
              <a:ext cx="295629" cy="291253"/>
            </a:xfrm>
            <a:prstGeom prst="rect">
              <a:avLst/>
            </a:prstGeom>
            <a:noFill/>
            <a:ln>
              <a:noFill/>
            </a:ln>
          </p:spPr>
        </p:pic>
        <p:pic>
          <p:nvPicPr>
            <p:cNvPr id="651" name="Google Shape;651;p61"/>
            <p:cNvPicPr preferRelativeResize="0"/>
            <p:nvPr/>
          </p:nvPicPr>
          <p:blipFill>
            <a:blip r:embed="rId7">
              <a:alphaModFix/>
            </a:blip>
            <a:stretch>
              <a:fillRect/>
            </a:stretch>
          </p:blipFill>
          <p:spPr>
            <a:xfrm>
              <a:off x="5340521" y="2164788"/>
              <a:ext cx="179759" cy="300603"/>
            </a:xfrm>
            <a:prstGeom prst="rect">
              <a:avLst/>
            </a:prstGeom>
            <a:noFill/>
            <a:ln>
              <a:noFill/>
            </a:ln>
          </p:spPr>
        </p:pic>
        <p:pic>
          <p:nvPicPr>
            <p:cNvPr id="652" name="Google Shape;652;p61"/>
            <p:cNvPicPr preferRelativeResize="0"/>
            <p:nvPr/>
          </p:nvPicPr>
          <p:blipFill>
            <a:blip r:embed="rId8">
              <a:alphaModFix/>
            </a:blip>
            <a:stretch>
              <a:fillRect/>
            </a:stretch>
          </p:blipFill>
          <p:spPr>
            <a:xfrm rot="-31">
              <a:off x="5319749" y="2560727"/>
              <a:ext cx="221300" cy="273200"/>
            </a:xfrm>
            <a:prstGeom prst="rect">
              <a:avLst/>
            </a:prstGeom>
            <a:noFill/>
            <a:ln>
              <a:noFill/>
            </a:ln>
          </p:spPr>
        </p:pic>
        <p:pic>
          <p:nvPicPr>
            <p:cNvPr id="653" name="Google Shape;653;p61"/>
            <p:cNvPicPr preferRelativeResize="0"/>
            <p:nvPr/>
          </p:nvPicPr>
          <p:blipFill>
            <a:blip r:embed="rId9">
              <a:alphaModFix/>
            </a:blip>
            <a:stretch>
              <a:fillRect/>
            </a:stretch>
          </p:blipFill>
          <p:spPr>
            <a:xfrm rot="-97">
              <a:off x="6764671" y="2572518"/>
              <a:ext cx="286681" cy="265192"/>
            </a:xfrm>
            <a:prstGeom prst="rect">
              <a:avLst/>
            </a:prstGeom>
            <a:noFill/>
            <a:ln>
              <a:noFill/>
            </a:ln>
          </p:spPr>
        </p:pic>
        <p:sp>
          <p:nvSpPr>
            <p:cNvPr id="654" name="Google Shape;654;p61"/>
            <p:cNvSpPr/>
            <p:nvPr/>
          </p:nvSpPr>
          <p:spPr>
            <a:xfrm>
              <a:off x="4924425" y="21717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1"/>
            <p:cNvSpPr txBox="1"/>
            <p:nvPr/>
          </p:nvSpPr>
          <p:spPr>
            <a:xfrm>
              <a:off x="5596350" y="21918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lyssnade</a:t>
              </a:r>
            </a:p>
          </p:txBody>
        </p:sp>
        <p:sp>
          <p:nvSpPr>
            <p:cNvPr id="656" name="Google Shape;656;p61"/>
            <p:cNvSpPr/>
            <p:nvPr/>
          </p:nvSpPr>
          <p:spPr>
            <a:xfrm>
              <a:off x="4924425" y="256172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1"/>
            <p:cNvSpPr txBox="1"/>
            <p:nvPr/>
          </p:nvSpPr>
          <p:spPr>
            <a:xfrm>
              <a:off x="5596350" y="258182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skrev</a:t>
              </a:r>
            </a:p>
          </p:txBody>
        </p:sp>
        <p:sp>
          <p:nvSpPr>
            <p:cNvPr id="658" name="Google Shape;658;p61"/>
            <p:cNvSpPr/>
            <p:nvPr/>
          </p:nvSpPr>
          <p:spPr>
            <a:xfrm>
              <a:off x="4924425" y="2963163"/>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1"/>
            <p:cNvSpPr txBox="1"/>
            <p:nvPr/>
          </p:nvSpPr>
          <p:spPr>
            <a:xfrm>
              <a:off x="5596346" y="2983250"/>
              <a:ext cx="9216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diskuterade</a:t>
              </a:r>
            </a:p>
          </p:txBody>
        </p:sp>
        <p:sp>
          <p:nvSpPr>
            <p:cNvPr id="660" name="Google Shape;660;p61"/>
            <p:cNvSpPr/>
            <p:nvPr/>
          </p:nvSpPr>
          <p:spPr>
            <a:xfrm>
              <a:off x="4924425" y="338227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1"/>
            <p:cNvSpPr txBox="1"/>
            <p:nvPr/>
          </p:nvSpPr>
          <p:spPr>
            <a:xfrm>
              <a:off x="5596350" y="340237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undersökte</a:t>
              </a:r>
            </a:p>
          </p:txBody>
        </p:sp>
        <p:sp>
          <p:nvSpPr>
            <p:cNvPr id="662" name="Google Shape;662;p61"/>
            <p:cNvSpPr/>
            <p:nvPr/>
          </p:nvSpPr>
          <p:spPr>
            <a:xfrm>
              <a:off x="4924425" y="37780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1"/>
            <p:cNvSpPr txBox="1"/>
            <p:nvPr/>
          </p:nvSpPr>
          <p:spPr>
            <a:xfrm>
              <a:off x="5596350" y="37981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Så här</a:t>
              </a:r>
            </a:p>
          </p:txBody>
        </p:sp>
        <p:sp>
          <p:nvSpPr>
            <p:cNvPr id="664" name="Google Shape;664;p61"/>
            <p:cNvSpPr/>
            <p:nvPr/>
          </p:nvSpPr>
          <p:spPr>
            <a:xfrm>
              <a:off x="6391650" y="21717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1"/>
            <p:cNvSpPr txBox="1"/>
            <p:nvPr/>
          </p:nvSpPr>
          <p:spPr>
            <a:xfrm>
              <a:off x="7063575" y="21918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läste</a:t>
              </a:r>
            </a:p>
          </p:txBody>
        </p:sp>
        <p:sp>
          <p:nvSpPr>
            <p:cNvPr id="666" name="Google Shape;666;p61"/>
            <p:cNvSpPr/>
            <p:nvPr/>
          </p:nvSpPr>
          <p:spPr>
            <a:xfrm>
              <a:off x="6391650" y="256172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1"/>
            <p:cNvSpPr txBox="1"/>
            <p:nvPr/>
          </p:nvSpPr>
          <p:spPr>
            <a:xfrm>
              <a:off x="7063575" y="258182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ritade</a:t>
              </a:r>
            </a:p>
          </p:txBody>
        </p:sp>
        <p:sp>
          <p:nvSpPr>
            <p:cNvPr id="668" name="Google Shape;668;p61"/>
            <p:cNvSpPr/>
            <p:nvPr/>
          </p:nvSpPr>
          <p:spPr>
            <a:xfrm>
              <a:off x="6391650" y="2963163"/>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1"/>
            <p:cNvSpPr txBox="1"/>
            <p:nvPr/>
          </p:nvSpPr>
          <p:spPr>
            <a:xfrm>
              <a:off x="7063575" y="2983263"/>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byggde</a:t>
              </a:r>
            </a:p>
          </p:txBody>
        </p:sp>
        <p:sp>
          <p:nvSpPr>
            <p:cNvPr id="670" name="Google Shape;670;p61"/>
            <p:cNvSpPr/>
            <p:nvPr/>
          </p:nvSpPr>
          <p:spPr>
            <a:xfrm>
              <a:off x="6391650" y="338227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1"/>
            <p:cNvSpPr txBox="1"/>
            <p:nvPr/>
          </p:nvSpPr>
          <p:spPr>
            <a:xfrm>
              <a:off x="7063572" y="3402383"/>
              <a:ext cx="10446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jobbade ensam</a:t>
              </a:r>
            </a:p>
          </p:txBody>
        </p:sp>
        <p:sp>
          <p:nvSpPr>
            <p:cNvPr id="672" name="Google Shape;672;p61"/>
            <p:cNvSpPr/>
            <p:nvPr/>
          </p:nvSpPr>
          <p:spPr>
            <a:xfrm>
              <a:off x="6391650" y="37780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1"/>
            <p:cNvSpPr txBox="1"/>
            <p:nvPr/>
          </p:nvSpPr>
          <p:spPr>
            <a:xfrm>
              <a:off x="7266865" y="3798110"/>
              <a:ext cx="9234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jobbade i grupp</a:t>
              </a:r>
            </a:p>
          </p:txBody>
        </p:sp>
        <p:sp>
          <p:nvSpPr>
            <p:cNvPr id="674" name="Google Shape;674;p61"/>
            <p:cNvSpPr/>
            <p:nvPr/>
          </p:nvSpPr>
          <p:spPr>
            <a:xfrm>
              <a:off x="7858875" y="2171700"/>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1"/>
            <p:cNvSpPr txBox="1"/>
            <p:nvPr/>
          </p:nvSpPr>
          <p:spPr>
            <a:xfrm>
              <a:off x="8530800" y="2191800"/>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komponerade</a:t>
              </a:r>
            </a:p>
          </p:txBody>
        </p:sp>
        <p:sp>
          <p:nvSpPr>
            <p:cNvPr id="676" name="Google Shape;676;p61"/>
            <p:cNvSpPr/>
            <p:nvPr/>
          </p:nvSpPr>
          <p:spPr>
            <a:xfrm>
              <a:off x="7858875" y="2561725"/>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1"/>
            <p:cNvSpPr txBox="1"/>
            <p:nvPr/>
          </p:nvSpPr>
          <p:spPr>
            <a:xfrm>
              <a:off x="8530800" y="2581825"/>
              <a:ext cx="7953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Jag kodade</a:t>
              </a:r>
            </a:p>
            <a:p>
              <a:pPr marL="0" lvl="0" indent="0" algn="l" rtl="0">
                <a:spcBef>
                  <a:spcPts val="0"/>
                </a:spcBef>
                <a:spcAft>
                  <a:spcPts val="0"/>
                </a:spcAft>
                <a:buNone/>
              </a:pPr>
              <a:endParaRPr sz="700" b="1">
                <a:solidFill>
                  <a:srgbClr val="9FC9EB"/>
                </a:solidFill>
              </a:endParaRPr>
            </a:p>
          </p:txBody>
        </p:sp>
        <p:sp>
          <p:nvSpPr>
            <p:cNvPr id="678" name="Google Shape;678;p61"/>
            <p:cNvSpPr/>
            <p:nvPr/>
          </p:nvSpPr>
          <p:spPr>
            <a:xfrm>
              <a:off x="7858875" y="2963163"/>
              <a:ext cx="286800" cy="286800"/>
            </a:xfrm>
            <a:prstGeom prst="roundRect">
              <a:avLst>
                <a:gd name="adj" fmla="val 16667"/>
              </a:avLst>
            </a:prstGeom>
            <a:solidFill>
              <a:schemeClr val="lt1"/>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1"/>
            <p:cNvSpPr txBox="1"/>
            <p:nvPr/>
          </p:nvSpPr>
          <p:spPr>
            <a:xfrm>
              <a:off x="8274975" y="2983275"/>
              <a:ext cx="1202400" cy="2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FI" sz="700" b="1">
                  <a:solidFill>
                    <a:srgbClr val="9FC9EB"/>
                  </a:solidFill>
                </a:rPr>
                <a:t>Annat, vad? </a:t>
              </a:r>
            </a:p>
            <a:p>
              <a:pPr marL="0" lvl="0" indent="0" algn="l" rtl="0">
                <a:spcBef>
                  <a:spcPts val="0"/>
                </a:spcBef>
                <a:spcAft>
                  <a:spcPts val="0"/>
                </a:spcAft>
                <a:buNone/>
              </a:pPr>
              <a:r>
                <a:rPr lang="sv-FI" sz="700" b="1">
                  <a:solidFill>
                    <a:srgbClr val="9FC9EB"/>
                  </a:solidFill>
                </a:rPr>
                <a:t>Skriv eller rita här under:</a:t>
              </a:r>
            </a:p>
          </p:txBody>
        </p:sp>
        <p:pic>
          <p:nvPicPr>
            <p:cNvPr id="680" name="Google Shape;680;p61"/>
            <p:cNvPicPr preferRelativeResize="0"/>
            <p:nvPr/>
          </p:nvPicPr>
          <p:blipFill>
            <a:blip r:embed="rId10">
              <a:alphaModFix/>
            </a:blip>
            <a:stretch>
              <a:fillRect/>
            </a:stretch>
          </p:blipFill>
          <p:spPr>
            <a:xfrm>
              <a:off x="6776776" y="3795703"/>
              <a:ext cx="490098" cy="231297"/>
            </a:xfrm>
            <a:prstGeom prst="rect">
              <a:avLst/>
            </a:prstGeom>
            <a:noFill/>
            <a:ln>
              <a:noFill/>
            </a:ln>
          </p:spPr>
        </p:pic>
        <p:pic>
          <p:nvPicPr>
            <p:cNvPr id="681" name="Google Shape;681;p61"/>
            <p:cNvPicPr preferRelativeResize="0"/>
            <p:nvPr/>
          </p:nvPicPr>
          <p:blipFill>
            <a:blip r:embed="rId11">
              <a:alphaModFix/>
            </a:blip>
            <a:stretch>
              <a:fillRect/>
            </a:stretch>
          </p:blipFill>
          <p:spPr>
            <a:xfrm>
              <a:off x="6766638" y="3394688"/>
              <a:ext cx="261950" cy="261975"/>
            </a:xfrm>
            <a:prstGeom prst="rect">
              <a:avLst/>
            </a:prstGeom>
            <a:noFill/>
            <a:ln>
              <a:noFill/>
            </a:ln>
          </p:spPr>
        </p:pic>
        <p:pic>
          <p:nvPicPr>
            <p:cNvPr id="682" name="Google Shape;682;p61"/>
            <p:cNvPicPr preferRelativeResize="0"/>
            <p:nvPr/>
          </p:nvPicPr>
          <p:blipFill>
            <a:blip r:embed="rId12">
              <a:alphaModFix/>
            </a:blip>
            <a:stretch>
              <a:fillRect/>
            </a:stretch>
          </p:blipFill>
          <p:spPr>
            <a:xfrm rot="2699896">
              <a:off x="6801843" y="2917461"/>
              <a:ext cx="232664" cy="350926"/>
            </a:xfrm>
            <a:prstGeom prst="rect">
              <a:avLst/>
            </a:prstGeom>
            <a:noFill/>
            <a:ln>
              <a:noFill/>
            </a:ln>
          </p:spPr>
        </p:pic>
        <p:pic>
          <p:nvPicPr>
            <p:cNvPr id="683" name="Google Shape;683;p61"/>
            <p:cNvPicPr preferRelativeResize="0"/>
            <p:nvPr/>
          </p:nvPicPr>
          <p:blipFill>
            <a:blip r:embed="rId13">
              <a:alphaModFix/>
            </a:blip>
            <a:stretch>
              <a:fillRect/>
            </a:stretch>
          </p:blipFill>
          <p:spPr>
            <a:xfrm>
              <a:off x="8244000" y="2576308"/>
              <a:ext cx="307875" cy="242030"/>
            </a:xfrm>
            <a:prstGeom prst="rect">
              <a:avLst/>
            </a:prstGeom>
            <a:noFill/>
            <a:ln>
              <a:noFill/>
            </a:ln>
          </p:spPr>
        </p:pic>
        <p:pic>
          <p:nvPicPr>
            <p:cNvPr id="684" name="Google Shape;684;p61"/>
            <p:cNvPicPr preferRelativeResize="0"/>
            <p:nvPr/>
          </p:nvPicPr>
          <p:blipFill>
            <a:blip r:embed="rId14">
              <a:alphaModFix/>
            </a:blip>
            <a:stretch>
              <a:fillRect/>
            </a:stretch>
          </p:blipFill>
          <p:spPr>
            <a:xfrm>
              <a:off x="8274967" y="2178317"/>
              <a:ext cx="221373" cy="275683"/>
            </a:xfrm>
            <a:prstGeom prst="rect">
              <a:avLst/>
            </a:prstGeom>
            <a:noFill/>
            <a:ln>
              <a:noFill/>
            </a:ln>
          </p:spPr>
        </p:pic>
        <p:sp>
          <p:nvSpPr>
            <p:cNvPr id="685" name="Google Shape;685;p61"/>
            <p:cNvSpPr txBox="1"/>
            <p:nvPr/>
          </p:nvSpPr>
          <p:spPr>
            <a:xfrm>
              <a:off x="4721575" y="1715550"/>
              <a:ext cx="4755900" cy="24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FI" sz="1200" b="1">
                  <a:solidFill>
                    <a:srgbClr val="9FC9EB"/>
                  </a:solidFill>
                </a:rPr>
                <a:t>Vad gjorde du och vad lärde du dig?</a:t>
              </a:r>
            </a:p>
          </p:txBody>
        </p:sp>
      </p:grpSp>
      <p:sp>
        <p:nvSpPr>
          <p:cNvPr id="686" name="Google Shape;686;p61"/>
          <p:cNvSpPr/>
          <p:nvPr/>
        </p:nvSpPr>
        <p:spPr>
          <a:xfrm>
            <a:off x="6543425" y="5752575"/>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1"/>
          <p:cNvSpPr/>
          <p:nvPr/>
        </p:nvSpPr>
        <p:spPr>
          <a:xfrm>
            <a:off x="7147623" y="5752575"/>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1"/>
          <p:cNvSpPr/>
          <p:nvPr/>
        </p:nvSpPr>
        <p:spPr>
          <a:xfrm>
            <a:off x="7751821" y="5752575"/>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1"/>
          <p:cNvSpPr/>
          <p:nvPr/>
        </p:nvSpPr>
        <p:spPr>
          <a:xfrm>
            <a:off x="8350262" y="5745650"/>
            <a:ext cx="563100" cy="5625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61"/>
          <p:cNvGrpSpPr/>
          <p:nvPr/>
        </p:nvGrpSpPr>
        <p:grpSpPr>
          <a:xfrm>
            <a:off x="8746949" y="683811"/>
            <a:ext cx="3042900" cy="1637400"/>
            <a:chOff x="3500537" y="512386"/>
            <a:chExt cx="3042900" cy="1637400"/>
          </a:xfrm>
        </p:grpSpPr>
        <p:sp>
          <p:nvSpPr>
            <p:cNvPr id="691" name="Google Shape;691;p61"/>
            <p:cNvSpPr/>
            <p:nvPr/>
          </p:nvSpPr>
          <p:spPr>
            <a:xfrm>
              <a:off x="3500537" y="512386"/>
              <a:ext cx="3042900" cy="1637400"/>
            </a:xfrm>
            <a:prstGeom prst="roundRect">
              <a:avLst>
                <a:gd name="adj" fmla="val 6134"/>
              </a:avLst>
            </a:prstGeom>
            <a:solidFill>
              <a:srgbClr val="F5A3C7"/>
            </a:solidFill>
            <a:ln w="2857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1"/>
            <p:cNvSpPr/>
            <p:nvPr/>
          </p:nvSpPr>
          <p:spPr>
            <a:xfrm>
              <a:off x="3551825" y="1288825"/>
              <a:ext cx="2940300" cy="807600"/>
            </a:xfrm>
            <a:prstGeom prst="roundRect">
              <a:avLst>
                <a:gd name="adj" fmla="val 12264"/>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1"/>
            <p:cNvSpPr txBox="1"/>
            <p:nvPr/>
          </p:nvSpPr>
          <p:spPr>
            <a:xfrm rot="-1554">
              <a:off x="3646725" y="1289119"/>
              <a:ext cx="1327200" cy="3012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900" b="1">
                  <a:solidFill>
                    <a:srgbClr val="F5A3C7"/>
                  </a:solidFill>
                </a:rPr>
                <a:t>Vad vet du redan om fenomenet?</a:t>
              </a:r>
            </a:p>
          </p:txBody>
        </p:sp>
        <p:sp>
          <p:nvSpPr>
            <p:cNvPr id="694" name="Google Shape;694;p61"/>
            <p:cNvSpPr txBox="1"/>
            <p:nvPr/>
          </p:nvSpPr>
          <p:spPr>
            <a:xfrm rot="-1084">
              <a:off x="3646587" y="562862"/>
              <a:ext cx="1902600" cy="391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900" b="1">
                  <a:solidFill>
                    <a:srgbClr val="FFFFFF"/>
                  </a:solidFill>
                </a:rPr>
                <a:t>Mål och begrepp för lärandet.</a:t>
              </a:r>
            </a:p>
          </p:txBody>
        </p:sp>
      </p:grpSp>
      <p:sp>
        <p:nvSpPr>
          <p:cNvPr id="695" name="Google Shape;695;p61"/>
          <p:cNvSpPr txBox="1"/>
          <p:nvPr/>
        </p:nvSpPr>
        <p:spPr>
          <a:xfrm>
            <a:off x="6350550" y="165575"/>
            <a:ext cx="5740200" cy="5127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sv-FI" sz="1800" b="1">
                <a:solidFill>
                  <a:srgbClr val="FFFFFF"/>
                </a:solidFill>
              </a:rPr>
              <a:t>Skriv fenomenet här</a:t>
            </a:r>
          </a:p>
        </p:txBody>
      </p:sp>
      <p:grpSp>
        <p:nvGrpSpPr>
          <p:cNvPr id="696" name="Google Shape;696;p61"/>
          <p:cNvGrpSpPr/>
          <p:nvPr/>
        </p:nvGrpSpPr>
        <p:grpSpPr>
          <a:xfrm rot="-642459">
            <a:off x="6593549" y="821461"/>
            <a:ext cx="1637729" cy="1663885"/>
            <a:chOff x="4920500" y="576242"/>
            <a:chExt cx="1637709" cy="1663865"/>
          </a:xfrm>
        </p:grpSpPr>
        <p:sp>
          <p:nvSpPr>
            <p:cNvPr id="697" name="Google Shape;697;p61"/>
            <p:cNvSpPr/>
            <p:nvPr/>
          </p:nvSpPr>
          <p:spPr>
            <a:xfrm>
              <a:off x="4920509" y="576242"/>
              <a:ext cx="1637700" cy="1637700"/>
            </a:xfrm>
            <a:prstGeom prst="roundRect">
              <a:avLst>
                <a:gd name="adj" fmla="val 6134"/>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1"/>
            <p:cNvSpPr/>
            <p:nvPr/>
          </p:nvSpPr>
          <p:spPr>
            <a:xfrm>
              <a:off x="4992641" y="649041"/>
              <a:ext cx="1493400" cy="1194300"/>
            </a:xfrm>
            <a:prstGeom prst="roundRect">
              <a:avLst>
                <a:gd name="adj" fmla="val 6134"/>
              </a:avLst>
            </a:prstGeom>
            <a:solidFill>
              <a:srgbClr val="FFFFFF"/>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1"/>
            <p:cNvSpPr txBox="1"/>
            <p:nvPr/>
          </p:nvSpPr>
          <p:spPr>
            <a:xfrm rot="-1259">
              <a:off x="4920500" y="1871107"/>
              <a:ext cx="1637700" cy="3687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1000" b="1">
                  <a:solidFill>
                    <a:srgbClr val="F5A3C7"/>
                  </a:solidFill>
                </a:rPr>
                <a:t>bild, ikon eller begrepp</a:t>
              </a:r>
            </a:p>
          </p:txBody>
        </p:sp>
        <p:pic>
          <p:nvPicPr>
            <p:cNvPr id="700" name="Google Shape;700;p61"/>
            <p:cNvPicPr preferRelativeResize="0"/>
            <p:nvPr/>
          </p:nvPicPr>
          <p:blipFill>
            <a:blip r:embed="rId15">
              <a:alphaModFix/>
            </a:blip>
            <a:stretch>
              <a:fillRect/>
            </a:stretch>
          </p:blipFill>
          <p:spPr>
            <a:xfrm rot="47">
              <a:off x="5505775" y="1061569"/>
              <a:ext cx="467130" cy="369265"/>
            </a:xfrm>
            <a:prstGeom prst="rect">
              <a:avLst/>
            </a:prstGeom>
            <a:noFill/>
            <a:ln>
              <a:noFill/>
            </a:ln>
          </p:spPr>
        </p:pic>
      </p:grpSp>
      <p:sp>
        <p:nvSpPr>
          <p:cNvPr id="701" name="Google Shape;701;p61"/>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800" b="1"/>
              <a:t>BEDÖMNING AV FENOMENPROCESSEN</a:t>
            </a:r>
          </a:p>
        </p:txBody>
      </p:sp>
      <p:sp>
        <p:nvSpPr>
          <p:cNvPr id="702" name="Google Shape;702;p61"/>
          <p:cNvSpPr/>
          <p:nvPr/>
        </p:nvSpPr>
        <p:spPr>
          <a:xfrm rot="-321016">
            <a:off x="7403317" y="4835167"/>
            <a:ext cx="1348073" cy="438701"/>
          </a:xfrm>
          <a:prstGeom prst="wedgeRoundRectCallout">
            <a:avLst>
              <a:gd name="adj1" fmla="val -19784"/>
              <a:gd name="adj2" fmla="val 81585"/>
              <a:gd name="adj3" fmla="val 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FI" sz="1200" b="1">
                <a:solidFill>
                  <a:srgbClr val="FFFFFF"/>
                </a:solidFill>
              </a:rPr>
              <a:t>Beröm din kompis</a:t>
            </a:r>
          </a:p>
        </p:txBody>
      </p:sp>
      <p:sp>
        <p:nvSpPr>
          <p:cNvPr id="703" name="Google Shape;703;p61"/>
          <p:cNvSpPr txBox="1"/>
          <p:nvPr/>
        </p:nvSpPr>
        <p:spPr>
          <a:xfrm rot="-1157">
            <a:off x="6530386" y="5390418"/>
            <a:ext cx="2673600" cy="391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1200" b="1">
                <a:solidFill>
                  <a:srgbClr val="FFFFFF"/>
                </a:solidFill>
              </a:rPr>
              <a:t>Detta vet du om fenomenet (ringa in):</a:t>
            </a:r>
          </a:p>
        </p:txBody>
      </p:sp>
      <p:sp>
        <p:nvSpPr>
          <p:cNvPr id="704" name="Google Shape;704;p61"/>
          <p:cNvSpPr/>
          <p:nvPr/>
        </p:nvSpPr>
        <p:spPr>
          <a:xfrm>
            <a:off x="10581556" y="2094708"/>
            <a:ext cx="1137900" cy="11379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1"/>
          <p:cNvSpPr txBox="1"/>
          <p:nvPr/>
        </p:nvSpPr>
        <p:spPr>
          <a:xfrm rot="-1037">
            <a:off x="10653123" y="2612038"/>
            <a:ext cx="994800" cy="3921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1000" b="1"/>
              <a:t>Vad vill du lära dig?</a:t>
            </a:r>
          </a:p>
        </p:txBody>
      </p:sp>
      <p:grpSp>
        <p:nvGrpSpPr>
          <p:cNvPr id="706" name="Google Shape;706;p61"/>
          <p:cNvGrpSpPr/>
          <p:nvPr/>
        </p:nvGrpSpPr>
        <p:grpSpPr>
          <a:xfrm>
            <a:off x="6543422" y="3428376"/>
            <a:ext cx="948676" cy="935012"/>
            <a:chOff x="6566675" y="3371373"/>
            <a:chExt cx="1154529" cy="1137900"/>
          </a:xfrm>
        </p:grpSpPr>
        <p:sp>
          <p:nvSpPr>
            <p:cNvPr id="707" name="Google Shape;707;p61"/>
            <p:cNvSpPr/>
            <p:nvPr/>
          </p:nvSpPr>
          <p:spPr>
            <a:xfrm>
              <a:off x="6583304" y="3371373"/>
              <a:ext cx="1137900" cy="11379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08" name="Google Shape;708;p61"/>
            <p:cNvSpPr txBox="1"/>
            <p:nvPr/>
          </p:nvSpPr>
          <p:spPr>
            <a:xfrm rot="-906">
              <a:off x="6566675" y="3749460"/>
              <a:ext cx="1137900" cy="3921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800" b="1"/>
                <a:t>Presentera det du har lärt dig för de andra.</a:t>
              </a:r>
            </a:p>
          </p:txBody>
        </p:sp>
      </p:grpSp>
      <p:sp>
        <p:nvSpPr>
          <p:cNvPr id="709" name="Google Shape;709;p61"/>
          <p:cNvSpPr/>
          <p:nvPr/>
        </p:nvSpPr>
        <p:spPr>
          <a:xfrm rot="3047341">
            <a:off x="6496297" y="2861001"/>
            <a:ext cx="832835" cy="791653"/>
          </a:xfrm>
          <a:prstGeom prst="pentagon">
            <a:avLst>
              <a:gd name="hf" fmla="val 105146"/>
              <a:gd name="vf" fmla="val 110557"/>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1"/>
          <p:cNvSpPr txBox="1"/>
          <p:nvPr/>
        </p:nvSpPr>
        <p:spPr>
          <a:xfrm rot="-1289182">
            <a:off x="6496886" y="3062289"/>
            <a:ext cx="739599" cy="391414"/>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1000" b="1"/>
              <a:t>Låna en idé?</a:t>
            </a:r>
          </a:p>
        </p:txBody>
      </p:sp>
      <p:sp>
        <p:nvSpPr>
          <p:cNvPr id="711" name="Google Shape;711;p61"/>
          <p:cNvSpPr txBox="1"/>
          <p:nvPr/>
        </p:nvSpPr>
        <p:spPr>
          <a:xfrm rot="-1078">
            <a:off x="9219400" y="5390425"/>
            <a:ext cx="2871300" cy="391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sv-FI" sz="1200" b="1">
                <a:solidFill>
                  <a:srgbClr val="FFFFFF"/>
                </a:solidFill>
              </a:rPr>
              <a:t>Lärarens bedömning:</a:t>
            </a:r>
          </a:p>
        </p:txBody>
      </p:sp>
      <p:sp>
        <p:nvSpPr>
          <p:cNvPr id="712" name="Google Shape;712;p61"/>
          <p:cNvSpPr/>
          <p:nvPr/>
        </p:nvSpPr>
        <p:spPr>
          <a:xfrm>
            <a:off x="9219401" y="5693305"/>
            <a:ext cx="2782800" cy="990300"/>
          </a:xfrm>
          <a:prstGeom prst="roundRect">
            <a:avLst>
              <a:gd name="adj" fmla="val 751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1"/>
          <p:cNvSpPr txBox="1"/>
          <p:nvPr/>
        </p:nvSpPr>
        <p:spPr>
          <a:xfrm>
            <a:off x="7173511"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600" b="1">
                <a:solidFill>
                  <a:srgbClr val="FFFFFF"/>
                </a:solidFill>
              </a:rPr>
              <a:t>Jag behöver fortfarande hjälp</a:t>
            </a:r>
          </a:p>
        </p:txBody>
      </p:sp>
      <p:sp>
        <p:nvSpPr>
          <p:cNvPr id="714" name="Google Shape;714;p61"/>
          <p:cNvSpPr txBox="1"/>
          <p:nvPr/>
        </p:nvSpPr>
        <p:spPr>
          <a:xfrm>
            <a:off x="6519724"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600" b="1">
                <a:solidFill>
                  <a:srgbClr val="FFFFFF"/>
                </a:solidFill>
              </a:rPr>
              <a:t>Jag kan inte riktigt</a:t>
            </a:r>
          </a:p>
        </p:txBody>
      </p:sp>
      <p:sp>
        <p:nvSpPr>
          <p:cNvPr id="715" name="Google Shape;715;p61"/>
          <p:cNvSpPr txBox="1"/>
          <p:nvPr/>
        </p:nvSpPr>
        <p:spPr>
          <a:xfrm>
            <a:off x="7794074"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600" b="1">
                <a:solidFill>
                  <a:srgbClr val="FFFFFF"/>
                </a:solidFill>
              </a:rPr>
              <a:t>Jag kan själv</a:t>
            </a:r>
          </a:p>
        </p:txBody>
      </p:sp>
      <p:sp>
        <p:nvSpPr>
          <p:cNvPr id="716" name="Google Shape;716;p61"/>
          <p:cNvSpPr txBox="1"/>
          <p:nvPr/>
        </p:nvSpPr>
        <p:spPr>
          <a:xfrm>
            <a:off x="8400149" y="6277344"/>
            <a:ext cx="543000" cy="246600"/>
          </a:xfrm>
          <a:prstGeom prst="rect">
            <a:avLst/>
          </a:prstGeom>
          <a:noFill/>
          <a:ln>
            <a:noFill/>
          </a:ln>
        </p:spPr>
        <p:txBody>
          <a:bodyPr spcFirstLastPara="1" wrap="square" lIns="18000" tIns="0" rIns="0" bIns="0" anchor="t" anchorCtr="0">
            <a:noAutofit/>
          </a:bodyPr>
          <a:lstStyle/>
          <a:p>
            <a:pPr marL="0" marR="0" lvl="0" indent="0" algn="ctr" rtl="0">
              <a:lnSpc>
                <a:spcPct val="90000"/>
              </a:lnSpc>
              <a:spcBef>
                <a:spcPts val="600"/>
              </a:spcBef>
              <a:spcAft>
                <a:spcPts val="0"/>
              </a:spcAft>
              <a:buClr>
                <a:srgbClr val="343D58"/>
              </a:buClr>
              <a:buSzPts val="800"/>
              <a:buFont typeface="Arial"/>
              <a:buNone/>
            </a:pPr>
            <a:r>
              <a:rPr lang="sv-FI" sz="600" b="1">
                <a:solidFill>
                  <a:srgbClr val="FFFFFF"/>
                </a:solidFill>
              </a:rPr>
              <a:t>Jag kan och kan ge andra råd</a:t>
            </a:r>
          </a:p>
        </p:txBody>
      </p:sp>
      <p:sp>
        <p:nvSpPr>
          <p:cNvPr id="717" name="Google Shape;717;p61"/>
          <p:cNvSpPr txBox="1">
            <a:spLocks noGrp="1"/>
          </p:cNvSpPr>
          <p:nvPr>
            <p:ph type="body" idx="4294967295"/>
          </p:nvPr>
        </p:nvSpPr>
        <p:spPr>
          <a:xfrm>
            <a:off x="457200" y="2164176"/>
            <a:ext cx="3042900" cy="371911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1000" b="1" dirty="0"/>
              <a:t>Instruktioner: Använd mallen så här</a:t>
            </a:r>
          </a:p>
          <a:p>
            <a:pPr marL="0" lvl="0" indent="0" algn="l" rtl="0">
              <a:spcBef>
                <a:spcPts val="0"/>
              </a:spcBef>
              <a:spcAft>
                <a:spcPts val="0"/>
              </a:spcAft>
              <a:buNone/>
            </a:pPr>
            <a:endParaRPr sz="1000" b="1" dirty="0"/>
          </a:p>
          <a:p>
            <a:pPr marL="457200" lvl="0" indent="-292100" algn="l" rtl="0">
              <a:spcBef>
                <a:spcPts val="0"/>
              </a:spcBef>
              <a:spcAft>
                <a:spcPts val="0"/>
              </a:spcAft>
              <a:buSzPts val="1000"/>
              <a:buAutoNum type="arabicPeriod"/>
            </a:pPr>
            <a:r>
              <a:rPr lang="sv-FI" sz="1000" dirty="0"/>
              <a:t>Skriv namnet på det fenomen som undersöks</a:t>
            </a:r>
          </a:p>
          <a:p>
            <a:pPr marL="457200" lvl="0" indent="-292100" algn="l" rtl="0">
              <a:spcBef>
                <a:spcPts val="0"/>
              </a:spcBef>
              <a:spcAft>
                <a:spcPts val="0"/>
              </a:spcAft>
              <a:buSzPts val="1000"/>
              <a:buAutoNum type="arabicPeriod"/>
            </a:pPr>
            <a:r>
              <a:rPr lang="sv-FI" sz="1000" dirty="0"/>
              <a:t>Skriv in fenomenet och en bild eller bilder som stöder anknytande begrepp i mallen.</a:t>
            </a:r>
          </a:p>
          <a:p>
            <a:pPr marL="457200" lvl="0" indent="-292100" algn="l" rtl="0">
              <a:spcBef>
                <a:spcPts val="0"/>
              </a:spcBef>
              <a:spcAft>
                <a:spcPts val="0"/>
              </a:spcAft>
              <a:buSzPts val="1000"/>
              <a:buAutoNum type="arabicPeriod"/>
            </a:pPr>
            <a:r>
              <a:rPr lang="sv-FI" sz="1000" dirty="0"/>
              <a:t>Skriv inlärningsmålen för fenomenet på en synlig plats.</a:t>
            </a:r>
          </a:p>
          <a:p>
            <a:pPr marL="457200" lvl="0" indent="-292100" algn="l" rtl="0">
              <a:spcBef>
                <a:spcPts val="0"/>
              </a:spcBef>
              <a:spcAft>
                <a:spcPts val="0"/>
              </a:spcAft>
              <a:buSzPts val="1000"/>
              <a:buAutoNum type="arabicPeriod"/>
            </a:pPr>
            <a:r>
              <a:rPr lang="sv-FI" sz="1000" dirty="0"/>
              <a:t>De lärande ritar, skriver eller berättar muntligt vad de har lärt sig om det fenomen som undersöks.</a:t>
            </a:r>
          </a:p>
          <a:p>
            <a:pPr marL="457200" lvl="0" indent="-292100" algn="l" rtl="0">
              <a:spcBef>
                <a:spcPts val="0"/>
              </a:spcBef>
              <a:spcAft>
                <a:spcPts val="0"/>
              </a:spcAft>
              <a:buSzPts val="1000"/>
              <a:buAutoNum type="arabicPeriod"/>
            </a:pPr>
            <a:r>
              <a:rPr lang="sv-FI" sz="1000" dirty="0"/>
              <a:t>De lärande berättar vad som intresserar dem i fenomenet och vad de vill lära sig mer om.</a:t>
            </a:r>
          </a:p>
          <a:p>
            <a:pPr marL="457200" lvl="0" indent="-292100" algn="l" rtl="0">
              <a:spcBef>
                <a:spcPts val="0"/>
              </a:spcBef>
              <a:spcAft>
                <a:spcPts val="0"/>
              </a:spcAft>
              <a:buSzPts val="1000"/>
              <a:buAutoNum type="arabicPeriod"/>
            </a:pPr>
            <a:r>
              <a:rPr lang="sv-FI" sz="1000" dirty="0"/>
              <a:t>De lärande väljer de ikoner som beskriver deras aktiviteter och inlärning.</a:t>
            </a:r>
          </a:p>
          <a:p>
            <a:pPr marL="457200" lvl="0" indent="-292100" algn="l" rtl="0">
              <a:spcBef>
                <a:spcPts val="0"/>
              </a:spcBef>
              <a:spcAft>
                <a:spcPts val="0"/>
              </a:spcAft>
              <a:buSzPts val="1000"/>
              <a:buAutoNum type="arabicPeriod"/>
            </a:pPr>
            <a:r>
              <a:rPr lang="sv-FI" sz="1000" dirty="0"/>
              <a:t>De lärande presenterar det de har lärt sig/sitt arbete för gruppen, klassen eller läraren.</a:t>
            </a:r>
          </a:p>
          <a:p>
            <a:pPr marL="457200" lvl="0" indent="-292100" algn="l" rtl="0">
              <a:spcBef>
                <a:spcPts val="0"/>
              </a:spcBef>
              <a:spcAft>
                <a:spcPts val="0"/>
              </a:spcAft>
              <a:buSzPts val="1000"/>
              <a:buAutoNum type="arabicPeriod"/>
            </a:pPr>
            <a:r>
              <a:rPr lang="sv-FI" sz="1000" dirty="0"/>
              <a:t>Andra lärande kan låna en idé eller berömma sin kompis för gott arbete.</a:t>
            </a:r>
          </a:p>
          <a:p>
            <a:pPr marL="457200" lvl="0" indent="-292100" algn="l" rtl="0">
              <a:spcBef>
                <a:spcPts val="0"/>
              </a:spcBef>
              <a:spcAft>
                <a:spcPts val="0"/>
              </a:spcAft>
              <a:buSzPts val="1000"/>
              <a:buAutoNum type="arabicPeriod"/>
            </a:pPr>
            <a:r>
              <a:rPr lang="sv-FI" sz="1000" dirty="0"/>
              <a:t>Den lärande bedömer sin kompetens genom att ringa in lämplig kompetensnivå. </a:t>
            </a:r>
          </a:p>
          <a:p>
            <a:pPr marL="457200" lvl="0" indent="-292100" algn="l" rtl="0">
              <a:spcBef>
                <a:spcPts val="0"/>
              </a:spcBef>
              <a:spcAft>
                <a:spcPts val="0"/>
              </a:spcAft>
              <a:buSzPts val="1000"/>
              <a:buAutoNum type="arabicPeriod"/>
            </a:pPr>
            <a:r>
              <a:rPr lang="sv-FI" sz="1000" dirty="0"/>
              <a:t>Till slut ger läraren feedback och utvecklingsförslag med hjälp av vilket man kan övergå till följande färdighetsnivå.</a:t>
            </a:r>
          </a:p>
          <a:p>
            <a:pPr marL="0" lvl="0" indent="0" algn="l" rtl="0">
              <a:spcBef>
                <a:spcPts val="0"/>
              </a:spcBef>
              <a:spcAft>
                <a:spcPts val="0"/>
              </a:spcAft>
              <a:buNone/>
            </a:pPr>
            <a:endParaRPr sz="1000" b="1" dirty="0"/>
          </a:p>
          <a:p>
            <a:pPr marL="0" lvl="0" indent="0" algn="l" rtl="0">
              <a:spcBef>
                <a:spcPts val="0"/>
              </a:spcBef>
              <a:spcAft>
                <a:spcPts val="0"/>
              </a:spcAft>
              <a:buNone/>
            </a:pPr>
            <a:endParaRPr sz="1000" dirty="0"/>
          </a:p>
        </p:txBody>
      </p:sp>
      <p:sp>
        <p:nvSpPr>
          <p:cNvPr id="718" name="Google Shape;718;p61"/>
          <p:cNvSpPr txBox="1">
            <a:spLocks noGrp="1"/>
          </p:cNvSpPr>
          <p:nvPr>
            <p:ph type="title"/>
          </p:nvPr>
        </p:nvSpPr>
        <p:spPr>
          <a:xfrm>
            <a:off x="457200" y="408550"/>
            <a:ext cx="3565800" cy="32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sz="3000">
                <a:latin typeface="Arial"/>
                <a:ea typeface="Arial"/>
                <a:cs typeface="Arial"/>
                <a:sym typeface="Arial"/>
              </a:rPr>
              <a:t>Hur långt har vi kommit?</a:t>
            </a:r>
          </a:p>
          <a:p>
            <a:pPr marL="0" lvl="0" indent="0" algn="l" rtl="0">
              <a:spcBef>
                <a:spcPts val="0"/>
              </a:spcBef>
              <a:spcAft>
                <a:spcPts val="0"/>
              </a:spcAft>
              <a:buNone/>
            </a:pPr>
            <a:r>
              <a:rPr lang="sv-FI" sz="3000">
                <a:latin typeface="Arial"/>
                <a:ea typeface="Arial"/>
                <a:cs typeface="Arial"/>
                <a:sym typeface="Arial"/>
              </a:rPr>
              <a:t>Bedömning av processen</a:t>
            </a:r>
          </a:p>
        </p:txBody>
      </p:sp>
      <p:sp>
        <p:nvSpPr>
          <p:cNvPr id="719" name="Google Shape;719;p61"/>
          <p:cNvSpPr txBox="1">
            <a:spLocks noGrp="1"/>
          </p:cNvSpPr>
          <p:nvPr>
            <p:ph type="title"/>
          </p:nvPr>
        </p:nvSpPr>
        <p:spPr>
          <a:xfrm>
            <a:off x="10581575" y="2257450"/>
            <a:ext cx="1137900" cy="329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sv-FI" sz="3000">
                <a:solidFill>
                  <a:srgbClr val="FFFFFF"/>
                </a:solidFill>
                <a:latin typeface="Arial"/>
                <a:ea typeface="Arial"/>
                <a:cs typeface="Arial"/>
                <a:sym typeface="Arial"/>
              </a:rPr>
              <a:t>? </a:t>
            </a:r>
          </a:p>
        </p:txBody>
      </p:sp>
      <p:sp>
        <p:nvSpPr>
          <p:cNvPr id="720" name="Google Shape;720;p61"/>
          <p:cNvSpPr/>
          <p:nvPr/>
        </p:nvSpPr>
        <p:spPr>
          <a:xfrm rot="2700000">
            <a:off x="10652633" y="2067984"/>
            <a:ext cx="1191334" cy="1191334"/>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1"/>
          <p:cNvSpPr/>
          <p:nvPr/>
        </p:nvSpPr>
        <p:spPr>
          <a:xfrm rot="-2361455">
            <a:off x="8033880" y="1104359"/>
            <a:ext cx="957963" cy="957963"/>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1"/>
          <p:cNvSpPr/>
          <p:nvPr/>
        </p:nvSpPr>
        <p:spPr>
          <a:xfrm rot="-8100000">
            <a:off x="10455758" y="2067984"/>
            <a:ext cx="1191334" cy="1191334"/>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1"/>
          <p:cNvSpPr/>
          <p:nvPr/>
        </p:nvSpPr>
        <p:spPr>
          <a:xfrm rot="-4016809">
            <a:off x="6879260" y="2677126"/>
            <a:ext cx="714020" cy="714020"/>
          </a:xfrm>
          <a:prstGeom prst="arc">
            <a:avLst>
              <a:gd name="adj1" fmla="val 16200000"/>
              <a:gd name="adj2" fmla="val 0"/>
            </a:avLst>
          </a:prstGeom>
          <a:noFill/>
          <a:ln w="28575" cap="flat" cmpd="sng">
            <a:solidFill>
              <a:srgbClr val="FFEA77"/>
            </a:solidFill>
            <a:prstDash val="solid"/>
            <a:round/>
            <a:headEnd type="stealth"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1"/>
          <p:cNvSpPr/>
          <p:nvPr/>
        </p:nvSpPr>
        <p:spPr>
          <a:xfrm rot="10800000">
            <a:off x="6767987" y="3890639"/>
            <a:ext cx="1006200" cy="1006200"/>
          </a:xfrm>
          <a:prstGeom prst="arc">
            <a:avLst>
              <a:gd name="adj1" fmla="val 16200000"/>
              <a:gd name="adj2" fmla="val 0"/>
            </a:avLst>
          </a:prstGeom>
          <a:noFill/>
          <a:ln w="28575" cap="flat" cmpd="sng">
            <a:solidFill>
              <a:srgbClr val="FFEA77"/>
            </a:solidFill>
            <a:prstDash val="solid"/>
            <a:round/>
            <a:headEnd type="stealth"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1"/>
          <p:cNvSpPr/>
          <p:nvPr/>
        </p:nvSpPr>
        <p:spPr>
          <a:xfrm rot="2325473">
            <a:off x="8127960" y="5075091"/>
            <a:ext cx="957940" cy="957940"/>
          </a:xfrm>
          <a:prstGeom prst="arc">
            <a:avLst>
              <a:gd name="adj1" fmla="val 16200000"/>
              <a:gd name="adj2" fmla="val 0"/>
            </a:avLst>
          </a:prstGeom>
          <a:noFill/>
          <a:ln w="28575" cap="flat" cmpd="sng">
            <a:solidFill>
              <a:srgbClr val="FFEA77"/>
            </a:solidFill>
            <a:prstDash val="solid"/>
            <a:round/>
            <a:headEnd type="none" w="sm" len="sm"/>
            <a:tailEnd type="stealth"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6" name="Google Shape;726;p61"/>
          <p:cNvPicPr preferRelativeResize="0"/>
          <p:nvPr/>
        </p:nvPicPr>
        <p:blipFill>
          <a:blip r:embed="rId16">
            <a:alphaModFix/>
          </a:blip>
          <a:stretch>
            <a:fillRect/>
          </a:stretch>
        </p:blipFill>
        <p:spPr>
          <a:xfrm>
            <a:off x="6704723" y="5915475"/>
            <a:ext cx="286726" cy="262855"/>
          </a:xfrm>
          <a:prstGeom prst="rect">
            <a:avLst/>
          </a:prstGeom>
          <a:noFill/>
          <a:ln>
            <a:noFill/>
          </a:ln>
        </p:spPr>
      </p:pic>
      <p:pic>
        <p:nvPicPr>
          <p:cNvPr id="727" name="Google Shape;727;p61"/>
          <p:cNvPicPr preferRelativeResize="0"/>
          <p:nvPr/>
        </p:nvPicPr>
        <p:blipFill>
          <a:blip r:embed="rId17">
            <a:alphaModFix/>
          </a:blip>
          <a:stretch>
            <a:fillRect/>
          </a:stretch>
        </p:blipFill>
        <p:spPr>
          <a:xfrm>
            <a:off x="7269950" y="5957300"/>
            <a:ext cx="318448" cy="145125"/>
          </a:xfrm>
          <a:prstGeom prst="rect">
            <a:avLst/>
          </a:prstGeom>
          <a:noFill/>
          <a:ln>
            <a:noFill/>
          </a:ln>
        </p:spPr>
      </p:pic>
      <p:pic>
        <p:nvPicPr>
          <p:cNvPr id="728" name="Google Shape;728;p61"/>
          <p:cNvPicPr preferRelativeResize="0"/>
          <p:nvPr/>
        </p:nvPicPr>
        <p:blipFill>
          <a:blip r:embed="rId18">
            <a:alphaModFix/>
          </a:blip>
          <a:stretch>
            <a:fillRect/>
          </a:stretch>
        </p:blipFill>
        <p:spPr>
          <a:xfrm>
            <a:off x="7950400" y="5892575"/>
            <a:ext cx="145050" cy="308650"/>
          </a:xfrm>
          <a:prstGeom prst="rect">
            <a:avLst/>
          </a:prstGeom>
          <a:noFill/>
          <a:ln>
            <a:noFill/>
          </a:ln>
        </p:spPr>
      </p:pic>
      <p:pic>
        <p:nvPicPr>
          <p:cNvPr id="729" name="Google Shape;729;p61"/>
          <p:cNvPicPr preferRelativeResize="0"/>
          <p:nvPr/>
        </p:nvPicPr>
        <p:blipFill>
          <a:blip r:embed="rId19">
            <a:alphaModFix/>
          </a:blip>
          <a:stretch>
            <a:fillRect/>
          </a:stretch>
        </p:blipFill>
        <p:spPr>
          <a:xfrm>
            <a:off x="8478351" y="5908825"/>
            <a:ext cx="290499" cy="24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2"/>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v-FI"/>
              <a:t>Referentgranskning och samarbete</a:t>
            </a:r>
          </a:p>
        </p:txBody>
      </p:sp>
    </p:spTree>
  </p:cSld>
  <p:clrMapOvr>
    <a:masterClrMapping/>
  </p:clrMapOvr>
</p:sld>
</file>

<file path=ppt/theme/theme1.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4b5fd0cd-a615-46ae-ab86-79584c8b7ad4">
      <UserInfo>
        <DisplayName/>
        <AccountId xsi:nil="true"/>
        <AccountType/>
      </UserInfo>
    </Owner>
    <Has_Leaders_Only_SectionGroup xmlns="4b5fd0cd-a615-46ae-ab86-79584c8b7ad4" xsi:nil="true"/>
    <TeamsChannelId xmlns="4b5fd0cd-a615-46ae-ab86-79584c8b7ad4" xsi:nil="true"/>
    <IsNotebookLocked xmlns="4b5fd0cd-a615-46ae-ab86-79584c8b7ad4" xsi:nil="true"/>
    <NotebookType xmlns="4b5fd0cd-a615-46ae-ab86-79584c8b7ad4" xsi:nil="true"/>
    <Math_Settings xmlns="4b5fd0cd-a615-46ae-ab86-79584c8b7ad4" xsi:nil="true"/>
    <FolderType xmlns="4b5fd0cd-a615-46ae-ab86-79584c8b7ad4" xsi:nil="true"/>
    <Distribution_Groups xmlns="4b5fd0cd-a615-46ae-ab86-79584c8b7ad4" xsi:nil="true"/>
    <Self_Registration_Enabled xmlns="4b5fd0cd-a615-46ae-ab86-79584c8b7ad4" xsi:nil="true"/>
    <AppVersion xmlns="4b5fd0cd-a615-46ae-ab86-79584c8b7ad4" xsi:nil="true"/>
    <Is_Collaboration_Space_Locked xmlns="4b5fd0cd-a615-46ae-ab86-79584c8b7ad4" xsi:nil="true"/>
    <LMS_Mappings xmlns="4b5fd0cd-a615-46ae-ab86-79584c8b7ad4" xsi:nil="true"/>
    <Invited_Leaders xmlns="4b5fd0cd-a615-46ae-ab86-79584c8b7ad4" xsi:nil="true"/>
    <CultureName xmlns="4b5fd0cd-a615-46ae-ab86-79584c8b7ad4" xsi:nil="true"/>
    <Leaders xmlns="4b5fd0cd-a615-46ae-ab86-79584c8b7ad4">
      <UserInfo>
        <DisplayName/>
        <AccountId xsi:nil="true"/>
        <AccountType/>
      </UserInfo>
    </Leaders>
    <Templates xmlns="4b5fd0cd-a615-46ae-ab86-79584c8b7ad4" xsi:nil="true"/>
    <Members xmlns="4b5fd0cd-a615-46ae-ab86-79584c8b7ad4">
      <UserInfo>
        <DisplayName/>
        <AccountId xsi:nil="true"/>
        <AccountType/>
      </UserInfo>
    </Members>
    <Member_Groups xmlns="4b5fd0cd-a615-46ae-ab86-79584c8b7ad4">
      <UserInfo>
        <DisplayName/>
        <AccountId xsi:nil="true"/>
        <AccountType/>
      </UserInfo>
    </Member_Groups>
    <DefaultSectionNames xmlns="4b5fd0cd-a615-46ae-ab86-79584c8b7ad4" xsi:nil="true"/>
    <Invited_Members xmlns="4b5fd0cd-a615-46ae-ab86-79584c8b7a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22" ma:contentTypeDescription="Luo uusi asiakirja." ma:contentTypeScope="" ma:versionID="10fd5199cdabee57dec727d03bdf60dd">
  <xsd:schema xmlns:xsd="http://www.w3.org/2001/XMLSchema" xmlns:xs="http://www.w3.org/2001/XMLSchema" xmlns:p="http://schemas.microsoft.com/office/2006/metadata/properties" xmlns:ns2="4b5fd0cd-a615-46ae-ab86-79584c8b7ad4" targetNamespace="http://schemas.microsoft.com/office/2006/metadata/properties" ma:root="true" ma:fieldsID="b9229f7cef13a528dfa371e86b24d5c4" ns2:_="">
    <xsd:import namespace="4b5fd0cd-a615-46ae-ab86-79584c8b7ad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118D9-045E-4E69-8E6B-4647F45B35AB}">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b5fd0cd-a615-46ae-ab86-79584c8b7ad4"/>
    <ds:schemaRef ds:uri="http://www.w3.org/XML/1998/namespace"/>
    <ds:schemaRef ds:uri="http://purl.org/dc/dcmitype/"/>
  </ds:schemaRefs>
</ds:datastoreItem>
</file>

<file path=customXml/itemProps2.xml><?xml version="1.0" encoding="utf-8"?>
<ds:datastoreItem xmlns:ds="http://schemas.openxmlformats.org/officeDocument/2006/customXml" ds:itemID="{B09A3D3D-B7BB-468C-A971-2B1AF934E343}">
  <ds:schemaRefs>
    <ds:schemaRef ds:uri="http://schemas.microsoft.com/sharepoint/v3/contenttype/forms"/>
  </ds:schemaRefs>
</ds:datastoreItem>
</file>

<file path=customXml/itemProps3.xml><?xml version="1.0" encoding="utf-8"?>
<ds:datastoreItem xmlns:ds="http://schemas.openxmlformats.org/officeDocument/2006/customXml" ds:itemID="{F353FAEE-AA55-4E82-9601-0DDC78049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fd0cd-a615-46ae-ab86-79584c8b7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1504</Words>
  <Application>Microsoft Office PowerPoint</Application>
  <PresentationFormat>Laajakuva</PresentationFormat>
  <Paragraphs>259</Paragraphs>
  <Slides>13</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Arial Black</vt:lpstr>
      <vt:lpstr>Calibri</vt:lpstr>
      <vt:lpstr>Caveat</vt:lpstr>
      <vt:lpstr>HKI-perus</vt:lpstr>
      <vt:lpstr>Verktyg för bedömning av  fenomenbaserad inlärning</vt:lpstr>
      <vt:lpstr>Anvisning för användning av verktygen</vt:lpstr>
      <vt:lpstr>Bedömningsverktyg för fenomeninlärningens olika skeden </vt:lpstr>
      <vt:lpstr>Bedömning av fenomenprocessen</vt:lpstr>
      <vt:lpstr>Verktyg </vt:lpstr>
      <vt:lpstr>PowerPoint-esitys</vt:lpstr>
      <vt:lpstr>PowerPoint-esitys</vt:lpstr>
      <vt:lpstr>Hur långt har vi kommit? Bedömning av processen</vt:lpstr>
      <vt:lpstr>Referentgranskning och samarbete</vt:lpstr>
      <vt:lpstr>Verktyg </vt:lpstr>
      <vt:lpstr>Beröm din kompis  Vad lyckades hen särskilt bra med?   </vt:lpstr>
      <vt:lpstr>Be din kompis om hjälp. Vad önskar du hjälp med? </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Verktyg för bedömning av  fenomenbaserad inlärning</dc:title>
  <dc:creator>Halkilahti Heidi</dc:creator>
  <cp:lastModifiedBy>Juntunen Seija</cp:lastModifiedBy>
  <cp:revision>5</cp:revision>
  <dcterms:modified xsi:type="dcterms:W3CDTF">2020-02-05T10:58:58Z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