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3" r:id="rId4"/>
  </p:sldMasterIdLst>
  <p:notesMasterIdLst>
    <p:notesMasterId r:id="rId21"/>
  </p:notesMasterIdLst>
  <p:sldIdLst>
    <p:sldId id="256" r:id="rId5"/>
    <p:sldId id="257" r:id="rId6"/>
    <p:sldId id="258"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85" r:id="rId20"/>
  </p:sldIdLst>
  <p:sldSz cx="12192000" cy="6858000"/>
  <p:notesSz cx="6808788" cy="99409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300">
          <p15:clr>
            <a:srgbClr val="9AA0A6"/>
          </p15:clr>
        </p15:guide>
        <p15:guide id="2" pos="7347">
          <p15:clr>
            <a:srgbClr val="9AA0A6"/>
          </p15:clr>
        </p15:guide>
        <p15:guide id="3" orient="horz" pos="736">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D2BE97B-CBCA-4684-8CA2-D9B863EF6814}">
  <a:tblStyle styleId="{3D2BE97B-CBCA-4684-8CA2-D9B863EF681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guide pos="300"/>
        <p:guide pos="7347"/>
        <p:guide orient="horz" pos="7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50475" cy="498773"/>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56737" y="0"/>
            <a:ext cx="2950475" cy="498773"/>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0879" y="4784070"/>
            <a:ext cx="5447030" cy="3914239"/>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42154"/>
            <a:ext cx="2950475" cy="498772"/>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56737" y="9442154"/>
            <a:ext cx="2950475" cy="498772"/>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i-FI"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602272d516_0_10: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602272d516_0_10: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457200" lvl="0" indent="-317500" algn="l" rtl="0">
              <a:spcBef>
                <a:spcPts val="0"/>
              </a:spcBef>
              <a:spcAft>
                <a:spcPts val="0"/>
              </a:spcAft>
              <a:buClr>
                <a:srgbClr val="000000"/>
              </a:buClr>
              <a:buSzPts val="1400"/>
              <a:buFont typeface="Arial"/>
              <a:buAutoNum type="arabicPeriod"/>
            </a:pPr>
            <a:endParaRPr>
              <a:solidFill>
                <a:srgbClr val="000000"/>
              </a:solidFill>
              <a:latin typeface="Arial"/>
              <a:ea typeface="Arial"/>
              <a:cs typeface="Arial"/>
              <a:sym typeface="Arial"/>
            </a:endParaRPr>
          </a:p>
        </p:txBody>
      </p:sp>
      <p:sp>
        <p:nvSpPr>
          <p:cNvPr id="207" name="Google Shape;207;g602272d516_0_10: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1</a:t>
            </a:fld>
            <a:endParaRPr lang="fi-FI"/>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1"/>
        <p:cNvGrpSpPr/>
        <p:nvPr/>
      </p:nvGrpSpPr>
      <p:grpSpPr>
        <a:xfrm>
          <a:off x="0" y="0"/>
          <a:ext cx="0" cy="0"/>
          <a:chOff x="0" y="0"/>
          <a:chExt cx="0" cy="0"/>
        </a:xfrm>
      </p:grpSpPr>
      <p:sp>
        <p:nvSpPr>
          <p:cNvPr id="412" name="Google Shape;412;g75b1c14422_0_275: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3" name="Google Shape;413;g75b1c14422_0_275: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4" name="Google Shape;414;g75b1c14422_0_275: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10</a:t>
            </a:fld>
            <a:endParaRPr lang="fi-FI"/>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9"/>
        <p:cNvGrpSpPr/>
        <p:nvPr/>
      </p:nvGrpSpPr>
      <p:grpSpPr>
        <a:xfrm>
          <a:off x="0" y="0"/>
          <a:ext cx="0" cy="0"/>
          <a:chOff x="0" y="0"/>
          <a:chExt cx="0" cy="0"/>
        </a:xfrm>
      </p:grpSpPr>
      <p:sp>
        <p:nvSpPr>
          <p:cNvPr id="430" name="Google Shape;430;g75aeafefb3_0_79: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sz="1000">
              <a:latin typeface="Arial"/>
              <a:ea typeface="Arial"/>
              <a:cs typeface="Arial"/>
              <a:sym typeface="Arial"/>
            </a:endParaRPr>
          </a:p>
        </p:txBody>
      </p:sp>
      <p:sp>
        <p:nvSpPr>
          <p:cNvPr id="431" name="Google Shape;431;g75aeafefb3_0_79: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7"/>
        <p:cNvGrpSpPr/>
        <p:nvPr/>
      </p:nvGrpSpPr>
      <p:grpSpPr>
        <a:xfrm>
          <a:off x="0" y="0"/>
          <a:ext cx="0" cy="0"/>
          <a:chOff x="0" y="0"/>
          <a:chExt cx="0" cy="0"/>
        </a:xfrm>
      </p:grpSpPr>
      <p:sp>
        <p:nvSpPr>
          <p:cNvPr id="438" name="Google Shape;438;g75b1c14422_0_244: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9" name="Google Shape;439;g75b1c14422_0_244: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sz="1400">
              <a:latin typeface="Arial"/>
              <a:ea typeface="Arial"/>
              <a:cs typeface="Arial"/>
              <a:sym typeface="Arial"/>
            </a:endParaRPr>
          </a:p>
        </p:txBody>
      </p:sp>
      <p:sp>
        <p:nvSpPr>
          <p:cNvPr id="440" name="Google Shape;440;g75b1c14422_0_244: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12</a:t>
            </a:fld>
            <a:endParaRPr lang="fi-FI"/>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6"/>
        <p:cNvGrpSpPr/>
        <p:nvPr/>
      </p:nvGrpSpPr>
      <p:grpSpPr>
        <a:xfrm>
          <a:off x="0" y="0"/>
          <a:ext cx="0" cy="0"/>
          <a:chOff x="0" y="0"/>
          <a:chExt cx="0" cy="0"/>
        </a:xfrm>
      </p:grpSpPr>
      <p:sp>
        <p:nvSpPr>
          <p:cNvPr id="457" name="Google Shape;457;g75b1c14422_2_110: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8" name="Google Shape;458;g75b1c14422_2_110: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sz="1400">
              <a:latin typeface="Arial"/>
              <a:ea typeface="Arial"/>
              <a:cs typeface="Arial"/>
              <a:sym typeface="Arial"/>
            </a:endParaRPr>
          </a:p>
        </p:txBody>
      </p:sp>
      <p:sp>
        <p:nvSpPr>
          <p:cNvPr id="459" name="Google Shape;459;g75b1c14422_2_110: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13</a:t>
            </a:fld>
            <a:endParaRPr lang="fi-FI"/>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4"/>
        <p:cNvGrpSpPr/>
        <p:nvPr/>
      </p:nvGrpSpPr>
      <p:grpSpPr>
        <a:xfrm>
          <a:off x="0" y="0"/>
          <a:ext cx="0" cy="0"/>
          <a:chOff x="0" y="0"/>
          <a:chExt cx="0" cy="0"/>
        </a:xfrm>
      </p:grpSpPr>
      <p:sp>
        <p:nvSpPr>
          <p:cNvPr id="475" name="Google Shape;475;g75b1c14422_0_261: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6" name="Google Shape;476;g75b1c14422_0_261: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sz="1400">
              <a:latin typeface="Arial"/>
              <a:ea typeface="Arial"/>
              <a:cs typeface="Arial"/>
              <a:sym typeface="Arial"/>
            </a:endParaRPr>
          </a:p>
        </p:txBody>
      </p:sp>
      <p:sp>
        <p:nvSpPr>
          <p:cNvPr id="477" name="Google Shape;477;g75b1c14422_0_261: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14</a:t>
            </a:fld>
            <a:endParaRPr lang="fi-FI"/>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Google Shape;491;g75b1c14422_0_323: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2" name="Google Shape;492;g75b1c14422_0_323: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a:p>
        </p:txBody>
      </p:sp>
      <p:sp>
        <p:nvSpPr>
          <p:cNvPr id="493" name="Google Shape;493;g75b1c14422_0_323: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15</a:t>
            </a:fld>
            <a:endParaRPr lang="fi-FI"/>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6"/>
        <p:cNvGrpSpPr/>
        <p:nvPr/>
      </p:nvGrpSpPr>
      <p:grpSpPr>
        <a:xfrm>
          <a:off x="0" y="0"/>
          <a:ext cx="0" cy="0"/>
          <a:chOff x="0" y="0"/>
          <a:chExt cx="0" cy="0"/>
        </a:xfrm>
      </p:grpSpPr>
      <p:sp>
        <p:nvSpPr>
          <p:cNvPr id="787" name="Google Shape;787;g602272d516_2_20: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8" name="Google Shape;788;g602272d516_2_20: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89" name="Google Shape;789;g602272d516_2_20: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16</a:t>
            </a:fld>
            <a:endParaRPr lang="fi-F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602272d516_0_16: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sv-FI" sz="1100">
                <a:solidFill>
                  <a:srgbClr val="1F497D"/>
                </a:solidFill>
              </a:rPr>
              <a:t>om verktygens lämplighet för 0365 och Google-miljöer?</a:t>
            </a:r>
          </a:p>
        </p:txBody>
      </p:sp>
      <p:sp>
        <p:nvSpPr>
          <p:cNvPr id="212" name="Google Shape;212;g602272d516_0_16: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602272d516_2_26: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sz="1400">
              <a:solidFill>
                <a:srgbClr val="000000"/>
              </a:solidFill>
              <a:latin typeface="Arial"/>
              <a:ea typeface="Arial"/>
              <a:cs typeface="Arial"/>
              <a:sym typeface="Arial"/>
            </a:endParaRPr>
          </a:p>
        </p:txBody>
      </p:sp>
      <p:sp>
        <p:nvSpPr>
          <p:cNvPr id="218" name="Google Shape;218;g602272d516_2_26: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g75b1c14422_2_3: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2" name="Google Shape;342;g75b1c14422_2_3: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3" name="Google Shape;343;g75b1c14422_2_3: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4</a:t>
            </a:fld>
            <a:endParaRPr lang="fi-FI"/>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g75b1c14422_0_225: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8" name="Google Shape;348;g75b1c14422_0_225: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a:p>
        </p:txBody>
      </p:sp>
      <p:sp>
        <p:nvSpPr>
          <p:cNvPr id="349" name="Google Shape;349;g75b1c14422_0_225: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5</a:t>
            </a:fld>
            <a:endParaRPr lang="fi-FI"/>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g75b1c14422_2_71: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4" name="Google Shape;364;g75b1c14422_2_71: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a:p>
        </p:txBody>
      </p:sp>
      <p:sp>
        <p:nvSpPr>
          <p:cNvPr id="365" name="Google Shape;365;g75b1c14422_2_71: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6</a:t>
            </a:fld>
            <a:endParaRPr lang="fi-FI"/>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Google Shape;382;g75b1c14422_0_296: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sz="1000">
              <a:latin typeface="Arial"/>
              <a:ea typeface="Arial"/>
              <a:cs typeface="Arial"/>
              <a:sym typeface="Arial"/>
            </a:endParaRPr>
          </a:p>
        </p:txBody>
      </p:sp>
      <p:sp>
        <p:nvSpPr>
          <p:cNvPr id="383" name="Google Shape;383;g75b1c14422_0_296: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Google Shape;392;g75b1c14422_0_305: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sz="1000">
              <a:latin typeface="Arial"/>
              <a:ea typeface="Arial"/>
              <a:cs typeface="Arial"/>
              <a:sym typeface="Arial"/>
            </a:endParaRPr>
          </a:p>
        </p:txBody>
      </p:sp>
      <p:sp>
        <p:nvSpPr>
          <p:cNvPr id="393" name="Google Shape;393;g75b1c14422_0_305: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
        <p:cNvGrpSpPr/>
        <p:nvPr/>
      </p:nvGrpSpPr>
      <p:grpSpPr>
        <a:xfrm>
          <a:off x="0" y="0"/>
          <a:ext cx="0" cy="0"/>
          <a:chOff x="0" y="0"/>
          <a:chExt cx="0" cy="0"/>
        </a:xfrm>
      </p:grpSpPr>
      <p:sp>
        <p:nvSpPr>
          <p:cNvPr id="402" name="Google Shape;402;g75b1c14422_0_314: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sz="1000">
              <a:latin typeface="Arial"/>
              <a:ea typeface="Arial"/>
              <a:cs typeface="Arial"/>
              <a:sym typeface="Arial"/>
            </a:endParaRPr>
          </a:p>
        </p:txBody>
      </p:sp>
      <p:sp>
        <p:nvSpPr>
          <p:cNvPr id="403" name="Google Shape;403;g75b1c14422_0_314: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Kaksi sisältökohdetta" type="twoObj">
  <p:cSld name="TWO_OBJECTS">
    <p:spTree>
      <p:nvGrpSpPr>
        <p:cNvPr id="1" name="Shape 70"/>
        <p:cNvGrpSpPr/>
        <p:nvPr/>
      </p:nvGrpSpPr>
      <p:grpSpPr>
        <a:xfrm>
          <a:off x="0" y="0"/>
          <a:ext cx="0" cy="0"/>
          <a:chOff x="0" y="0"/>
          <a:chExt cx="0" cy="0"/>
        </a:xfrm>
      </p:grpSpPr>
      <p:sp>
        <p:nvSpPr>
          <p:cNvPr id="71" name="Google Shape;71;p13"/>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2" name="Google Shape;72;p13"/>
          <p:cNvSpPr txBox="1">
            <a:spLocks noGrp="1"/>
          </p:cNvSpPr>
          <p:nvPr>
            <p:ph type="body" idx="1"/>
          </p:nvPr>
        </p:nvSpPr>
        <p:spPr>
          <a:xfrm>
            <a:off x="457200" y="1195200"/>
            <a:ext cx="5364000" cy="49824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73" name="Google Shape;73;p13"/>
          <p:cNvSpPr txBox="1">
            <a:spLocks noGrp="1"/>
          </p:cNvSpPr>
          <p:nvPr>
            <p:ph type="body" idx="2"/>
          </p:nvPr>
        </p:nvSpPr>
        <p:spPr>
          <a:xfrm>
            <a:off x="6172200" y="1195200"/>
            <a:ext cx="5364000" cy="49824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74" name="Google Shape;74;p13"/>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5" name="Google Shape;75;p13"/>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6" name="Google Shape;76;p13"/>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Väliotsikko vaakuna">
  <p:cSld name="Väliotsikko vaakuna">
    <p:bg>
      <p:bgPr>
        <a:solidFill>
          <a:srgbClr val="0001BE"/>
        </a:solidFill>
        <a:effectLst/>
      </p:bgPr>
    </p:bg>
    <p:spTree>
      <p:nvGrpSpPr>
        <p:cNvPr id="1" name="Shape 127"/>
        <p:cNvGrpSpPr/>
        <p:nvPr/>
      </p:nvGrpSpPr>
      <p:grpSpPr>
        <a:xfrm>
          <a:off x="0" y="0"/>
          <a:ext cx="0" cy="0"/>
          <a:chOff x="0" y="0"/>
          <a:chExt cx="0" cy="0"/>
        </a:xfrm>
      </p:grpSpPr>
      <p:sp>
        <p:nvSpPr>
          <p:cNvPr id="128" name="Google Shape;128;p23"/>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9" name="Google Shape;129;p23"/>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0" name="Google Shape;130;p23"/>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1" name="Google Shape;131;p23"/>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32" name="Google Shape;132;p23"/>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Väliotsikko tiili">
  <p:cSld name="Väliotsikko tiili">
    <p:bg>
      <p:bgPr>
        <a:solidFill>
          <a:srgbClr val="DB2719"/>
        </a:solidFill>
        <a:effectLst/>
      </p:bgPr>
    </p:bg>
    <p:spTree>
      <p:nvGrpSpPr>
        <p:cNvPr id="1" name="Shape 133"/>
        <p:cNvGrpSpPr/>
        <p:nvPr/>
      </p:nvGrpSpPr>
      <p:grpSpPr>
        <a:xfrm>
          <a:off x="0" y="0"/>
          <a:ext cx="0" cy="0"/>
          <a:chOff x="0" y="0"/>
          <a:chExt cx="0" cy="0"/>
        </a:xfrm>
      </p:grpSpPr>
      <p:sp>
        <p:nvSpPr>
          <p:cNvPr id="134" name="Google Shape;134;p24"/>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35" name="Google Shape;135;p24"/>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6" name="Google Shape;136;p24"/>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7" name="Google Shape;137;p24"/>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38" name="Google Shape;138;p24"/>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Väliotsikko sumu">
  <p:cSld name="Väliotsikko sumu">
    <p:bg>
      <p:bgPr>
        <a:solidFill>
          <a:schemeClr val="accent3"/>
        </a:solidFill>
        <a:effectLst/>
      </p:bgPr>
    </p:bg>
    <p:spTree>
      <p:nvGrpSpPr>
        <p:cNvPr id="1" name="Shape 139"/>
        <p:cNvGrpSpPr/>
        <p:nvPr/>
      </p:nvGrpSpPr>
      <p:grpSpPr>
        <a:xfrm>
          <a:off x="0" y="0"/>
          <a:ext cx="0" cy="0"/>
          <a:chOff x="0" y="0"/>
          <a:chExt cx="0" cy="0"/>
        </a:xfrm>
      </p:grpSpPr>
      <p:sp>
        <p:nvSpPr>
          <p:cNvPr id="140" name="Google Shape;140;p25"/>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1" name="Google Shape;141;p25"/>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2" name="Google Shape;142;p25"/>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3" name="Google Shape;143;p25"/>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44" name="Google Shape;144;p25"/>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Väliotsikko metro">
  <p:cSld name="Väliotsikko metro">
    <p:bg>
      <p:bgPr>
        <a:solidFill>
          <a:schemeClr val="accent2"/>
        </a:solidFill>
        <a:effectLst/>
      </p:bgPr>
    </p:bg>
    <p:spTree>
      <p:nvGrpSpPr>
        <p:cNvPr id="1" name="Shape 145"/>
        <p:cNvGrpSpPr/>
        <p:nvPr/>
      </p:nvGrpSpPr>
      <p:grpSpPr>
        <a:xfrm>
          <a:off x="0" y="0"/>
          <a:ext cx="0" cy="0"/>
          <a:chOff x="0" y="0"/>
          <a:chExt cx="0" cy="0"/>
        </a:xfrm>
      </p:grpSpPr>
      <p:sp>
        <p:nvSpPr>
          <p:cNvPr id="146" name="Google Shape;146;p26"/>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7" name="Google Shape;147;p26"/>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8" name="Google Shape;148;p26"/>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9" name="Google Shape;149;p26"/>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50" name="Google Shape;150;p26"/>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Vertailu">
  <p:cSld name="Vertailu">
    <p:spTree>
      <p:nvGrpSpPr>
        <p:cNvPr id="1" name="Shape 151"/>
        <p:cNvGrpSpPr/>
        <p:nvPr/>
      </p:nvGrpSpPr>
      <p:grpSpPr>
        <a:xfrm>
          <a:off x="0" y="0"/>
          <a:ext cx="0" cy="0"/>
          <a:chOff x="0" y="0"/>
          <a:chExt cx="0" cy="0"/>
        </a:xfrm>
      </p:grpSpPr>
      <p:sp>
        <p:nvSpPr>
          <p:cNvPr id="152" name="Google Shape;152;p27"/>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53" name="Google Shape;153;p27"/>
          <p:cNvSpPr txBox="1">
            <a:spLocks noGrp="1"/>
          </p:cNvSpPr>
          <p:nvPr>
            <p:ph type="body" idx="1"/>
          </p:nvPr>
        </p:nvSpPr>
        <p:spPr>
          <a:xfrm>
            <a:off x="457200" y="1935804"/>
            <a:ext cx="5364000" cy="42417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54" name="Google Shape;154;p27"/>
          <p:cNvSpPr txBox="1">
            <a:spLocks noGrp="1"/>
          </p:cNvSpPr>
          <p:nvPr>
            <p:ph type="body" idx="2"/>
          </p:nvPr>
        </p:nvSpPr>
        <p:spPr>
          <a:xfrm>
            <a:off x="6172200" y="1935804"/>
            <a:ext cx="5364000" cy="42417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55" name="Google Shape;155;p27"/>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56" name="Google Shape;156;p27"/>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57" name="Google Shape;157;p27"/>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
        <p:nvSpPr>
          <p:cNvPr id="158" name="Google Shape;158;p27"/>
          <p:cNvSpPr txBox="1">
            <a:spLocks noGrp="1"/>
          </p:cNvSpPr>
          <p:nvPr>
            <p:ph type="body" idx="3"/>
          </p:nvPr>
        </p:nvSpPr>
        <p:spPr>
          <a:xfrm>
            <a:off x="457200" y="1555784"/>
            <a:ext cx="5364300" cy="4092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chemeClr val="dk1"/>
              </a:buClr>
              <a:buSzPts val="2500"/>
              <a:buNone/>
              <a:defRPr>
                <a:latin typeface="Arial Black"/>
                <a:ea typeface="Arial Black"/>
                <a:cs typeface="Arial Black"/>
                <a:sym typeface="Arial Black"/>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59" name="Google Shape;159;p27"/>
          <p:cNvSpPr txBox="1">
            <a:spLocks noGrp="1"/>
          </p:cNvSpPr>
          <p:nvPr>
            <p:ph type="body" idx="4"/>
          </p:nvPr>
        </p:nvSpPr>
        <p:spPr>
          <a:xfrm>
            <a:off x="6174000" y="1555784"/>
            <a:ext cx="5364300" cy="4092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chemeClr val="dk1"/>
              </a:buClr>
              <a:buSzPts val="2500"/>
              <a:buNone/>
              <a:defRPr>
                <a:latin typeface="Arial Black"/>
                <a:ea typeface="Arial Black"/>
                <a:cs typeface="Arial Black"/>
                <a:sym typeface="Arial Black"/>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isältö ja kuva">
  <p:cSld name="Sisältö ja kuva">
    <p:spTree>
      <p:nvGrpSpPr>
        <p:cNvPr id="1" name="Shape 160"/>
        <p:cNvGrpSpPr/>
        <p:nvPr/>
      </p:nvGrpSpPr>
      <p:grpSpPr>
        <a:xfrm>
          <a:off x="0" y="0"/>
          <a:ext cx="0" cy="0"/>
          <a:chOff x="0" y="0"/>
          <a:chExt cx="0" cy="0"/>
        </a:xfrm>
      </p:grpSpPr>
      <p:sp>
        <p:nvSpPr>
          <p:cNvPr id="161" name="Google Shape;161;p28"/>
          <p:cNvSpPr txBox="1">
            <a:spLocks noGrp="1"/>
          </p:cNvSpPr>
          <p:nvPr>
            <p:ph type="title"/>
          </p:nvPr>
        </p:nvSpPr>
        <p:spPr>
          <a:xfrm>
            <a:off x="457200" y="408562"/>
            <a:ext cx="63717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2" name="Google Shape;162;p28"/>
          <p:cNvSpPr txBox="1">
            <a:spLocks noGrp="1"/>
          </p:cNvSpPr>
          <p:nvPr>
            <p:ph type="body" idx="1"/>
          </p:nvPr>
        </p:nvSpPr>
        <p:spPr>
          <a:xfrm>
            <a:off x="457200" y="1195200"/>
            <a:ext cx="6371700" cy="49824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63" name="Google Shape;163;p28"/>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64" name="Google Shape;164;p28"/>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65" name="Google Shape;165;p28"/>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
        <p:nvSpPr>
          <p:cNvPr id="166" name="Google Shape;166;p28"/>
          <p:cNvSpPr>
            <a:spLocks noGrp="1"/>
          </p:cNvSpPr>
          <p:nvPr>
            <p:ph type="pic" idx="2"/>
          </p:nvPr>
        </p:nvSpPr>
        <p:spPr>
          <a:xfrm>
            <a:off x="7131050" y="0"/>
            <a:ext cx="5061000" cy="6858000"/>
          </a:xfrm>
          <a:prstGeom prst="rect">
            <a:avLst/>
          </a:prstGeom>
          <a:solidFill>
            <a:srgbClr val="D8D8D8"/>
          </a:solidFill>
          <a:ln>
            <a:noFill/>
          </a:ln>
        </p:spPr>
        <p:txBody>
          <a:bodyPr spcFirstLastPara="1" wrap="square" lIns="0" tIns="0" rIns="0" bIns="0" anchor="t" anchorCtr="0">
            <a:noAutofit/>
          </a:bodyPr>
          <a:lstStyle>
            <a:lvl1pPr marR="0" lvl="0" algn="r" rtl="0">
              <a:lnSpc>
                <a:spcPct val="100000"/>
              </a:lnSpc>
              <a:spcBef>
                <a:spcPts val="0"/>
              </a:spcBef>
              <a:spcAft>
                <a:spcPts val="0"/>
              </a:spcAft>
              <a:buClr>
                <a:schemeClr val="dk1"/>
              </a:buClr>
              <a:buSzPts val="2500"/>
              <a:buFont typeface="Arial"/>
              <a:buNone/>
              <a:defRPr sz="25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Kuva">
  <p:cSld name="Kuva">
    <p:spTree>
      <p:nvGrpSpPr>
        <p:cNvPr id="1" name="Shape 167"/>
        <p:cNvGrpSpPr/>
        <p:nvPr/>
      </p:nvGrpSpPr>
      <p:grpSpPr>
        <a:xfrm>
          <a:off x="0" y="0"/>
          <a:ext cx="0" cy="0"/>
          <a:chOff x="0" y="0"/>
          <a:chExt cx="0" cy="0"/>
        </a:xfrm>
      </p:grpSpPr>
      <p:sp>
        <p:nvSpPr>
          <p:cNvPr id="168" name="Google Shape;168;p29"/>
          <p:cNvSpPr>
            <a:spLocks noGrp="1"/>
          </p:cNvSpPr>
          <p:nvPr>
            <p:ph type="pic" idx="2"/>
          </p:nvPr>
        </p:nvSpPr>
        <p:spPr>
          <a:xfrm>
            <a:off x="0" y="0"/>
            <a:ext cx="12192000" cy="6858000"/>
          </a:xfrm>
          <a:prstGeom prst="rect">
            <a:avLst/>
          </a:prstGeom>
          <a:solidFill>
            <a:srgbClr val="D8D8D8"/>
          </a:solid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2500"/>
              <a:buFont typeface="Arial"/>
              <a:buNone/>
              <a:defRPr sz="25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69" name="Google Shape;169;p29"/>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Logo" type="blank">
  <p:cSld name="BLANK">
    <p:spTree>
      <p:nvGrpSpPr>
        <p:cNvPr id="1" name="Shape 170"/>
        <p:cNvGrpSpPr/>
        <p:nvPr/>
      </p:nvGrpSpPr>
      <p:grpSpPr>
        <a:xfrm>
          <a:off x="0" y="0"/>
          <a:ext cx="0" cy="0"/>
          <a:chOff x="0" y="0"/>
          <a:chExt cx="0" cy="0"/>
        </a:xfrm>
      </p:grpSpPr>
      <p:sp>
        <p:nvSpPr>
          <p:cNvPr id="171" name="Google Shape;171;p30"/>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2" name="Google Shape;172;p30"/>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3" name="Google Shape;173;p30"/>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pic>
        <p:nvPicPr>
          <p:cNvPr id="174" name="Google Shape;174;p30"/>
          <p:cNvPicPr preferRelativeResize="0"/>
          <p:nvPr/>
        </p:nvPicPr>
        <p:blipFill>
          <a:blip r:embed="rId2">
            <a:alphaModFix/>
          </a:blip>
          <a:stretch>
            <a:fillRect/>
          </a:stretch>
        </p:blipFill>
        <p:spPr>
          <a:xfrm>
            <a:off x="5015874" y="1529550"/>
            <a:ext cx="6749977" cy="3798876"/>
          </a:xfrm>
          <a:prstGeom prst="rect">
            <a:avLst/>
          </a:prstGeom>
          <a:noFill/>
          <a:ln>
            <a:noFill/>
          </a:ln>
          <a:effectLst>
            <a:outerShdw blurRad="57150" dist="19050" dir="5400000" algn="bl" rotWithShape="0">
              <a:srgbClr val="000000">
                <a:alpha val="50000"/>
              </a:srgbClr>
            </a:outerShdw>
          </a:effectLst>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Tyhjä">
  <p:cSld name="Tyhjä">
    <p:spTree>
      <p:nvGrpSpPr>
        <p:cNvPr id="1" name="Shape 175"/>
        <p:cNvGrpSpPr/>
        <p:nvPr/>
      </p:nvGrpSpPr>
      <p:grpSpPr>
        <a:xfrm>
          <a:off x="0" y="0"/>
          <a:ext cx="0" cy="0"/>
          <a:chOff x="0" y="0"/>
          <a:chExt cx="0" cy="0"/>
        </a:xfrm>
      </p:grpSpPr>
      <p:sp>
        <p:nvSpPr>
          <p:cNvPr id="176" name="Google Shape;176;p31"/>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7" name="Google Shape;177;p31"/>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8" name="Google Shape;178;p31"/>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Kansi 2 B">
  <p:cSld name="Kansi 2 B">
    <p:bg>
      <p:bgPr>
        <a:solidFill>
          <a:srgbClr val="9FC9EB"/>
        </a:solidFill>
        <a:effectLst/>
      </p:bgPr>
    </p:bg>
    <p:spTree>
      <p:nvGrpSpPr>
        <p:cNvPr id="1" name="Shape 179"/>
        <p:cNvGrpSpPr/>
        <p:nvPr/>
      </p:nvGrpSpPr>
      <p:grpSpPr>
        <a:xfrm>
          <a:off x="0" y="0"/>
          <a:ext cx="0" cy="0"/>
          <a:chOff x="0" y="0"/>
          <a:chExt cx="0" cy="0"/>
        </a:xfrm>
      </p:grpSpPr>
      <p:sp>
        <p:nvSpPr>
          <p:cNvPr id="180" name="Google Shape;180;p32"/>
          <p:cNvSpPr/>
          <p:nvPr/>
        </p:nvSpPr>
        <p:spPr>
          <a:xfrm>
            <a:off x="0" y="0"/>
            <a:ext cx="12193206" cy="5572472"/>
          </a:xfrm>
          <a:custGeom>
            <a:avLst/>
            <a:gdLst/>
            <a:ahLst/>
            <a:cxnLst/>
            <a:rect l="l" t="t" r="r" b="b"/>
            <a:pathLst>
              <a:path w="25400" h="11590" extrusionOk="0">
                <a:moveTo>
                  <a:pt x="0" y="9914"/>
                </a:moveTo>
                <a:cubicBezTo>
                  <a:pt x="1140" y="9914"/>
                  <a:pt x="2118" y="10605"/>
                  <a:pt x="2540" y="11590"/>
                </a:cubicBezTo>
                <a:cubicBezTo>
                  <a:pt x="2962" y="10605"/>
                  <a:pt x="3940" y="9914"/>
                  <a:pt x="5080" y="9914"/>
                </a:cubicBezTo>
                <a:cubicBezTo>
                  <a:pt x="6220" y="9914"/>
                  <a:pt x="7198" y="10605"/>
                  <a:pt x="7620" y="11590"/>
                </a:cubicBezTo>
                <a:cubicBezTo>
                  <a:pt x="8042" y="10605"/>
                  <a:pt x="9020" y="9914"/>
                  <a:pt x="10160" y="9914"/>
                </a:cubicBezTo>
                <a:cubicBezTo>
                  <a:pt x="11300" y="9914"/>
                  <a:pt x="12278" y="10605"/>
                  <a:pt x="12700" y="11590"/>
                </a:cubicBezTo>
                <a:cubicBezTo>
                  <a:pt x="13122" y="10605"/>
                  <a:pt x="14100" y="9914"/>
                  <a:pt x="15240" y="9914"/>
                </a:cubicBezTo>
                <a:cubicBezTo>
                  <a:pt x="16380" y="9914"/>
                  <a:pt x="17358" y="10605"/>
                  <a:pt x="17780" y="11590"/>
                </a:cubicBezTo>
                <a:cubicBezTo>
                  <a:pt x="18202" y="10605"/>
                  <a:pt x="19180" y="9914"/>
                  <a:pt x="20320" y="9914"/>
                </a:cubicBezTo>
                <a:cubicBezTo>
                  <a:pt x="21460" y="9914"/>
                  <a:pt x="22438" y="10605"/>
                  <a:pt x="22860" y="11590"/>
                </a:cubicBezTo>
                <a:cubicBezTo>
                  <a:pt x="23282" y="10605"/>
                  <a:pt x="24260" y="9914"/>
                  <a:pt x="25400" y="9914"/>
                </a:cubicBezTo>
                <a:lnTo>
                  <a:pt x="25400" y="0"/>
                </a:lnTo>
                <a:lnTo>
                  <a:pt x="0" y="0"/>
                </a:lnTo>
                <a:lnTo>
                  <a:pt x="0" y="9914"/>
                </a:lnTo>
                <a:close/>
              </a:path>
            </a:pathLst>
          </a:custGeom>
          <a:solidFill>
            <a:srgbClr val="00D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1" name="Google Shape;181;p32"/>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82" name="Google Shape;182;p32"/>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83" name="Google Shape;183;p32"/>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tsikko ja sisältö" type="obj">
  <p:cSld name="OBJECT">
    <p:spTree>
      <p:nvGrpSpPr>
        <p:cNvPr id="1" name="Shape 77"/>
        <p:cNvGrpSpPr/>
        <p:nvPr/>
      </p:nvGrpSpPr>
      <p:grpSpPr>
        <a:xfrm>
          <a:off x="0" y="0"/>
          <a:ext cx="0" cy="0"/>
          <a:chOff x="0" y="0"/>
          <a:chExt cx="0" cy="0"/>
        </a:xfrm>
      </p:grpSpPr>
      <p:sp>
        <p:nvSpPr>
          <p:cNvPr id="78" name="Google Shape;78;p14"/>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9" name="Google Shape;79;p14"/>
          <p:cNvSpPr txBox="1">
            <a:spLocks noGrp="1"/>
          </p:cNvSpPr>
          <p:nvPr>
            <p:ph type="body" idx="1"/>
          </p:nvPr>
        </p:nvSpPr>
        <p:spPr>
          <a:xfrm>
            <a:off x="457199" y="1196502"/>
            <a:ext cx="9972000" cy="49806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0" name="Google Shape;80;p14"/>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1" name="Google Shape;81;p14"/>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2" name="Google Shape;82;p14"/>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Kansi 3 B">
  <p:cSld name="Kansi 3 B">
    <p:bg>
      <p:bgPr>
        <a:solidFill>
          <a:srgbClr val="FFC61E"/>
        </a:solidFill>
        <a:effectLst/>
      </p:bgPr>
    </p:bg>
    <p:spTree>
      <p:nvGrpSpPr>
        <p:cNvPr id="1" name="Shape 184"/>
        <p:cNvGrpSpPr/>
        <p:nvPr/>
      </p:nvGrpSpPr>
      <p:grpSpPr>
        <a:xfrm>
          <a:off x="0" y="0"/>
          <a:ext cx="0" cy="0"/>
          <a:chOff x="0" y="0"/>
          <a:chExt cx="0" cy="0"/>
        </a:xfrm>
      </p:grpSpPr>
      <p:sp>
        <p:nvSpPr>
          <p:cNvPr id="185" name="Google Shape;185;p33"/>
          <p:cNvSpPr/>
          <p:nvPr/>
        </p:nvSpPr>
        <p:spPr>
          <a:xfrm>
            <a:off x="0" y="0"/>
            <a:ext cx="9679037" cy="6857994"/>
          </a:xfrm>
          <a:custGeom>
            <a:avLst/>
            <a:gdLst/>
            <a:ahLst/>
            <a:cxnLst/>
            <a:rect l="l" t="t" r="r" b="b"/>
            <a:pathLst>
              <a:path w="20142" h="14300" extrusionOk="0">
                <a:moveTo>
                  <a:pt x="0" y="0"/>
                </a:moveTo>
                <a:lnTo>
                  <a:pt x="0" y="14300"/>
                </a:lnTo>
                <a:cubicBezTo>
                  <a:pt x="6714" y="14300"/>
                  <a:pt x="13428" y="14300"/>
                  <a:pt x="20141" y="14300"/>
                </a:cubicBezTo>
                <a:cubicBezTo>
                  <a:pt x="20136" y="13500"/>
                  <a:pt x="19649" y="12814"/>
                  <a:pt x="18957" y="12518"/>
                </a:cubicBezTo>
                <a:cubicBezTo>
                  <a:pt x="19653" y="12219"/>
                  <a:pt x="20142" y="11528"/>
                  <a:pt x="20142" y="10722"/>
                </a:cubicBezTo>
                <a:cubicBezTo>
                  <a:pt x="20142" y="9916"/>
                  <a:pt x="19653" y="9225"/>
                  <a:pt x="18957" y="8926"/>
                </a:cubicBezTo>
                <a:cubicBezTo>
                  <a:pt x="19653" y="8628"/>
                  <a:pt x="20142" y="7937"/>
                  <a:pt x="20142" y="7131"/>
                </a:cubicBezTo>
                <a:cubicBezTo>
                  <a:pt x="20142" y="6325"/>
                  <a:pt x="19653" y="5634"/>
                  <a:pt x="18957" y="5335"/>
                </a:cubicBezTo>
                <a:cubicBezTo>
                  <a:pt x="19653" y="5037"/>
                  <a:pt x="20142" y="4345"/>
                  <a:pt x="20142" y="3540"/>
                </a:cubicBezTo>
                <a:cubicBezTo>
                  <a:pt x="20142" y="2734"/>
                  <a:pt x="19653" y="2042"/>
                  <a:pt x="18957" y="1744"/>
                </a:cubicBezTo>
                <a:cubicBezTo>
                  <a:pt x="19638" y="1452"/>
                  <a:pt x="20120" y="784"/>
                  <a:pt x="20141" y="0"/>
                </a:cubicBezTo>
                <a:cubicBezTo>
                  <a:pt x="13427" y="0"/>
                  <a:pt x="6714" y="0"/>
                  <a:pt x="0" y="0"/>
                </a:cubicBezTo>
                <a:close/>
              </a:path>
            </a:pathLst>
          </a:custGeom>
          <a:solidFill>
            <a:srgbClr val="9FC9EB"/>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6" name="Google Shape;186;p33"/>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87" name="Google Shape;187;p33"/>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88" name="Google Shape;188;p33"/>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matchingName="Kansi 4 B">
  <p:cSld name="Kansi 4 B">
    <p:bg>
      <p:bgPr>
        <a:solidFill>
          <a:srgbClr val="00D7A7"/>
        </a:solidFill>
        <a:effectLst/>
      </p:bgPr>
    </p:bg>
    <p:spTree>
      <p:nvGrpSpPr>
        <p:cNvPr id="1" name="Shape 189"/>
        <p:cNvGrpSpPr/>
        <p:nvPr/>
      </p:nvGrpSpPr>
      <p:grpSpPr>
        <a:xfrm>
          <a:off x="0" y="0"/>
          <a:ext cx="0" cy="0"/>
          <a:chOff x="0" y="0"/>
          <a:chExt cx="0" cy="0"/>
        </a:xfrm>
      </p:grpSpPr>
      <p:sp>
        <p:nvSpPr>
          <p:cNvPr id="190" name="Google Shape;190;p34"/>
          <p:cNvSpPr/>
          <p:nvPr/>
        </p:nvSpPr>
        <p:spPr>
          <a:xfrm>
            <a:off x="-1" y="0"/>
            <a:ext cx="12193206" cy="6857996"/>
          </a:xfrm>
          <a:custGeom>
            <a:avLst/>
            <a:gdLst/>
            <a:ahLst/>
            <a:cxnLst/>
            <a:rect l="l" t="t" r="r" b="b"/>
            <a:pathLst>
              <a:path w="25400" h="14293" extrusionOk="0">
                <a:moveTo>
                  <a:pt x="0" y="14293"/>
                </a:moveTo>
                <a:lnTo>
                  <a:pt x="11682" y="14293"/>
                </a:lnTo>
                <a:cubicBezTo>
                  <a:pt x="11492" y="13905"/>
                  <a:pt x="11303" y="13517"/>
                  <a:pt x="11303" y="13517"/>
                </a:cubicBezTo>
                <a:cubicBezTo>
                  <a:pt x="11303" y="13517"/>
                  <a:pt x="11074" y="13038"/>
                  <a:pt x="11469" y="12643"/>
                </a:cubicBezTo>
                <a:cubicBezTo>
                  <a:pt x="11705" y="12407"/>
                  <a:pt x="12051" y="12349"/>
                  <a:pt x="12342" y="12478"/>
                </a:cubicBezTo>
                <a:cubicBezTo>
                  <a:pt x="12354" y="12483"/>
                  <a:pt x="13914" y="13245"/>
                  <a:pt x="13914" y="13245"/>
                </a:cubicBezTo>
                <a:cubicBezTo>
                  <a:pt x="13914" y="13245"/>
                  <a:pt x="14350" y="13466"/>
                  <a:pt x="14748" y="13067"/>
                </a:cubicBezTo>
                <a:cubicBezTo>
                  <a:pt x="14979" y="12837"/>
                  <a:pt x="15040" y="12503"/>
                  <a:pt x="14919" y="12211"/>
                </a:cubicBezTo>
                <a:cubicBezTo>
                  <a:pt x="14910" y="12193"/>
                  <a:pt x="14161" y="10659"/>
                  <a:pt x="14161" y="10659"/>
                </a:cubicBezTo>
                <a:cubicBezTo>
                  <a:pt x="14161" y="10659"/>
                  <a:pt x="13932" y="10180"/>
                  <a:pt x="14327" y="9785"/>
                </a:cubicBezTo>
                <a:cubicBezTo>
                  <a:pt x="14564" y="9549"/>
                  <a:pt x="14909" y="9491"/>
                  <a:pt x="15200" y="9620"/>
                </a:cubicBezTo>
                <a:cubicBezTo>
                  <a:pt x="15213" y="9625"/>
                  <a:pt x="16773" y="10387"/>
                  <a:pt x="16773" y="10387"/>
                </a:cubicBezTo>
                <a:cubicBezTo>
                  <a:pt x="16773" y="10387"/>
                  <a:pt x="17208" y="10608"/>
                  <a:pt x="17607" y="10209"/>
                </a:cubicBezTo>
                <a:cubicBezTo>
                  <a:pt x="17837" y="9979"/>
                  <a:pt x="17898" y="9645"/>
                  <a:pt x="17777" y="9353"/>
                </a:cubicBezTo>
                <a:cubicBezTo>
                  <a:pt x="17768" y="9335"/>
                  <a:pt x="17020" y="7801"/>
                  <a:pt x="17020" y="7801"/>
                </a:cubicBezTo>
                <a:cubicBezTo>
                  <a:pt x="17020" y="7801"/>
                  <a:pt x="16791" y="7322"/>
                  <a:pt x="17185" y="6927"/>
                </a:cubicBezTo>
                <a:cubicBezTo>
                  <a:pt x="17422" y="6691"/>
                  <a:pt x="17767" y="6633"/>
                  <a:pt x="18058" y="6762"/>
                </a:cubicBezTo>
                <a:cubicBezTo>
                  <a:pt x="18071" y="6767"/>
                  <a:pt x="19628" y="7532"/>
                  <a:pt x="19628" y="7532"/>
                </a:cubicBezTo>
                <a:cubicBezTo>
                  <a:pt x="19628" y="7532"/>
                  <a:pt x="20093" y="7723"/>
                  <a:pt x="20459" y="7357"/>
                </a:cubicBezTo>
                <a:cubicBezTo>
                  <a:pt x="20689" y="7127"/>
                  <a:pt x="20750" y="6793"/>
                  <a:pt x="20629" y="6500"/>
                </a:cubicBezTo>
                <a:cubicBezTo>
                  <a:pt x="20620" y="6483"/>
                  <a:pt x="19872" y="4948"/>
                  <a:pt x="19872" y="4948"/>
                </a:cubicBezTo>
                <a:cubicBezTo>
                  <a:pt x="19872" y="4948"/>
                  <a:pt x="19643" y="4470"/>
                  <a:pt x="20038" y="4075"/>
                </a:cubicBezTo>
                <a:cubicBezTo>
                  <a:pt x="20274" y="3838"/>
                  <a:pt x="20619" y="3781"/>
                  <a:pt x="20911" y="3910"/>
                </a:cubicBezTo>
                <a:cubicBezTo>
                  <a:pt x="20923" y="3915"/>
                  <a:pt x="22483" y="4676"/>
                  <a:pt x="22483" y="4676"/>
                </a:cubicBezTo>
                <a:cubicBezTo>
                  <a:pt x="22483" y="4676"/>
                  <a:pt x="22919" y="4897"/>
                  <a:pt x="23317" y="4499"/>
                </a:cubicBezTo>
                <a:cubicBezTo>
                  <a:pt x="23547" y="4268"/>
                  <a:pt x="23608" y="3935"/>
                  <a:pt x="23487" y="3642"/>
                </a:cubicBezTo>
                <a:cubicBezTo>
                  <a:pt x="23479" y="3624"/>
                  <a:pt x="22730" y="2090"/>
                  <a:pt x="22730" y="2090"/>
                </a:cubicBezTo>
                <a:cubicBezTo>
                  <a:pt x="22730" y="2090"/>
                  <a:pt x="22501" y="1611"/>
                  <a:pt x="22896" y="1217"/>
                </a:cubicBezTo>
                <a:cubicBezTo>
                  <a:pt x="23132" y="980"/>
                  <a:pt x="23478" y="922"/>
                  <a:pt x="23769" y="1051"/>
                </a:cubicBezTo>
                <a:cubicBezTo>
                  <a:pt x="23781" y="1056"/>
                  <a:pt x="25342" y="1818"/>
                  <a:pt x="25342" y="1818"/>
                </a:cubicBezTo>
                <a:cubicBezTo>
                  <a:pt x="25342" y="1818"/>
                  <a:pt x="25363" y="1827"/>
                  <a:pt x="25400" y="1837"/>
                </a:cubicBezTo>
                <a:lnTo>
                  <a:pt x="25400" y="0"/>
                </a:lnTo>
                <a:lnTo>
                  <a:pt x="0" y="0"/>
                </a:lnTo>
                <a:lnTo>
                  <a:pt x="0" y="14293"/>
                </a:lnTo>
                <a:close/>
              </a:path>
            </a:pathLst>
          </a:custGeom>
          <a:solidFill>
            <a:srgbClr val="F5A3C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1" name="Google Shape;191;p34"/>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92" name="Google Shape;192;p34"/>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93" name="Google Shape;193;p34"/>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matchingName="Kansi 5 B">
  <p:cSld name="Kansi 5 B">
    <p:bg>
      <p:bgPr>
        <a:solidFill>
          <a:srgbClr val="9FC9EB"/>
        </a:solidFill>
        <a:effectLst/>
      </p:bgPr>
    </p:bg>
    <p:spTree>
      <p:nvGrpSpPr>
        <p:cNvPr id="1" name="Shape 194"/>
        <p:cNvGrpSpPr/>
        <p:nvPr/>
      </p:nvGrpSpPr>
      <p:grpSpPr>
        <a:xfrm>
          <a:off x="0" y="0"/>
          <a:ext cx="0" cy="0"/>
          <a:chOff x="0" y="0"/>
          <a:chExt cx="0" cy="0"/>
        </a:xfrm>
      </p:grpSpPr>
      <p:sp>
        <p:nvSpPr>
          <p:cNvPr id="195" name="Google Shape;195;p35"/>
          <p:cNvSpPr/>
          <p:nvPr/>
        </p:nvSpPr>
        <p:spPr>
          <a:xfrm>
            <a:off x="0" y="0"/>
            <a:ext cx="12193206" cy="6857994"/>
          </a:xfrm>
          <a:custGeom>
            <a:avLst/>
            <a:gdLst/>
            <a:ahLst/>
            <a:cxnLst/>
            <a:rect l="l" t="t" r="r" b="b"/>
            <a:pathLst>
              <a:path w="25400" h="14300" extrusionOk="0">
                <a:moveTo>
                  <a:pt x="0" y="0"/>
                </a:moveTo>
                <a:lnTo>
                  <a:pt x="0" y="14300"/>
                </a:lnTo>
                <a:lnTo>
                  <a:pt x="14503" y="14300"/>
                </a:lnTo>
                <a:lnTo>
                  <a:pt x="14498" y="12595"/>
                </a:lnTo>
                <a:lnTo>
                  <a:pt x="16321" y="12600"/>
                </a:lnTo>
                <a:lnTo>
                  <a:pt x="16316" y="10777"/>
                </a:lnTo>
                <a:lnTo>
                  <a:pt x="18138" y="10782"/>
                </a:lnTo>
                <a:lnTo>
                  <a:pt x="18133" y="9085"/>
                </a:lnTo>
                <a:lnTo>
                  <a:pt x="19956" y="9090"/>
                </a:lnTo>
                <a:lnTo>
                  <a:pt x="19951" y="7267"/>
                </a:lnTo>
                <a:lnTo>
                  <a:pt x="21773" y="7272"/>
                </a:lnTo>
                <a:lnTo>
                  <a:pt x="21768" y="5450"/>
                </a:lnTo>
                <a:lnTo>
                  <a:pt x="23591" y="5455"/>
                </a:lnTo>
                <a:lnTo>
                  <a:pt x="23586" y="3632"/>
                </a:lnTo>
                <a:lnTo>
                  <a:pt x="25400" y="3637"/>
                </a:lnTo>
                <a:lnTo>
                  <a:pt x="25400" y="0"/>
                </a:lnTo>
                <a:lnTo>
                  <a:pt x="0" y="0"/>
                </a:lnTo>
                <a:close/>
              </a:path>
            </a:pathLst>
          </a:custGeom>
          <a:solidFill>
            <a:srgbClr val="DB271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6" name="Google Shape;196;p35"/>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97" name="Google Shape;197;p35"/>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98" name="Google Shape;198;p35"/>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Lopetus 2">
  <p:cSld name="Lopetus 2">
    <p:bg>
      <p:bgPr>
        <a:solidFill>
          <a:srgbClr val="0001BE"/>
        </a:solidFill>
        <a:effectLst/>
      </p:bgPr>
    </p:bg>
    <p:spTree>
      <p:nvGrpSpPr>
        <p:cNvPr id="1" name="Shape 199"/>
        <p:cNvGrpSpPr/>
        <p:nvPr/>
      </p:nvGrpSpPr>
      <p:grpSpPr>
        <a:xfrm>
          <a:off x="0" y="0"/>
          <a:ext cx="0" cy="0"/>
          <a:chOff x="0" y="0"/>
          <a:chExt cx="0" cy="0"/>
        </a:xfrm>
      </p:grpSpPr>
      <p:sp>
        <p:nvSpPr>
          <p:cNvPr id="200" name="Google Shape;200;p36"/>
          <p:cNvSpPr/>
          <p:nvPr/>
        </p:nvSpPr>
        <p:spPr>
          <a:xfrm>
            <a:off x="0" y="0"/>
            <a:ext cx="12192000" cy="6857994"/>
          </a:xfrm>
          <a:custGeom>
            <a:avLst/>
            <a:gdLst/>
            <a:ahLst/>
            <a:cxnLst/>
            <a:rect l="l" t="t" r="r" b="b"/>
            <a:pathLst>
              <a:path w="25400" h="14300" extrusionOk="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D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201" name="Google Shape;201;p36"/>
          <p:cNvPicPr preferRelativeResize="0"/>
          <p:nvPr/>
        </p:nvPicPr>
        <p:blipFill rotWithShape="1">
          <a:blip r:embed="rId2">
            <a:alphaModFix/>
          </a:blip>
          <a:srcRect/>
          <a:stretch/>
        </p:blipFill>
        <p:spPr>
          <a:xfrm>
            <a:off x="244211" y="5677621"/>
            <a:ext cx="1686983" cy="946833"/>
          </a:xfrm>
          <a:prstGeom prst="rect">
            <a:avLst/>
          </a:prstGeom>
          <a:noFill/>
          <a:ln>
            <a:noFill/>
          </a:ln>
        </p:spPr>
      </p:pic>
      <p:sp>
        <p:nvSpPr>
          <p:cNvPr id="202" name="Google Shape;202;p36"/>
          <p:cNvSpPr txBox="1">
            <a:spLocks noGrp="1"/>
          </p:cNvSpPr>
          <p:nvPr>
            <p:ph type="body" idx="1"/>
          </p:nvPr>
        </p:nvSpPr>
        <p:spPr>
          <a:xfrm>
            <a:off x="457200" y="2344738"/>
            <a:ext cx="5460900" cy="3044400"/>
          </a:xfrm>
          <a:prstGeom prst="rect">
            <a:avLst/>
          </a:prstGeom>
          <a:noFill/>
          <a:ln>
            <a:noFill/>
          </a:ln>
        </p:spPr>
        <p:txBody>
          <a:bodyPr spcFirstLastPara="1" wrap="square" lIns="0" tIns="0" rIns="0" bIns="0" anchor="b" anchorCtr="0">
            <a:noAutofit/>
          </a:bodyPr>
          <a:lstStyle>
            <a:lvl1pPr marL="457200" lvl="0" indent="-228600" algn="l" rtl="0">
              <a:lnSpc>
                <a:spcPct val="100000"/>
              </a:lnSpc>
              <a:spcBef>
                <a:spcPts val="0"/>
              </a:spcBef>
              <a:spcAft>
                <a:spcPts val="0"/>
              </a:spcAft>
              <a:buClr>
                <a:srgbClr val="FFFFFF"/>
              </a:buClr>
              <a:buSzPts val="2500"/>
              <a:buNone/>
              <a:defRPr>
                <a:solidFill>
                  <a:srgbClr val="FFFFFF"/>
                </a:solidFil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203" name="Google Shape;203;p36"/>
          <p:cNvSpPr txBox="1"/>
          <p:nvPr/>
        </p:nvSpPr>
        <p:spPr>
          <a:xfrm>
            <a:off x="301556" y="194553"/>
            <a:ext cx="10087500" cy="174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fi-FI" sz="9000" b="1">
                <a:solidFill>
                  <a:srgbClr val="FFFFFF"/>
                </a:solidFill>
                <a:latin typeface="Arial"/>
                <a:ea typeface="Arial"/>
                <a:cs typeface="Arial"/>
                <a:sym typeface="Arial"/>
              </a:rPr>
              <a:t>Thank you!</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Kansi 1 B">
  <p:cSld name="Kansi 1 B">
    <p:bg>
      <p:bgPr>
        <a:solidFill>
          <a:srgbClr val="0001BE"/>
        </a:solidFill>
        <a:effectLst/>
      </p:bgPr>
    </p:bg>
    <p:spTree>
      <p:nvGrpSpPr>
        <p:cNvPr id="1" name="Shape 83"/>
        <p:cNvGrpSpPr/>
        <p:nvPr/>
      </p:nvGrpSpPr>
      <p:grpSpPr>
        <a:xfrm>
          <a:off x="0" y="0"/>
          <a:ext cx="0" cy="0"/>
          <a:chOff x="0" y="0"/>
          <a:chExt cx="0" cy="0"/>
        </a:xfrm>
      </p:grpSpPr>
      <p:sp>
        <p:nvSpPr>
          <p:cNvPr id="84" name="Google Shape;84;p15"/>
          <p:cNvSpPr/>
          <p:nvPr/>
        </p:nvSpPr>
        <p:spPr>
          <a:xfrm>
            <a:off x="0" y="0"/>
            <a:ext cx="12192000" cy="6857994"/>
          </a:xfrm>
          <a:custGeom>
            <a:avLst/>
            <a:gdLst/>
            <a:ahLst/>
            <a:cxnLst/>
            <a:rect l="l" t="t" r="r" b="b"/>
            <a:pathLst>
              <a:path w="25400" h="14300" extrusionOk="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D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5" name="Google Shape;85;p15"/>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6" name="Google Shape;86;p15"/>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87" name="Google Shape;87;p15"/>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so kuva">
  <p:cSld name="Iso kuva">
    <p:spTree>
      <p:nvGrpSpPr>
        <p:cNvPr id="1" name="Shape 88"/>
        <p:cNvGrpSpPr/>
        <p:nvPr/>
      </p:nvGrpSpPr>
      <p:grpSpPr>
        <a:xfrm>
          <a:off x="0" y="0"/>
          <a:ext cx="0" cy="0"/>
          <a:chOff x="0" y="0"/>
          <a:chExt cx="0" cy="0"/>
        </a:xfrm>
      </p:grpSpPr>
      <p:sp>
        <p:nvSpPr>
          <p:cNvPr id="89" name="Google Shape;89;p16"/>
          <p:cNvSpPr>
            <a:spLocks noGrp="1"/>
          </p:cNvSpPr>
          <p:nvPr>
            <p:ph type="pic" idx="2"/>
          </p:nvPr>
        </p:nvSpPr>
        <p:spPr>
          <a:xfrm>
            <a:off x="0" y="0"/>
            <a:ext cx="12192000" cy="5428500"/>
          </a:xfrm>
          <a:prstGeom prst="rect">
            <a:avLst/>
          </a:prstGeom>
          <a:solidFill>
            <a:srgbClr val="D8D8D8"/>
          </a:solid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2500"/>
              <a:buFont typeface="Arial"/>
              <a:buNone/>
              <a:defRPr sz="25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90" name="Google Shape;90;p16"/>
          <p:cNvSpPr txBox="1">
            <a:spLocks noGrp="1"/>
          </p:cNvSpPr>
          <p:nvPr>
            <p:ph type="title"/>
          </p:nvPr>
        </p:nvSpPr>
        <p:spPr>
          <a:xfrm>
            <a:off x="457199" y="5486400"/>
            <a:ext cx="11235300" cy="670800"/>
          </a:xfrm>
          <a:prstGeom prst="rect">
            <a:avLst/>
          </a:prstGeom>
          <a:noFill/>
          <a:ln>
            <a:noFill/>
          </a:ln>
        </p:spPr>
        <p:txBody>
          <a:bodyPr spcFirstLastPara="1" wrap="square" lIns="0" tIns="0" rIns="0" bIns="0" anchor="ctr" anchorCtr="0">
            <a:noAutofit/>
          </a:bodyPr>
          <a:lstStyle>
            <a:lvl1pPr lvl="0" algn="ctr" rtl="0">
              <a:lnSpc>
                <a:spcPct val="90000"/>
              </a:lnSpc>
              <a:spcBef>
                <a:spcPts val="0"/>
              </a:spcBef>
              <a:spcAft>
                <a:spcPts val="0"/>
              </a:spcAft>
              <a:buClr>
                <a:schemeClr val="dk1"/>
              </a:buClr>
              <a:buSzPts val="2600"/>
              <a:buFont typeface="Arial"/>
              <a:buNone/>
              <a:defRPr sz="2600" b="0">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1" name="Google Shape;91;p16"/>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2" name="Google Shape;92;p16"/>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3" name="Google Shape;93;p16"/>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Lopetus">
  <p:cSld name="Lopetus">
    <p:bg>
      <p:bgPr>
        <a:solidFill>
          <a:srgbClr val="0001BE"/>
        </a:solidFill>
        <a:effectLst/>
      </p:bgPr>
    </p:bg>
    <p:spTree>
      <p:nvGrpSpPr>
        <p:cNvPr id="1" name="Shape 99"/>
        <p:cNvGrpSpPr/>
        <p:nvPr/>
      </p:nvGrpSpPr>
      <p:grpSpPr>
        <a:xfrm>
          <a:off x="0" y="0"/>
          <a:ext cx="0" cy="0"/>
          <a:chOff x="0" y="0"/>
          <a:chExt cx="0" cy="0"/>
        </a:xfrm>
      </p:grpSpPr>
      <p:sp>
        <p:nvSpPr>
          <p:cNvPr id="100" name="Google Shape;100;p18"/>
          <p:cNvSpPr/>
          <p:nvPr/>
        </p:nvSpPr>
        <p:spPr>
          <a:xfrm>
            <a:off x="0" y="0"/>
            <a:ext cx="12192000" cy="6857994"/>
          </a:xfrm>
          <a:custGeom>
            <a:avLst/>
            <a:gdLst/>
            <a:ahLst/>
            <a:cxnLst/>
            <a:rect l="l" t="t" r="r" b="b"/>
            <a:pathLst>
              <a:path w="25400" h="14300" extrusionOk="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D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1" name="Google Shape;101;p18"/>
          <p:cNvSpPr txBox="1">
            <a:spLocks noGrp="1"/>
          </p:cNvSpPr>
          <p:nvPr>
            <p:ph type="body" idx="1"/>
          </p:nvPr>
        </p:nvSpPr>
        <p:spPr>
          <a:xfrm>
            <a:off x="457200" y="2344738"/>
            <a:ext cx="5460900" cy="3044400"/>
          </a:xfrm>
          <a:prstGeom prst="rect">
            <a:avLst/>
          </a:prstGeom>
          <a:noFill/>
          <a:ln>
            <a:noFill/>
          </a:ln>
        </p:spPr>
        <p:txBody>
          <a:bodyPr spcFirstLastPara="1" wrap="square" lIns="0" tIns="0" rIns="0" bIns="0" anchor="b" anchorCtr="0">
            <a:noAutofit/>
          </a:bodyPr>
          <a:lstStyle>
            <a:lvl1pPr marL="457200" lvl="0" indent="-228600" algn="l" rtl="0">
              <a:lnSpc>
                <a:spcPct val="100000"/>
              </a:lnSpc>
              <a:spcBef>
                <a:spcPts val="0"/>
              </a:spcBef>
              <a:spcAft>
                <a:spcPts val="0"/>
              </a:spcAft>
              <a:buClr>
                <a:srgbClr val="FFFFFF"/>
              </a:buClr>
              <a:buSzPts val="2500"/>
              <a:buNone/>
              <a:defRPr>
                <a:solidFill>
                  <a:srgbClr val="FFFFFF"/>
                </a:solidFil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02" name="Google Shape;102;p18"/>
          <p:cNvSpPr txBox="1"/>
          <p:nvPr/>
        </p:nvSpPr>
        <p:spPr>
          <a:xfrm>
            <a:off x="301556" y="194553"/>
            <a:ext cx="10087500" cy="174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fi-FI" sz="9000" b="1">
                <a:solidFill>
                  <a:srgbClr val="FFFFFF"/>
                </a:solidFill>
                <a:latin typeface="Arial"/>
                <a:ea typeface="Arial"/>
                <a:cs typeface="Arial"/>
                <a:sym typeface="Arial"/>
              </a:rPr>
              <a:t>Kiitos!</a:t>
            </a:r>
            <a:endParaRPr/>
          </a:p>
        </p:txBody>
      </p:sp>
      <p:pic>
        <p:nvPicPr>
          <p:cNvPr id="103" name="Google Shape;103;p18"/>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tsikkodia">
  <p:cSld name="Otsikkodia">
    <p:spTree>
      <p:nvGrpSpPr>
        <p:cNvPr id="1" name="Shape 104"/>
        <p:cNvGrpSpPr/>
        <p:nvPr/>
      </p:nvGrpSpPr>
      <p:grpSpPr>
        <a:xfrm>
          <a:off x="0" y="0"/>
          <a:ext cx="0" cy="0"/>
          <a:chOff x="0" y="0"/>
          <a:chExt cx="0" cy="0"/>
        </a:xfrm>
      </p:grpSpPr>
      <p:sp>
        <p:nvSpPr>
          <p:cNvPr id="105" name="Google Shape;105;p19"/>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chemeClr val="dk1"/>
              </a:buClr>
              <a:buSzPts val="7000"/>
              <a:buFont typeface="Arial"/>
              <a:buNone/>
              <a:defRPr sz="7000">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06" name="Google Shape;106;p19"/>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7" name="Google Shape;107;p19"/>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8" name="Google Shape;108;p19"/>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Otsikkodia nega">
  <p:cSld name="Otsikkodia nega">
    <p:bg>
      <p:bgPr>
        <a:solidFill>
          <a:srgbClr val="000000"/>
        </a:solidFill>
        <a:effectLst/>
      </p:bgPr>
    </p:bg>
    <p:spTree>
      <p:nvGrpSpPr>
        <p:cNvPr id="1" name="Shape 109"/>
        <p:cNvGrpSpPr/>
        <p:nvPr/>
      </p:nvGrpSpPr>
      <p:grpSpPr>
        <a:xfrm>
          <a:off x="0" y="0"/>
          <a:ext cx="0" cy="0"/>
          <a:chOff x="0" y="0"/>
          <a:chExt cx="0" cy="0"/>
        </a:xfrm>
      </p:grpSpPr>
      <p:sp>
        <p:nvSpPr>
          <p:cNvPr id="110" name="Google Shape;110;p20"/>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11" name="Google Shape;111;p20"/>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2" name="Google Shape;112;p20"/>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3" name="Google Shape;113;p20"/>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14" name="Google Shape;114;p20"/>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Väliotsikko spåra">
  <p:cSld name="Väliotsikko spåra">
    <p:bg>
      <p:bgPr>
        <a:solidFill>
          <a:srgbClr val="009246"/>
        </a:solidFill>
        <a:effectLst/>
      </p:bgPr>
    </p:bg>
    <p:spTree>
      <p:nvGrpSpPr>
        <p:cNvPr id="1" name="Shape 115"/>
        <p:cNvGrpSpPr/>
        <p:nvPr/>
      </p:nvGrpSpPr>
      <p:grpSpPr>
        <a:xfrm>
          <a:off x="0" y="0"/>
          <a:ext cx="0" cy="0"/>
          <a:chOff x="0" y="0"/>
          <a:chExt cx="0" cy="0"/>
        </a:xfrm>
      </p:grpSpPr>
      <p:sp>
        <p:nvSpPr>
          <p:cNvPr id="116" name="Google Shape;116;p21"/>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17" name="Google Shape;117;p21"/>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8" name="Google Shape;118;p21"/>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9" name="Google Shape;119;p21"/>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20" name="Google Shape;120;p21"/>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Väliotsikko kupari">
  <p:cSld name="Väliotsikko kupari">
    <p:bg>
      <p:bgPr>
        <a:solidFill>
          <a:srgbClr val="00D7A6"/>
        </a:solidFill>
        <a:effectLst/>
      </p:bgPr>
    </p:bg>
    <p:spTree>
      <p:nvGrpSpPr>
        <p:cNvPr id="1" name="Shape 121"/>
        <p:cNvGrpSpPr/>
        <p:nvPr/>
      </p:nvGrpSpPr>
      <p:grpSpPr>
        <a:xfrm>
          <a:off x="0" y="0"/>
          <a:ext cx="0" cy="0"/>
          <a:chOff x="0" y="0"/>
          <a:chExt cx="0" cy="0"/>
        </a:xfrm>
      </p:grpSpPr>
      <p:sp>
        <p:nvSpPr>
          <p:cNvPr id="122" name="Google Shape;122;p22"/>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3" name="Google Shape;123;p22"/>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4" name="Google Shape;124;p22"/>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5" name="Google Shape;125;p22"/>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26" name="Google Shape;126;p22"/>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pic>
        <p:nvPicPr>
          <p:cNvPr id="64" name="Google Shape;64;p12"/>
          <p:cNvPicPr preferRelativeResize="0"/>
          <p:nvPr/>
        </p:nvPicPr>
        <p:blipFill rotWithShape="1">
          <a:blip r:embed="rId25">
            <a:alphaModFix/>
          </a:blip>
          <a:srcRect/>
          <a:stretch/>
        </p:blipFill>
        <p:spPr>
          <a:xfrm>
            <a:off x="320412" y="6134100"/>
            <a:ext cx="1058332" cy="593998"/>
          </a:xfrm>
          <a:prstGeom prst="rect">
            <a:avLst/>
          </a:prstGeom>
          <a:noFill/>
          <a:ln>
            <a:noFill/>
          </a:ln>
        </p:spPr>
      </p:pic>
      <p:sp>
        <p:nvSpPr>
          <p:cNvPr id="65" name="Google Shape;65;p12"/>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dk1"/>
              </a:buClr>
              <a:buSzPts val="4200"/>
              <a:buFont typeface="Arial Black"/>
              <a:buNone/>
              <a:defRPr sz="4200" b="1" i="0" u="none" strike="noStrike" cap="none">
                <a:solidFill>
                  <a:schemeClr val="dk1"/>
                </a:solidFill>
                <a:latin typeface="Arial Black"/>
                <a:ea typeface="Arial Black"/>
                <a:cs typeface="Arial Black"/>
                <a:sym typeface="Arial Black"/>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6" name="Google Shape;66;p12"/>
          <p:cNvSpPr txBox="1">
            <a:spLocks noGrp="1"/>
          </p:cNvSpPr>
          <p:nvPr>
            <p:ph type="body" idx="1"/>
          </p:nvPr>
        </p:nvSpPr>
        <p:spPr>
          <a:xfrm>
            <a:off x="457199" y="1196502"/>
            <a:ext cx="9972000" cy="4980600"/>
          </a:xfrm>
          <a:prstGeom prst="rect">
            <a:avLst/>
          </a:prstGeom>
          <a:noFill/>
          <a:ln>
            <a:noFill/>
          </a:ln>
        </p:spPr>
        <p:txBody>
          <a:bodyPr spcFirstLastPara="1" wrap="square" lIns="0" tIns="0" rIns="0" bIns="0" anchor="t" anchorCtr="0">
            <a:noAutofit/>
          </a:bodyPr>
          <a:lstStyle>
            <a:lvl1pPr marL="457200" marR="0" lvl="0" indent="-387350" algn="l" rtl="0">
              <a:lnSpc>
                <a:spcPct val="100000"/>
              </a:lnSpc>
              <a:spcBef>
                <a:spcPts val="0"/>
              </a:spcBef>
              <a:spcAft>
                <a:spcPts val="0"/>
              </a:spcAft>
              <a:buClr>
                <a:schemeClr val="dk1"/>
              </a:buClr>
              <a:buSzPts val="2500"/>
              <a:buFont typeface="Arial"/>
              <a:buChar char="•"/>
              <a:defRPr sz="2500" b="0" i="0" u="none" strike="noStrike" cap="none">
                <a:solidFill>
                  <a:schemeClr val="dk1"/>
                </a:solidFill>
                <a:latin typeface="Arial"/>
                <a:ea typeface="Arial"/>
                <a:cs typeface="Arial"/>
                <a:sym typeface="Arial"/>
              </a:defRPr>
            </a:lvl1pPr>
            <a:lvl2pPr marL="914400" marR="0" lvl="1" indent="-381000"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67" name="Google Shape;67;p12"/>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marR="0" lvl="0" algn="ctr" rtl="0">
              <a:spcBef>
                <a:spcPts val="0"/>
              </a:spcBef>
              <a:spcAft>
                <a:spcPts val="0"/>
              </a:spcAft>
              <a:buSzPts val="1400"/>
              <a:buNone/>
              <a:defRPr sz="13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8" name="Google Shape;68;p12"/>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marR="0" lvl="0" algn="l" rtl="0">
              <a:spcBef>
                <a:spcPts val="0"/>
              </a:spcBef>
              <a:spcAft>
                <a:spcPts val="0"/>
              </a:spcAft>
              <a:buSzPts val="1400"/>
              <a:buNone/>
              <a:defRPr sz="13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9" name="Google Shape;69;p12"/>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300" b="1" i="0" u="none" strike="noStrike" cap="none">
                <a:solidFill>
                  <a:srgbClr val="000000"/>
                </a:solidFill>
                <a:latin typeface="Arial"/>
                <a:ea typeface="Arial"/>
                <a:cs typeface="Arial"/>
                <a:sym typeface="Arial"/>
              </a:defRPr>
            </a:lvl1pPr>
            <a:lvl2pPr marL="0" marR="0" lvl="1" indent="0" algn="r" rtl="0">
              <a:spcBef>
                <a:spcPts val="0"/>
              </a:spcBef>
              <a:buNone/>
              <a:defRPr sz="1300" b="1" i="0" u="none" strike="noStrike" cap="none">
                <a:solidFill>
                  <a:srgbClr val="000000"/>
                </a:solidFill>
                <a:latin typeface="Arial"/>
                <a:ea typeface="Arial"/>
                <a:cs typeface="Arial"/>
                <a:sym typeface="Arial"/>
              </a:defRPr>
            </a:lvl2pPr>
            <a:lvl3pPr marL="0" marR="0" lvl="2" indent="0" algn="r" rtl="0">
              <a:spcBef>
                <a:spcPts val="0"/>
              </a:spcBef>
              <a:buNone/>
              <a:defRPr sz="1300" b="1" i="0" u="none" strike="noStrike" cap="none">
                <a:solidFill>
                  <a:srgbClr val="000000"/>
                </a:solidFill>
                <a:latin typeface="Arial"/>
                <a:ea typeface="Arial"/>
                <a:cs typeface="Arial"/>
                <a:sym typeface="Arial"/>
              </a:defRPr>
            </a:lvl3pPr>
            <a:lvl4pPr marL="0" marR="0" lvl="3" indent="0" algn="r" rtl="0">
              <a:spcBef>
                <a:spcPts val="0"/>
              </a:spcBef>
              <a:buNone/>
              <a:defRPr sz="1300" b="1" i="0" u="none" strike="noStrike" cap="none">
                <a:solidFill>
                  <a:srgbClr val="000000"/>
                </a:solidFill>
                <a:latin typeface="Arial"/>
                <a:ea typeface="Arial"/>
                <a:cs typeface="Arial"/>
                <a:sym typeface="Arial"/>
              </a:defRPr>
            </a:lvl4pPr>
            <a:lvl5pPr marL="0" marR="0" lvl="4" indent="0" algn="r" rtl="0">
              <a:spcBef>
                <a:spcPts val="0"/>
              </a:spcBef>
              <a:buNone/>
              <a:defRPr sz="1300" b="1" i="0" u="none" strike="noStrike" cap="none">
                <a:solidFill>
                  <a:srgbClr val="000000"/>
                </a:solidFill>
                <a:latin typeface="Arial"/>
                <a:ea typeface="Arial"/>
                <a:cs typeface="Arial"/>
                <a:sym typeface="Arial"/>
              </a:defRPr>
            </a:lvl5pPr>
            <a:lvl6pPr marL="0" marR="0" lvl="5" indent="0" algn="r" rtl="0">
              <a:spcBef>
                <a:spcPts val="0"/>
              </a:spcBef>
              <a:buNone/>
              <a:defRPr sz="1300" b="1" i="0" u="none" strike="noStrike" cap="none">
                <a:solidFill>
                  <a:srgbClr val="000000"/>
                </a:solidFill>
                <a:latin typeface="Arial"/>
                <a:ea typeface="Arial"/>
                <a:cs typeface="Arial"/>
                <a:sym typeface="Arial"/>
              </a:defRPr>
            </a:lvl6pPr>
            <a:lvl7pPr marL="0" marR="0" lvl="6" indent="0" algn="r" rtl="0">
              <a:spcBef>
                <a:spcPts val="0"/>
              </a:spcBef>
              <a:buNone/>
              <a:defRPr sz="1300" b="1" i="0" u="none" strike="noStrike" cap="none">
                <a:solidFill>
                  <a:srgbClr val="000000"/>
                </a:solidFill>
                <a:latin typeface="Arial"/>
                <a:ea typeface="Arial"/>
                <a:cs typeface="Arial"/>
                <a:sym typeface="Arial"/>
              </a:defRPr>
            </a:lvl7pPr>
            <a:lvl8pPr marL="0" marR="0" lvl="7" indent="0" algn="r" rtl="0">
              <a:spcBef>
                <a:spcPts val="0"/>
              </a:spcBef>
              <a:buNone/>
              <a:defRPr sz="1300" b="1" i="0" u="none" strike="noStrike" cap="none">
                <a:solidFill>
                  <a:srgbClr val="000000"/>
                </a:solidFill>
                <a:latin typeface="Arial"/>
                <a:ea typeface="Arial"/>
                <a:cs typeface="Arial"/>
                <a:sym typeface="Arial"/>
              </a:defRPr>
            </a:lvl8pPr>
            <a:lvl9pPr marL="0" marR="0" lvl="8" indent="0" algn="r" rtl="0">
              <a:spcBef>
                <a:spcPts val="0"/>
              </a:spcBef>
              <a:buNone/>
              <a:defRPr sz="1300" b="1"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spTree>
  </p:cSld>
  <p:clrMap bg1="lt1" tx1="dk1" bg2="dk2"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 id="2147483674" r:id="rId16"/>
    <p:sldLayoutId id="2147483675" r:id="rId17"/>
    <p:sldLayoutId id="2147483676" r:id="rId18"/>
    <p:sldLayoutId id="2147483677" r:id="rId19"/>
    <p:sldLayoutId id="2147483678" r:id="rId20"/>
    <p:sldLayoutId id="2147483679" r:id="rId21"/>
    <p:sldLayoutId id="2147483680" r:id="rId22"/>
    <p:sldLayoutId id="2147483681" r:id="rId2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hyperlink" Target="http://ele.fi/assets/arviointikehikko_microsoft_170605.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ele.fi/assets/arviointikehikko_microsoft_170605.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lahti.fi/PalvelutSite/PerusopetusSite/Documents/Laaja-alaisen%20osaamisen%20nostot.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lahti.fi/PalvelutSite/PerusopetusSite/Documents/Laaja-alaisen%20osaamisen%20nostot.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lahti.fi/PalvelutSite/PerusopetusSite/Documents/Laaja-alaisen%20osaamisen%20nostot.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7"/>
          <p:cNvSpPr txBox="1">
            <a:spLocks noGrp="1"/>
          </p:cNvSpPr>
          <p:nvPr>
            <p:ph type="ctrTitle"/>
          </p:nvPr>
        </p:nvSpPr>
        <p:spPr>
          <a:xfrm>
            <a:off x="408563" y="457200"/>
            <a:ext cx="10739400" cy="20721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sv-FI" sz="7200" b="0" dirty="0">
                <a:latin typeface="Arial Black"/>
                <a:ea typeface="Arial Black"/>
                <a:cs typeface="Arial Black"/>
                <a:sym typeface="Arial Black"/>
              </a:rPr>
              <a:t>Verktyg för</a:t>
            </a:r>
          </a:p>
          <a:p>
            <a:pPr marL="0" lvl="0" indent="0" algn="l" rtl="0">
              <a:spcBef>
                <a:spcPts val="0"/>
              </a:spcBef>
              <a:spcAft>
                <a:spcPts val="0"/>
              </a:spcAft>
              <a:buNone/>
            </a:pPr>
            <a:r>
              <a:rPr lang="sv-FI" sz="7200" b="0" dirty="0">
                <a:latin typeface="Arial Black"/>
                <a:ea typeface="Arial Black"/>
                <a:cs typeface="Arial Black"/>
                <a:sym typeface="Arial Black"/>
              </a:rPr>
              <a:t>bedömning av </a:t>
            </a:r>
          </a:p>
          <a:p>
            <a:pPr marL="0" lvl="0" indent="0" algn="l" rtl="0">
              <a:spcBef>
                <a:spcPts val="0"/>
              </a:spcBef>
              <a:spcAft>
                <a:spcPts val="0"/>
              </a:spcAft>
              <a:buNone/>
            </a:pPr>
            <a:r>
              <a:rPr lang="sv-FI" sz="7200" b="0" dirty="0">
                <a:latin typeface="Arial Black"/>
                <a:ea typeface="Arial Black"/>
                <a:cs typeface="Arial Black"/>
                <a:sym typeface="Arial Black"/>
              </a:rPr>
              <a:t>fenomenbaserad inlärning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sp>
        <p:nvSpPr>
          <p:cNvPr id="416" name="Google Shape;416;p51"/>
          <p:cNvSpPr txBox="1">
            <a:spLocks noGrp="1"/>
          </p:cNvSpPr>
          <p:nvPr>
            <p:ph type="body" idx="1"/>
          </p:nvPr>
        </p:nvSpPr>
        <p:spPr>
          <a:xfrm>
            <a:off x="476000" y="1168975"/>
            <a:ext cx="4224600" cy="4566900"/>
          </a:xfrm>
          <a:prstGeom prst="rect">
            <a:avLst/>
          </a:prstGeom>
        </p:spPr>
        <p:txBody>
          <a:bodyPr spcFirstLastPara="1" wrap="square" lIns="0" tIns="0" rIns="0" bIns="0" anchor="t" anchorCtr="0">
            <a:noAutofit/>
          </a:bodyPr>
          <a:lstStyle/>
          <a:p>
            <a:pPr marL="0" lvl="0" indent="0" algn="l" rtl="0">
              <a:lnSpc>
                <a:spcPct val="115000"/>
              </a:lnSpc>
              <a:spcBef>
                <a:spcPts val="0"/>
              </a:spcBef>
              <a:spcAft>
                <a:spcPts val="0"/>
              </a:spcAft>
              <a:buNone/>
            </a:pPr>
            <a:r>
              <a:rPr lang="sv-FI" sz="1000" b="1">
                <a:solidFill>
                  <a:srgbClr val="292929"/>
                </a:solidFill>
              </a:rPr>
              <a:t>Vad är en rubrik? </a:t>
            </a:r>
            <a:r>
              <a:rPr lang="sv-FI" sz="1000"/>
              <a:t>En rubrik, dvs. en bedömningstabell, är ett utmärkt sätt att för eleverna synliggöra vad man strävar efter och hur detta syns i deras verksamhet. Bedömningstabellens uppgift är att konkret beskriva vilken slags kompetens man väntar sig av de lärande och på så sätt göra verksamheten så transparent som möjligt, både för hemmen och för de lärande.</a:t>
            </a:r>
          </a:p>
          <a:p>
            <a:pPr marL="0" lvl="0" indent="0" algn="l" rtl="0">
              <a:lnSpc>
                <a:spcPct val="115000"/>
              </a:lnSpc>
              <a:spcBef>
                <a:spcPts val="1200"/>
              </a:spcBef>
              <a:spcAft>
                <a:spcPts val="0"/>
              </a:spcAft>
              <a:buNone/>
            </a:pPr>
            <a:r>
              <a:rPr lang="sv-FI" sz="800" b="1"/>
              <a:t>De bedömningskriterier som används i rubriken kan vara vilka som helst, till exempel:</a:t>
            </a:r>
          </a:p>
          <a:p>
            <a:pPr marL="457200" lvl="0" indent="-279400" algn="l" rtl="0">
              <a:lnSpc>
                <a:spcPct val="115000"/>
              </a:lnSpc>
              <a:spcBef>
                <a:spcPts val="1200"/>
              </a:spcBef>
              <a:spcAft>
                <a:spcPts val="0"/>
              </a:spcAft>
              <a:buSzPts val="800"/>
              <a:buChar char="•"/>
            </a:pPr>
            <a:r>
              <a:rPr lang="sv-FI" sz="800"/>
              <a:t>du kan med stöd, du kan varierande, du kan väl, du kan utmärkt</a:t>
            </a:r>
          </a:p>
          <a:p>
            <a:pPr marL="457200" lvl="0" indent="-279400" algn="l" rtl="0">
              <a:lnSpc>
                <a:spcPct val="115000"/>
              </a:lnSpc>
              <a:spcBef>
                <a:spcPts val="0"/>
              </a:spcBef>
              <a:spcAft>
                <a:spcPts val="0"/>
              </a:spcAft>
              <a:buSzPts val="800"/>
              <a:buChar char="•"/>
            </a:pPr>
            <a:r>
              <a:rPr lang="sv-FI" sz="800"/>
              <a:t>berömligt, bra, nöjaktigt, försvarligt</a:t>
            </a:r>
          </a:p>
          <a:p>
            <a:pPr marL="0" lvl="0" indent="0" algn="l" rtl="0">
              <a:lnSpc>
                <a:spcPct val="115000"/>
              </a:lnSpc>
              <a:spcBef>
                <a:spcPts val="1200"/>
              </a:spcBef>
              <a:spcAft>
                <a:spcPts val="0"/>
              </a:spcAft>
              <a:buNone/>
            </a:pPr>
            <a:r>
              <a:rPr lang="sv-FI" sz="800"/>
              <a:t>Huvudsaken är att bedömningskriterierna och beskrivningarna för att uppnå dem är begripliga.</a:t>
            </a:r>
          </a:p>
          <a:p>
            <a:pPr marL="0" lvl="0" indent="0" algn="l" rtl="0">
              <a:spcBef>
                <a:spcPts val="1200"/>
              </a:spcBef>
              <a:spcAft>
                <a:spcPts val="0"/>
              </a:spcAft>
              <a:buClr>
                <a:schemeClr val="dk1"/>
              </a:buClr>
              <a:buSzPts val="1100"/>
              <a:buFont typeface="Arial"/>
              <a:buNone/>
            </a:pPr>
            <a:r>
              <a:rPr lang="sv-FI" sz="800"/>
              <a:t>”Målen för mångsidig kompetens kan fungera som grund och gemensamma mål i all undervisning. Vid planeringen av mångsidig kompetens ska elevernas ålders- och utvecklingsnivå alltid beaktas. Målet är att när eleverna slutför sin grundläggande utbildning har de fått så många möjligheter som möjligt att utveckla sin mångsidiga kompetens.” - Ur guiden Vägen till mångsidig kompetens (Tie laaja-alaiseen osaamiseen).</a:t>
            </a:r>
          </a:p>
          <a:p>
            <a:pPr marL="0" lvl="0" indent="0" algn="l" rtl="0">
              <a:spcBef>
                <a:spcPts val="0"/>
              </a:spcBef>
              <a:spcAft>
                <a:spcPts val="0"/>
              </a:spcAft>
              <a:buNone/>
            </a:pPr>
            <a:endParaRPr sz="800"/>
          </a:p>
          <a:p>
            <a:pPr marL="0" lvl="0" indent="0" algn="l" rtl="0">
              <a:spcBef>
                <a:spcPts val="0"/>
              </a:spcBef>
              <a:spcAft>
                <a:spcPts val="0"/>
              </a:spcAft>
              <a:buClr>
                <a:schemeClr val="dk1"/>
              </a:buClr>
              <a:buSzPts val="1100"/>
              <a:buFont typeface="Arial"/>
              <a:buNone/>
            </a:pPr>
            <a:endParaRPr sz="800" b="1"/>
          </a:p>
          <a:p>
            <a:pPr marL="0" lvl="0" indent="0" algn="l" rtl="0">
              <a:spcBef>
                <a:spcPts val="0"/>
              </a:spcBef>
              <a:spcAft>
                <a:spcPts val="0"/>
              </a:spcAft>
              <a:buClr>
                <a:schemeClr val="dk1"/>
              </a:buClr>
              <a:buSzPts val="1100"/>
              <a:buFont typeface="Arial"/>
              <a:buNone/>
            </a:pPr>
            <a:r>
              <a:rPr lang="sv-FI" sz="800" b="1"/>
              <a:t>Lägg följande punkter till rubriken: </a:t>
            </a:r>
          </a:p>
          <a:p>
            <a:pPr marL="0" lvl="0" indent="0" algn="l" rtl="0">
              <a:spcBef>
                <a:spcPts val="0"/>
              </a:spcBef>
              <a:spcAft>
                <a:spcPts val="0"/>
              </a:spcAft>
              <a:buClr>
                <a:schemeClr val="dk1"/>
              </a:buClr>
              <a:buSzPts val="1100"/>
              <a:buFont typeface="Arial"/>
              <a:buNone/>
            </a:pPr>
            <a:endParaRPr sz="800" b="1"/>
          </a:p>
          <a:p>
            <a:pPr marL="0" lvl="0" indent="0" algn="l" rtl="0">
              <a:spcBef>
                <a:spcPts val="0"/>
              </a:spcBef>
              <a:spcAft>
                <a:spcPts val="0"/>
              </a:spcAft>
              <a:buClr>
                <a:schemeClr val="dk1"/>
              </a:buClr>
              <a:buSzPts val="1100"/>
              <a:buFont typeface="Arial"/>
              <a:buNone/>
            </a:pPr>
            <a:r>
              <a:rPr lang="sv-FI" sz="1000"/>
              <a:t>Skriv in mål för mångsidig kompetens som ni kan eftersträva tillsammans med de lärande eller samla in beskrivningar av det man ska lära sig ur en färdig meningsbank (s. 16–18).</a:t>
            </a:r>
          </a:p>
          <a:p>
            <a:pPr marL="0" lvl="0" indent="0" algn="l" rtl="0">
              <a:spcBef>
                <a:spcPts val="0"/>
              </a:spcBef>
              <a:spcAft>
                <a:spcPts val="0"/>
              </a:spcAft>
              <a:buClr>
                <a:schemeClr val="dk1"/>
              </a:buClr>
              <a:buSzPts val="1100"/>
              <a:buFont typeface="Arial"/>
              <a:buNone/>
            </a:pPr>
            <a:endParaRPr sz="1000" b="1">
              <a:solidFill>
                <a:srgbClr val="DB2719"/>
              </a:solidFill>
            </a:endParaRPr>
          </a:p>
          <a:p>
            <a:pPr marL="0" lvl="0" indent="0" algn="l" rtl="0">
              <a:spcBef>
                <a:spcPts val="0"/>
              </a:spcBef>
              <a:spcAft>
                <a:spcPts val="0"/>
              </a:spcAft>
              <a:buClr>
                <a:schemeClr val="dk1"/>
              </a:buClr>
              <a:buSzPts val="1100"/>
              <a:buFont typeface="Arial"/>
              <a:buNone/>
            </a:pPr>
            <a:r>
              <a:rPr lang="sv-FI" sz="1000" b="1">
                <a:solidFill>
                  <a:srgbClr val="DB2719"/>
                </a:solidFill>
              </a:rPr>
              <a:t>Obs!</a:t>
            </a:r>
            <a:r>
              <a:rPr lang="sv-FI" sz="1000"/>
              <a:t> </a:t>
            </a:r>
            <a:r>
              <a:rPr lang="sv-FI" sz="1000">
                <a:solidFill>
                  <a:srgbClr val="DB2719"/>
                </a:solidFill>
              </a:rPr>
              <a:t>Huvudmålet för verktygen är att underlätta det praktiska genomförandet av mångsidig kompetens och göra det konkret för de lärande. Betyget omfattar inte en bedömning av mångsidig kompetens.</a:t>
            </a:r>
          </a:p>
          <a:p>
            <a:pPr marL="0" lvl="0" indent="0" algn="l" rtl="0">
              <a:spcBef>
                <a:spcPts val="0"/>
              </a:spcBef>
              <a:spcAft>
                <a:spcPts val="0"/>
              </a:spcAft>
              <a:buClr>
                <a:schemeClr val="dk1"/>
              </a:buClr>
              <a:buSzPts val="1100"/>
              <a:buFont typeface="Arial"/>
              <a:buNone/>
            </a:pPr>
            <a:endParaRPr sz="800" b="1"/>
          </a:p>
          <a:p>
            <a:pPr marL="0" lvl="0" indent="0" algn="l" rtl="0">
              <a:spcBef>
                <a:spcPts val="0"/>
              </a:spcBef>
              <a:spcAft>
                <a:spcPts val="0"/>
              </a:spcAft>
              <a:buNone/>
            </a:pPr>
            <a:endParaRPr sz="800" b="1"/>
          </a:p>
          <a:p>
            <a:pPr marL="0" lvl="0" indent="0" algn="l" rtl="0">
              <a:spcBef>
                <a:spcPts val="0"/>
              </a:spcBef>
              <a:spcAft>
                <a:spcPts val="0"/>
              </a:spcAft>
              <a:buNone/>
            </a:pPr>
            <a:endParaRPr sz="800" b="1"/>
          </a:p>
          <a:p>
            <a:pPr marL="0" lvl="0" indent="0" algn="l" rtl="0">
              <a:spcBef>
                <a:spcPts val="0"/>
              </a:spcBef>
              <a:spcAft>
                <a:spcPts val="0"/>
              </a:spcAft>
              <a:buNone/>
            </a:pPr>
            <a:endParaRPr sz="800" b="1"/>
          </a:p>
          <a:p>
            <a:pPr marL="0" lvl="0" indent="0" algn="l" rtl="0">
              <a:spcBef>
                <a:spcPts val="0"/>
              </a:spcBef>
              <a:spcAft>
                <a:spcPts val="0"/>
              </a:spcAft>
              <a:buNone/>
            </a:pPr>
            <a:endParaRPr sz="800"/>
          </a:p>
        </p:txBody>
      </p:sp>
      <p:grpSp>
        <p:nvGrpSpPr>
          <p:cNvPr id="417" name="Google Shape;417;p51"/>
          <p:cNvGrpSpPr/>
          <p:nvPr/>
        </p:nvGrpSpPr>
        <p:grpSpPr>
          <a:xfrm>
            <a:off x="5015875" y="1533500"/>
            <a:ext cx="6737973" cy="3796625"/>
            <a:chOff x="5015875" y="1533500"/>
            <a:chExt cx="6737973" cy="3796625"/>
          </a:xfrm>
        </p:grpSpPr>
        <p:pic>
          <p:nvPicPr>
            <p:cNvPr id="418" name="Google Shape;418;p51"/>
            <p:cNvPicPr preferRelativeResize="0"/>
            <p:nvPr/>
          </p:nvPicPr>
          <p:blipFill rotWithShape="1">
            <a:blip r:embed="rId3">
              <a:alphaModFix/>
            </a:blip>
            <a:srcRect t="79" b="69"/>
            <a:stretch/>
          </p:blipFill>
          <p:spPr>
            <a:xfrm>
              <a:off x="5015875" y="1533500"/>
              <a:ext cx="6737973" cy="3796625"/>
            </a:xfrm>
            <a:prstGeom prst="rect">
              <a:avLst/>
            </a:prstGeom>
            <a:noFill/>
            <a:ln>
              <a:noFill/>
            </a:ln>
            <a:effectLst>
              <a:outerShdw blurRad="57150" dist="19050" dir="5400000" algn="bl" rotWithShape="0">
                <a:srgbClr val="000000">
                  <a:alpha val="50000"/>
                </a:srgbClr>
              </a:outerShdw>
            </a:effectLst>
          </p:spPr>
        </p:pic>
        <p:sp>
          <p:nvSpPr>
            <p:cNvPr id="419" name="Google Shape;419;p51"/>
            <p:cNvSpPr/>
            <p:nvPr/>
          </p:nvSpPr>
          <p:spPr>
            <a:xfrm>
              <a:off x="11368550" y="5088950"/>
              <a:ext cx="247500" cy="1668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0" name="Google Shape;420;p51"/>
          <p:cNvSpPr txBox="1">
            <a:spLocks noGrp="1"/>
          </p:cNvSpPr>
          <p:nvPr>
            <p:ph type="title"/>
          </p:nvPr>
        </p:nvSpPr>
        <p:spPr>
          <a:xfrm>
            <a:off x="457199" y="408562"/>
            <a:ext cx="9972000" cy="787500"/>
          </a:xfrm>
          <a:prstGeom prst="rect">
            <a:avLst/>
          </a:prstGeom>
        </p:spPr>
        <p:txBody>
          <a:bodyPr spcFirstLastPara="1" wrap="square" lIns="0" tIns="0" rIns="0" bIns="0" anchor="t" anchorCtr="0">
            <a:noAutofit/>
          </a:bodyPr>
          <a:lstStyle/>
          <a:p>
            <a:pPr marL="0" lvl="0" indent="0" algn="l" rtl="0">
              <a:spcBef>
                <a:spcPts val="0"/>
              </a:spcBef>
              <a:spcAft>
                <a:spcPts val="0"/>
              </a:spcAft>
              <a:buClr>
                <a:schemeClr val="dk1"/>
              </a:buClr>
              <a:buSzPts val="1100"/>
              <a:buFont typeface="Arial"/>
              <a:buNone/>
            </a:pPr>
            <a:r>
              <a:rPr lang="sv-FI" sz="3000">
                <a:latin typeface="Arial"/>
                <a:ea typeface="Arial"/>
                <a:cs typeface="Arial"/>
                <a:sym typeface="Arial"/>
              </a:rPr>
              <a:t>Bedömningstabell för mångsidig kompetens </a:t>
            </a:r>
          </a:p>
        </p:txBody>
      </p:sp>
      <p:sp>
        <p:nvSpPr>
          <p:cNvPr id="421" name="Google Shape;421;p51"/>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10</a:t>
            </a:fld>
            <a:endParaRPr lang="fi-FI"/>
          </a:p>
        </p:txBody>
      </p:sp>
      <p:sp>
        <p:nvSpPr>
          <p:cNvPr id="422" name="Google Shape;422;p51"/>
          <p:cNvSpPr txBox="1"/>
          <p:nvPr/>
        </p:nvSpPr>
        <p:spPr>
          <a:xfrm>
            <a:off x="6022125" y="852650"/>
            <a:ext cx="2618700" cy="540900"/>
          </a:xfrm>
          <a:prstGeom prst="rect">
            <a:avLst/>
          </a:prstGeom>
          <a:noFill/>
          <a:ln w="9525" cap="flat" cmpd="sng">
            <a:solidFill>
              <a:srgbClr val="9FC9EB"/>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sv-FI" sz="1000">
                <a:solidFill>
                  <a:schemeClr val="dk1"/>
                </a:solidFill>
              </a:rPr>
              <a:t>Fyll i de färdigheter som ska bedömas genom att utnyttja exemplen.</a:t>
            </a:r>
          </a:p>
          <a:p>
            <a:pPr marL="0" lvl="0" indent="0" algn="l" rtl="0">
              <a:spcBef>
                <a:spcPts val="0"/>
              </a:spcBef>
              <a:spcAft>
                <a:spcPts val="0"/>
              </a:spcAft>
              <a:buNone/>
            </a:pPr>
            <a:endParaRPr sz="1000"/>
          </a:p>
        </p:txBody>
      </p:sp>
      <p:cxnSp>
        <p:nvCxnSpPr>
          <p:cNvPr id="423" name="Google Shape;423;p51"/>
          <p:cNvCxnSpPr>
            <a:stCxn id="422" idx="2"/>
          </p:cNvCxnSpPr>
          <p:nvPr/>
        </p:nvCxnSpPr>
        <p:spPr>
          <a:xfrm>
            <a:off x="7331475" y="1393550"/>
            <a:ext cx="6300" cy="872700"/>
          </a:xfrm>
          <a:prstGeom prst="straightConnector1">
            <a:avLst/>
          </a:prstGeom>
          <a:noFill/>
          <a:ln w="9525" cap="flat" cmpd="sng">
            <a:solidFill>
              <a:srgbClr val="9FC9EB"/>
            </a:solidFill>
            <a:prstDash val="solid"/>
            <a:round/>
            <a:headEnd type="none" w="med" len="med"/>
            <a:tailEnd type="oval" w="med" len="med"/>
          </a:ln>
        </p:spPr>
      </p:cxnSp>
      <p:sp>
        <p:nvSpPr>
          <p:cNvPr id="424" name="Google Shape;424;p51"/>
          <p:cNvSpPr txBox="1"/>
          <p:nvPr/>
        </p:nvSpPr>
        <p:spPr>
          <a:xfrm>
            <a:off x="8640825" y="5557125"/>
            <a:ext cx="2618700" cy="1036500"/>
          </a:xfrm>
          <a:prstGeom prst="rect">
            <a:avLst/>
          </a:prstGeom>
          <a:noFill/>
          <a:ln w="9525" cap="flat" cmpd="sng">
            <a:solidFill>
              <a:srgbClr val="9FC9EB"/>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sv-FI" sz="1000">
                <a:solidFill>
                  <a:schemeClr val="dk1"/>
                </a:solidFill>
              </a:rPr>
              <a:t>Färglägg eller markera den punkt som beskriver genomförandet av det fastställda målet på bästa sätt. Under processen kan du granska det inlärda materialet i förhållande till bedömningskriterierna och ge de lärande respons om situationen och vad som ännu kunde utvecklas.</a:t>
            </a:r>
          </a:p>
        </p:txBody>
      </p:sp>
      <p:sp>
        <p:nvSpPr>
          <p:cNvPr id="425" name="Google Shape;425;p51"/>
          <p:cNvSpPr/>
          <p:nvPr/>
        </p:nvSpPr>
        <p:spPr>
          <a:xfrm>
            <a:off x="9525675" y="3600575"/>
            <a:ext cx="996000" cy="8280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26" name="Google Shape;426;p51"/>
          <p:cNvCxnSpPr>
            <a:stCxn id="424" idx="0"/>
            <a:endCxn id="425" idx="2"/>
          </p:cNvCxnSpPr>
          <p:nvPr/>
        </p:nvCxnSpPr>
        <p:spPr>
          <a:xfrm rot="10800000" flipH="1">
            <a:off x="9950175" y="4428525"/>
            <a:ext cx="73500" cy="1128600"/>
          </a:xfrm>
          <a:prstGeom prst="straightConnector1">
            <a:avLst/>
          </a:prstGeom>
          <a:noFill/>
          <a:ln w="9525" cap="flat" cmpd="sng">
            <a:solidFill>
              <a:srgbClr val="9FC9EB"/>
            </a:solidFill>
            <a:prstDash val="solid"/>
            <a:round/>
            <a:headEnd type="none" w="med" len="med"/>
            <a:tailEnd type="oval" w="med" len="med"/>
          </a:ln>
        </p:spPr>
      </p:cxnSp>
      <p:sp>
        <p:nvSpPr>
          <p:cNvPr id="427" name="Google Shape;427;p51"/>
          <p:cNvSpPr/>
          <p:nvPr/>
        </p:nvSpPr>
        <p:spPr>
          <a:xfrm>
            <a:off x="9525675" y="2819075"/>
            <a:ext cx="996000" cy="397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51"/>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sv-FI" sz="800" b="1"/>
              <a:t>MÅL FÖR MÅNGSIDIG KOMPETENS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32"/>
        <p:cNvGrpSpPr/>
        <p:nvPr/>
      </p:nvGrpSpPr>
      <p:grpSpPr>
        <a:xfrm>
          <a:off x="0" y="0"/>
          <a:ext cx="0" cy="0"/>
          <a:chOff x="0" y="0"/>
          <a:chExt cx="0" cy="0"/>
        </a:xfrm>
      </p:grpSpPr>
      <p:graphicFrame>
        <p:nvGraphicFramePr>
          <p:cNvPr id="433" name="Google Shape;433;p52"/>
          <p:cNvGraphicFramePr/>
          <p:nvPr/>
        </p:nvGraphicFramePr>
        <p:xfrm>
          <a:off x="456338" y="630463"/>
          <a:ext cx="11370675" cy="5224580"/>
        </p:xfrm>
        <a:graphic>
          <a:graphicData uri="http://schemas.openxmlformats.org/drawingml/2006/table">
            <a:tbl>
              <a:tblPr>
                <a:noFill/>
                <a:tableStyleId>{3D2BE97B-CBCA-4684-8CA2-D9B863EF6814}</a:tableStyleId>
              </a:tblPr>
              <a:tblGrid>
                <a:gridCol w="396375">
                  <a:extLst>
                    <a:ext uri="{9D8B030D-6E8A-4147-A177-3AD203B41FA5}">
                      <a16:colId xmlns:a16="http://schemas.microsoft.com/office/drawing/2014/main" val="20000"/>
                    </a:ext>
                  </a:extLst>
                </a:gridCol>
                <a:gridCol w="1829050">
                  <a:extLst>
                    <a:ext uri="{9D8B030D-6E8A-4147-A177-3AD203B41FA5}">
                      <a16:colId xmlns:a16="http://schemas.microsoft.com/office/drawing/2014/main" val="20001"/>
                    </a:ext>
                  </a:extLst>
                </a:gridCol>
                <a:gridCol w="1829050">
                  <a:extLst>
                    <a:ext uri="{9D8B030D-6E8A-4147-A177-3AD203B41FA5}">
                      <a16:colId xmlns:a16="http://schemas.microsoft.com/office/drawing/2014/main" val="20002"/>
                    </a:ext>
                  </a:extLst>
                </a:gridCol>
                <a:gridCol w="1829050">
                  <a:extLst>
                    <a:ext uri="{9D8B030D-6E8A-4147-A177-3AD203B41FA5}">
                      <a16:colId xmlns:a16="http://schemas.microsoft.com/office/drawing/2014/main" val="20003"/>
                    </a:ext>
                  </a:extLst>
                </a:gridCol>
                <a:gridCol w="1829050">
                  <a:extLst>
                    <a:ext uri="{9D8B030D-6E8A-4147-A177-3AD203B41FA5}">
                      <a16:colId xmlns:a16="http://schemas.microsoft.com/office/drawing/2014/main" val="20004"/>
                    </a:ext>
                  </a:extLst>
                </a:gridCol>
                <a:gridCol w="1829050">
                  <a:extLst>
                    <a:ext uri="{9D8B030D-6E8A-4147-A177-3AD203B41FA5}">
                      <a16:colId xmlns:a16="http://schemas.microsoft.com/office/drawing/2014/main" val="20005"/>
                    </a:ext>
                  </a:extLst>
                </a:gridCol>
                <a:gridCol w="1829050">
                  <a:extLst>
                    <a:ext uri="{9D8B030D-6E8A-4147-A177-3AD203B41FA5}">
                      <a16:colId xmlns:a16="http://schemas.microsoft.com/office/drawing/2014/main" val="20006"/>
                    </a:ext>
                  </a:extLst>
                </a:gridCol>
              </a:tblGrid>
              <a:tr h="289525">
                <a:tc>
                  <a:txBody>
                    <a:bodyPr/>
                    <a:lstStyle/>
                    <a:p>
                      <a:pPr marL="0" lvl="0" indent="0" algn="l" rtl="0">
                        <a:spcBef>
                          <a:spcPts val="0"/>
                        </a:spcBef>
                        <a:spcAft>
                          <a:spcPts val="0"/>
                        </a:spcAft>
                        <a:buNone/>
                      </a:pPr>
                      <a:endParaRPr sz="700">
                        <a:solidFill>
                          <a:srgbClr val="666666"/>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ctr" rtl="0">
                        <a:spcBef>
                          <a:spcPts val="0"/>
                        </a:spcBef>
                        <a:spcAft>
                          <a:spcPts val="0"/>
                        </a:spcAft>
                        <a:buNone/>
                      </a:pPr>
                      <a:r>
                        <a:rPr lang="sv-FI" sz="700">
                          <a:solidFill>
                            <a:srgbClr val="434343"/>
                          </a:solidFill>
                          <a:latin typeface="Arial Black"/>
                          <a:ea typeface="Arial Black"/>
                          <a:cs typeface="Arial Black"/>
                          <a:sym typeface="Arial Black"/>
                        </a:rPr>
                        <a:t>Mångsidig kompetens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extLst>
                  <a:ext uri="{0D108BD9-81ED-4DB2-BD59-A6C34878D82A}">
                    <a16:rowId xmlns:a16="http://schemas.microsoft.com/office/drawing/2014/main" val="10000"/>
                  </a:ext>
                </a:extLst>
              </a:tr>
              <a:tr h="703750">
                <a:tc>
                  <a:txBody>
                    <a:bodyPr/>
                    <a:lstStyle/>
                    <a:p>
                      <a:pPr marL="0" lvl="0" indent="0" algn="ctr" rtl="0">
                        <a:spcBef>
                          <a:spcPts val="0"/>
                        </a:spcBef>
                        <a:spcAft>
                          <a:spcPts val="0"/>
                        </a:spcAft>
                        <a:buNone/>
                      </a:pPr>
                      <a:r>
                        <a:rPr lang="sv-FI" sz="1000" u="sng">
                          <a:solidFill>
                            <a:srgbClr val="FFFFFF"/>
                          </a:solidFill>
                          <a:latin typeface="Arial Black"/>
                          <a:ea typeface="Arial Black"/>
                          <a:cs typeface="Arial Black"/>
                          <a:sym typeface="Arial Black"/>
                        </a:rPr>
                        <a:t>K1</a:t>
                      </a:r>
                      <a:r>
                        <a:rPr lang="sv-FI" sz="1000">
                          <a:solidFill>
                            <a:srgbClr val="FFFFFF"/>
                          </a:solidFill>
                          <a:latin typeface="Arial Black"/>
                          <a:ea typeface="Arial Black"/>
                          <a:cs typeface="Arial Black"/>
                          <a:sym typeface="Arial Black"/>
                        </a:rPr>
                        <a:t> </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B2719"/>
                    </a:solidFill>
                  </a:tcPr>
                </a:tc>
                <a:tc>
                  <a:txBody>
                    <a:bodyPr/>
                    <a:lstStyle/>
                    <a:p>
                      <a:pPr marL="0" lvl="0" indent="0" algn="l" rtl="0">
                        <a:spcBef>
                          <a:spcPts val="0"/>
                        </a:spcBef>
                        <a:spcAft>
                          <a:spcPts val="0"/>
                        </a:spcAft>
                        <a:buNone/>
                      </a:pPr>
                      <a:r>
                        <a:rPr lang="sv-FI" sz="800" b="1">
                          <a:solidFill>
                            <a:srgbClr val="DB2719"/>
                          </a:solidFill>
                        </a:rPr>
                        <a:t>Förmåga att tänka och lära sig</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1"/>
                  </a:ext>
                </a:extLst>
              </a:tr>
              <a:tr h="703750">
                <a:tc>
                  <a:txBody>
                    <a:bodyPr/>
                    <a:lstStyle/>
                    <a:p>
                      <a:pPr marL="0" lvl="0" indent="0" algn="ctr" rtl="0">
                        <a:spcBef>
                          <a:spcPts val="0"/>
                        </a:spcBef>
                        <a:spcAft>
                          <a:spcPts val="0"/>
                        </a:spcAft>
                        <a:buNone/>
                      </a:pPr>
                      <a:r>
                        <a:rPr lang="sv-FI" sz="1000">
                          <a:solidFill>
                            <a:srgbClr val="FFFFFF"/>
                          </a:solidFill>
                          <a:latin typeface="Arial Black"/>
                          <a:ea typeface="Arial Black"/>
                          <a:cs typeface="Arial Black"/>
                          <a:sym typeface="Arial Black"/>
                        </a:rPr>
                        <a:t>K2</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01BE"/>
                    </a:solidFill>
                  </a:tcPr>
                </a:tc>
                <a:tc>
                  <a:txBody>
                    <a:bodyPr/>
                    <a:lstStyle/>
                    <a:p>
                      <a:pPr marL="0" lvl="0" indent="0" algn="l" rtl="0">
                        <a:spcBef>
                          <a:spcPts val="0"/>
                        </a:spcBef>
                        <a:spcAft>
                          <a:spcPts val="0"/>
                        </a:spcAft>
                        <a:buClr>
                          <a:schemeClr val="dk1"/>
                        </a:buClr>
                        <a:buSzPts val="1100"/>
                        <a:buFont typeface="Arial"/>
                        <a:buNone/>
                      </a:pPr>
                      <a:r>
                        <a:rPr lang="sv-FI" sz="800" b="1">
                          <a:solidFill>
                            <a:srgbClr val="0001BE"/>
                          </a:solidFill>
                        </a:rPr>
                        <a:t>Kulturell och kommunikativ kompetens</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2"/>
                  </a:ext>
                </a:extLst>
              </a:tr>
              <a:tr h="703750">
                <a:tc>
                  <a:txBody>
                    <a:bodyPr/>
                    <a:lstStyle/>
                    <a:p>
                      <a:pPr marL="0" lvl="0" indent="0" algn="ctr" rtl="0">
                        <a:spcBef>
                          <a:spcPts val="0"/>
                        </a:spcBef>
                        <a:spcAft>
                          <a:spcPts val="0"/>
                        </a:spcAft>
                        <a:buNone/>
                      </a:pPr>
                      <a:r>
                        <a:rPr lang="sv-FI" sz="1000">
                          <a:solidFill>
                            <a:srgbClr val="FFFFFF"/>
                          </a:solidFill>
                          <a:latin typeface="Arial Black"/>
                          <a:ea typeface="Arial Black"/>
                          <a:cs typeface="Arial Black"/>
                          <a:sym typeface="Arial Black"/>
                        </a:rPr>
                        <a:t>K3</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72C6"/>
                    </a:solidFill>
                  </a:tcPr>
                </a:tc>
                <a:tc>
                  <a:txBody>
                    <a:bodyPr/>
                    <a:lstStyle/>
                    <a:p>
                      <a:pPr marL="0" lvl="0" indent="0" algn="l" rtl="0">
                        <a:spcBef>
                          <a:spcPts val="0"/>
                        </a:spcBef>
                        <a:spcAft>
                          <a:spcPts val="0"/>
                        </a:spcAft>
                        <a:buNone/>
                      </a:pPr>
                      <a:r>
                        <a:rPr lang="sv-FI" sz="800" b="1">
                          <a:solidFill>
                            <a:srgbClr val="0072C6"/>
                          </a:solidFill>
                        </a:rPr>
                        <a:t>Vardagskompetens </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3"/>
                  </a:ext>
                </a:extLst>
              </a:tr>
              <a:tr h="703750">
                <a:tc>
                  <a:txBody>
                    <a:bodyPr/>
                    <a:lstStyle/>
                    <a:p>
                      <a:pPr marL="0" lvl="0" indent="0" algn="ctr" rtl="0">
                        <a:spcBef>
                          <a:spcPts val="0"/>
                        </a:spcBef>
                        <a:spcAft>
                          <a:spcPts val="0"/>
                        </a:spcAft>
                        <a:buNone/>
                      </a:pPr>
                      <a:r>
                        <a:rPr lang="sv-FI" sz="1000">
                          <a:solidFill>
                            <a:srgbClr val="FFFFFF"/>
                          </a:solidFill>
                          <a:latin typeface="Arial Black"/>
                          <a:ea typeface="Arial Black"/>
                          <a:cs typeface="Arial Black"/>
                          <a:sym typeface="Arial Black"/>
                        </a:rPr>
                        <a:t>K4</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9FC9EB"/>
                    </a:solidFill>
                  </a:tcPr>
                </a:tc>
                <a:tc>
                  <a:txBody>
                    <a:bodyPr/>
                    <a:lstStyle/>
                    <a:p>
                      <a:pPr marL="0" lvl="0" indent="0" algn="l" rtl="0">
                        <a:spcBef>
                          <a:spcPts val="0"/>
                        </a:spcBef>
                        <a:spcAft>
                          <a:spcPts val="0"/>
                        </a:spcAft>
                        <a:buNone/>
                      </a:pPr>
                      <a:r>
                        <a:rPr lang="sv-FI" sz="800" b="1">
                          <a:solidFill>
                            <a:srgbClr val="9FC9EB"/>
                          </a:solidFill>
                        </a:rPr>
                        <a:t>Multilitteracitet</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4"/>
                  </a:ext>
                </a:extLst>
              </a:tr>
              <a:tr h="731850">
                <a:tc>
                  <a:txBody>
                    <a:bodyPr/>
                    <a:lstStyle/>
                    <a:p>
                      <a:pPr marL="0" lvl="0" indent="0" algn="ctr" rtl="0">
                        <a:spcBef>
                          <a:spcPts val="0"/>
                        </a:spcBef>
                        <a:spcAft>
                          <a:spcPts val="0"/>
                        </a:spcAft>
                        <a:buNone/>
                      </a:pPr>
                      <a:r>
                        <a:rPr lang="sv-FI" sz="1000">
                          <a:solidFill>
                            <a:srgbClr val="FFFFFF"/>
                          </a:solidFill>
                          <a:latin typeface="Arial Black"/>
                          <a:ea typeface="Arial Black"/>
                          <a:cs typeface="Arial Black"/>
                          <a:sym typeface="Arial Black"/>
                        </a:rPr>
                        <a:t>K5</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9246"/>
                    </a:solidFill>
                  </a:tcPr>
                </a:tc>
                <a:tc>
                  <a:txBody>
                    <a:bodyPr/>
                    <a:lstStyle/>
                    <a:p>
                      <a:pPr marL="0" lvl="0" indent="0" algn="l" rtl="0">
                        <a:spcBef>
                          <a:spcPts val="0"/>
                        </a:spcBef>
                        <a:spcAft>
                          <a:spcPts val="0"/>
                        </a:spcAft>
                        <a:buNone/>
                      </a:pPr>
                      <a:r>
                        <a:rPr lang="sv-FI" sz="800" b="1">
                          <a:solidFill>
                            <a:srgbClr val="009246"/>
                          </a:solidFill>
                        </a:rPr>
                        <a:t>Digital kompetens</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5"/>
                  </a:ext>
                </a:extLst>
              </a:tr>
              <a:tr h="731850">
                <a:tc>
                  <a:txBody>
                    <a:bodyPr/>
                    <a:lstStyle/>
                    <a:p>
                      <a:pPr marL="0" lvl="0" indent="0" algn="ctr" rtl="0">
                        <a:spcBef>
                          <a:spcPts val="0"/>
                        </a:spcBef>
                        <a:spcAft>
                          <a:spcPts val="0"/>
                        </a:spcAft>
                        <a:buNone/>
                      </a:pPr>
                      <a:r>
                        <a:rPr lang="sv-FI" sz="1000">
                          <a:solidFill>
                            <a:srgbClr val="FFFFFF"/>
                          </a:solidFill>
                          <a:latin typeface="Arial Black"/>
                          <a:ea typeface="Arial Black"/>
                          <a:cs typeface="Arial Black"/>
                          <a:sym typeface="Arial Black"/>
                        </a:rPr>
                        <a:t>K6</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D7A7"/>
                    </a:solidFill>
                  </a:tcPr>
                </a:tc>
                <a:tc>
                  <a:txBody>
                    <a:bodyPr/>
                    <a:lstStyle/>
                    <a:p>
                      <a:pPr marL="0" lvl="0" indent="0" algn="l" rtl="0">
                        <a:spcBef>
                          <a:spcPts val="0"/>
                        </a:spcBef>
                        <a:spcAft>
                          <a:spcPts val="0"/>
                        </a:spcAft>
                        <a:buNone/>
                      </a:pPr>
                      <a:r>
                        <a:rPr lang="sv-FI" sz="800" b="1">
                          <a:solidFill>
                            <a:srgbClr val="00D7A6"/>
                          </a:solidFill>
                        </a:rPr>
                        <a:t>Arbetslivskompetens och entreprenörskap</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700">
                        <a:solidFill>
                          <a:schemeClr val="dk1"/>
                        </a:solidFill>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marR="139700" lvl="0" indent="0" algn="l" rtl="0">
                        <a:lnSpc>
                          <a:spcPct val="82000"/>
                        </a:lnSpc>
                        <a:spcBef>
                          <a:spcPts val="20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6"/>
                  </a:ext>
                </a:extLst>
              </a:tr>
              <a:tr h="656350">
                <a:tc>
                  <a:txBody>
                    <a:bodyPr/>
                    <a:lstStyle/>
                    <a:p>
                      <a:pPr marL="0" lvl="0" indent="0" algn="ctr" rtl="0">
                        <a:spcBef>
                          <a:spcPts val="0"/>
                        </a:spcBef>
                        <a:spcAft>
                          <a:spcPts val="0"/>
                        </a:spcAft>
                        <a:buNone/>
                      </a:pPr>
                      <a:r>
                        <a:rPr lang="sv-FI" sz="1000">
                          <a:solidFill>
                            <a:srgbClr val="FFFFFF"/>
                          </a:solidFill>
                          <a:latin typeface="Arial Black"/>
                          <a:ea typeface="Arial Black"/>
                          <a:cs typeface="Arial Black"/>
                          <a:sym typeface="Arial Black"/>
                        </a:rPr>
                        <a:t>K7</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FFC61E"/>
                    </a:solidFill>
                  </a:tcPr>
                </a:tc>
                <a:tc>
                  <a:txBody>
                    <a:bodyPr/>
                    <a:lstStyle/>
                    <a:p>
                      <a:pPr marL="0" lvl="0" indent="0" algn="l" rtl="0">
                        <a:spcBef>
                          <a:spcPts val="0"/>
                        </a:spcBef>
                        <a:spcAft>
                          <a:spcPts val="0"/>
                        </a:spcAft>
                        <a:buNone/>
                      </a:pPr>
                      <a:r>
                        <a:rPr lang="sv-FI" sz="800" b="1">
                          <a:solidFill>
                            <a:srgbClr val="FFC61E"/>
                          </a:solidFill>
                        </a:rPr>
                        <a:t>Förmåga att delta, påverka och bidra till en hållbar framtid </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sp>
        <p:nvSpPr>
          <p:cNvPr id="434" name="Google Shape;434;p52"/>
          <p:cNvSpPr txBox="1"/>
          <p:nvPr/>
        </p:nvSpPr>
        <p:spPr>
          <a:xfrm>
            <a:off x="456351" y="210900"/>
            <a:ext cx="5599800" cy="3225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0"/>
              </a:spcBef>
              <a:spcAft>
                <a:spcPts val="0"/>
              </a:spcAft>
              <a:buClr>
                <a:srgbClr val="343D58"/>
              </a:buClr>
              <a:buSzPts val="1200"/>
              <a:buFont typeface="Arial"/>
              <a:buNone/>
            </a:pPr>
            <a:r>
              <a:rPr lang="sv-FI" sz="1200" b="1">
                <a:solidFill>
                  <a:schemeClr val="dk1"/>
                </a:solidFill>
              </a:rPr>
              <a:t>FENOMEN:________________________________________________</a:t>
            </a:r>
          </a:p>
          <a:p>
            <a:pPr marL="0" lvl="0" indent="0" algn="l" rtl="0">
              <a:lnSpc>
                <a:spcPct val="90000"/>
              </a:lnSpc>
              <a:spcBef>
                <a:spcPts val="600"/>
              </a:spcBef>
              <a:spcAft>
                <a:spcPts val="0"/>
              </a:spcAft>
              <a:buClr>
                <a:srgbClr val="343D58"/>
              </a:buClr>
              <a:buSzPts val="800"/>
              <a:buFont typeface="Arial"/>
              <a:buNone/>
            </a:pPr>
            <a:r>
              <a:rPr lang="sv-FI" sz="800">
                <a:solidFill>
                  <a:schemeClr val="dk1"/>
                </a:solidFill>
              </a:rPr>
              <a:t>Skriv in det fenomen som undersöks här</a:t>
            </a:r>
          </a:p>
        </p:txBody>
      </p:sp>
      <p:sp>
        <p:nvSpPr>
          <p:cNvPr id="435" name="Google Shape;435;p52"/>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lvl="0" indent="0" algn="l" rtl="0">
              <a:lnSpc>
                <a:spcPct val="90000"/>
              </a:lnSpc>
              <a:spcBef>
                <a:spcPts val="600"/>
              </a:spcBef>
              <a:spcAft>
                <a:spcPts val="0"/>
              </a:spcAft>
              <a:buClr>
                <a:srgbClr val="343D58"/>
              </a:buClr>
              <a:buSzPts val="800"/>
              <a:buFont typeface="Arial"/>
              <a:buNone/>
            </a:pPr>
            <a:r>
              <a:rPr lang="sv-FI" sz="800" b="1">
                <a:solidFill>
                  <a:schemeClr val="dk1"/>
                </a:solidFill>
              </a:rPr>
              <a:t>VERKTYG FÖR MÅNGSIDIG KOMPETENS</a:t>
            </a:r>
          </a:p>
        </p:txBody>
      </p:sp>
      <p:sp>
        <p:nvSpPr>
          <p:cNvPr id="436" name="Google Shape;436;p52"/>
          <p:cNvSpPr txBox="1">
            <a:spLocks noGrp="1"/>
          </p:cNvSpPr>
          <p:nvPr>
            <p:ph type="sldNum" idx="12"/>
          </p:nvPr>
        </p:nvSpPr>
        <p:spPr>
          <a:xfrm>
            <a:off x="10590180" y="64212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11</a:t>
            </a:fld>
            <a:endParaRPr lang="fi-FI"/>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41"/>
        <p:cNvGrpSpPr/>
        <p:nvPr/>
      </p:nvGrpSpPr>
      <p:grpSpPr>
        <a:xfrm>
          <a:off x="0" y="0"/>
          <a:ext cx="0" cy="0"/>
          <a:chOff x="0" y="0"/>
          <a:chExt cx="0" cy="0"/>
        </a:xfrm>
      </p:grpSpPr>
      <p:grpSp>
        <p:nvGrpSpPr>
          <p:cNvPr id="442" name="Google Shape;442;p53"/>
          <p:cNvGrpSpPr/>
          <p:nvPr/>
        </p:nvGrpSpPr>
        <p:grpSpPr>
          <a:xfrm>
            <a:off x="443875" y="445075"/>
            <a:ext cx="2787575" cy="4796400"/>
            <a:chOff x="443875" y="445075"/>
            <a:chExt cx="2787575" cy="4796400"/>
          </a:xfrm>
        </p:grpSpPr>
        <p:sp>
          <p:nvSpPr>
            <p:cNvPr id="443" name="Google Shape;443;p53"/>
            <p:cNvSpPr txBox="1"/>
            <p:nvPr/>
          </p:nvSpPr>
          <p:spPr>
            <a:xfrm>
              <a:off x="787350" y="445075"/>
              <a:ext cx="2444100" cy="4796400"/>
            </a:xfrm>
            <a:prstGeom prst="rect">
              <a:avLst/>
            </a:prstGeom>
            <a:noFill/>
            <a:ln>
              <a:noFill/>
            </a:ln>
          </p:spPr>
          <p:txBody>
            <a:bodyPr spcFirstLastPara="1" wrap="square" lIns="91425" tIns="90000" rIns="91425" bIns="91425" anchor="t" anchorCtr="0">
              <a:noAutofit/>
            </a:bodyPr>
            <a:lstStyle/>
            <a:p>
              <a:pPr marL="0" lvl="0" indent="0" algn="l" rtl="0">
                <a:spcBef>
                  <a:spcPts val="0"/>
                </a:spcBef>
                <a:spcAft>
                  <a:spcPts val="0"/>
                </a:spcAft>
                <a:buNone/>
              </a:pPr>
              <a:r>
                <a:rPr lang="sv-FI" sz="1000" b="1">
                  <a:solidFill>
                    <a:srgbClr val="DB2719"/>
                  </a:solidFill>
                </a:rPr>
                <a:t>K1 Förmåga att tänka och lära sig</a:t>
              </a:r>
            </a:p>
            <a:p>
              <a:pPr marL="0" lvl="0" indent="0" algn="l" rtl="0">
                <a:spcBef>
                  <a:spcPts val="0"/>
                </a:spcBef>
                <a:spcAft>
                  <a:spcPts val="0"/>
                </a:spcAft>
                <a:buNone/>
              </a:pPr>
              <a:endParaRPr sz="1000" b="1">
                <a:solidFill>
                  <a:srgbClr val="DB2719"/>
                </a:solidFill>
              </a:endParaRPr>
            </a:p>
            <a:p>
              <a:pPr marL="0" lvl="0" indent="0" algn="l" rtl="0">
                <a:spcBef>
                  <a:spcPts val="0"/>
                </a:spcBef>
                <a:spcAft>
                  <a:spcPts val="0"/>
                </a:spcAft>
                <a:buNone/>
              </a:pPr>
              <a:endParaRPr sz="600"/>
            </a:p>
            <a:p>
              <a:pPr marL="0" lvl="0" indent="0" algn="l" rtl="0">
                <a:spcBef>
                  <a:spcPts val="0"/>
                </a:spcBef>
                <a:spcAft>
                  <a:spcPts val="0"/>
                </a:spcAft>
                <a:buNone/>
              </a:pPr>
              <a:r>
                <a:rPr lang="sv-FI" sz="600" b="1">
                  <a:solidFill>
                    <a:schemeClr val="dk1"/>
                  </a:solidFill>
                </a:rPr>
                <a:t>Undersökande lärande</a:t>
              </a:r>
            </a:p>
            <a:p>
              <a:pPr marL="0" lvl="0" indent="0" algn="l" rtl="0">
                <a:spcBef>
                  <a:spcPts val="0"/>
                </a:spcBef>
                <a:spcAft>
                  <a:spcPts val="0"/>
                </a:spcAft>
                <a:buNone/>
              </a:pPr>
              <a:endParaRPr sz="600" b="1">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kan ställa upp mål för ditt eget arbete och utvärdera din verksamhet i förhållande till dessa. </a:t>
              </a:r>
            </a:p>
            <a:p>
              <a:pPr marL="144000" lvl="0" indent="-110100" algn="l" rtl="0">
                <a:spcBef>
                  <a:spcPts val="0"/>
                </a:spcBef>
                <a:spcAft>
                  <a:spcPts val="0"/>
                </a:spcAft>
                <a:buClr>
                  <a:schemeClr val="dk1"/>
                </a:buClr>
                <a:buSzPts val="600"/>
                <a:buChar char="●"/>
              </a:pPr>
              <a:r>
                <a:rPr lang="sv-FI" sz="600">
                  <a:solidFill>
                    <a:schemeClr val="dk1"/>
                  </a:solidFill>
                </a:rPr>
                <a:t>Du kan söka och bygga upp information, beskriva saker med egna ord och dela med dig av dina tankar och idéer.</a:t>
              </a:r>
            </a:p>
            <a:p>
              <a:pPr marL="144000" lvl="0" indent="-110100" algn="l" rtl="0">
                <a:spcBef>
                  <a:spcPts val="0"/>
                </a:spcBef>
                <a:spcAft>
                  <a:spcPts val="0"/>
                </a:spcAft>
                <a:buClr>
                  <a:schemeClr val="dk1"/>
                </a:buClr>
                <a:buSzPts val="600"/>
                <a:buChar char="●"/>
              </a:pPr>
              <a:r>
                <a:rPr lang="sv-FI" sz="600">
                  <a:solidFill>
                    <a:schemeClr val="dk1"/>
                  </a:solidFill>
                </a:rPr>
                <a:t>Du kan planera ditt arbete och utvärdera hur väl det har lyckats i förhållande till de uppställda målen.</a:t>
              </a:r>
            </a:p>
            <a:p>
              <a:pPr marL="144000" lvl="0" indent="-110100" algn="l" rtl="0">
                <a:spcBef>
                  <a:spcPts val="0"/>
                </a:spcBef>
                <a:spcAft>
                  <a:spcPts val="0"/>
                </a:spcAft>
                <a:buClr>
                  <a:schemeClr val="dk1"/>
                </a:buClr>
                <a:buSzPts val="600"/>
                <a:buChar char="●"/>
              </a:pPr>
              <a:r>
                <a:rPr lang="sv-FI" sz="600">
                  <a:solidFill>
                    <a:schemeClr val="dk1"/>
                  </a:solidFill>
                </a:rPr>
                <a:t>Du kan fungera ensam och tillsammans.</a:t>
              </a:r>
            </a:p>
            <a:p>
              <a:pPr marL="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förstår hur information byggs upp och var man kan hitta olika slags information.</a:t>
              </a:r>
            </a:p>
            <a:p>
              <a:pPr marL="144000" lvl="0" indent="-110100" algn="l" rtl="0">
                <a:spcBef>
                  <a:spcPts val="0"/>
                </a:spcBef>
                <a:spcAft>
                  <a:spcPts val="0"/>
                </a:spcAft>
                <a:buClr>
                  <a:schemeClr val="dk1"/>
                </a:buClr>
                <a:buSzPts val="600"/>
                <a:buChar char="●"/>
              </a:pPr>
              <a:r>
                <a:rPr lang="sv-FI" sz="600">
                  <a:solidFill>
                    <a:schemeClr val="dk1"/>
                  </a:solidFill>
                </a:rPr>
                <a:t>Du har lärt dig hur viktigt det är att utvärdera informationens tillförlitlighet och hur du ska gå tillväga då informationen är motstridig.</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orkar ihärdigt söka rätt lösningar och förstår att vissa saker behöver tid för att utvecklas.</a:t>
              </a:r>
            </a:p>
            <a:p>
              <a:pPr marL="144000" lvl="0" indent="-110100" algn="l" rtl="0">
                <a:spcBef>
                  <a:spcPts val="0"/>
                </a:spcBef>
                <a:spcAft>
                  <a:spcPts val="0"/>
                </a:spcAft>
                <a:buClr>
                  <a:schemeClr val="dk1"/>
                </a:buClr>
                <a:buSzPts val="600"/>
                <a:buChar char="●"/>
              </a:pPr>
              <a:r>
                <a:rPr lang="sv-FI" sz="600">
                  <a:solidFill>
                    <a:schemeClr val="dk1"/>
                  </a:solidFill>
                </a:rPr>
                <a:t>Du kan hänge dig till processen och modigt pröva på nya alternativ.</a:t>
              </a:r>
            </a:p>
            <a:p>
              <a:pPr marL="144000" lvl="0" indent="-110100" algn="l" rtl="0">
                <a:spcBef>
                  <a:spcPts val="0"/>
                </a:spcBef>
                <a:spcAft>
                  <a:spcPts val="0"/>
                </a:spcAft>
                <a:buClr>
                  <a:schemeClr val="dk1"/>
                </a:buClr>
                <a:buSzPts val="600"/>
                <a:buChar char="●"/>
              </a:pPr>
              <a:r>
                <a:rPr lang="sv-FI" sz="600">
                  <a:solidFill>
                    <a:schemeClr val="dk1"/>
                  </a:solidFill>
                </a:rPr>
                <a:t>Du vågar ge tid för inlärning och kreativt tänkande.</a:t>
              </a:r>
            </a:p>
            <a:p>
              <a:pPr marL="144000" lvl="0" indent="-110100" algn="l" rtl="0">
                <a:spcBef>
                  <a:spcPts val="0"/>
                </a:spcBef>
                <a:spcAft>
                  <a:spcPts val="0"/>
                </a:spcAft>
                <a:buClr>
                  <a:schemeClr val="dk1"/>
                </a:buClr>
                <a:buSzPts val="600"/>
                <a:buChar char="●"/>
              </a:pPr>
              <a:r>
                <a:rPr lang="sv-FI" sz="600">
                  <a:solidFill>
                    <a:schemeClr val="dk1"/>
                  </a:solidFill>
                </a:rPr>
                <a:t>Du tvekar inte att fråga, undra och begrunda. Du kan lyssna på andra och ta olika synpunkter i beaktande.</a:t>
              </a:r>
            </a:p>
            <a:p>
              <a:pPr marL="0" lvl="0" indent="0" algn="l" rtl="0">
                <a:spcBef>
                  <a:spcPts val="0"/>
                </a:spcBef>
                <a:spcAft>
                  <a:spcPts val="0"/>
                </a:spcAft>
                <a:buNone/>
              </a:pPr>
              <a:endParaRPr sz="600">
                <a:solidFill>
                  <a:schemeClr val="dk1"/>
                </a:solidFill>
              </a:endParaRPr>
            </a:p>
            <a:p>
              <a:pPr marL="0" lvl="0" indent="0" algn="l" rtl="0">
                <a:spcBef>
                  <a:spcPts val="0"/>
                </a:spcBef>
                <a:spcAft>
                  <a:spcPts val="0"/>
                </a:spcAft>
                <a:buNone/>
              </a:pPr>
              <a:r>
                <a:rPr lang="sv-FI" sz="600" b="1">
                  <a:solidFill>
                    <a:schemeClr val="dk1"/>
                  </a:solidFill>
                </a:rPr>
                <a:t>Jag i egenskap av lärande</a:t>
              </a:r>
            </a:p>
            <a:p>
              <a:pPr marL="0" lvl="0" indent="0" algn="l" rtl="0">
                <a:spcBef>
                  <a:spcPts val="0"/>
                </a:spcBef>
                <a:spcAft>
                  <a:spcPts val="0"/>
                </a:spcAft>
                <a:buNone/>
              </a:pPr>
              <a:endParaRPr sz="600" b="1">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kan ta ansvar för ditt eget lärande.</a:t>
              </a:r>
            </a:p>
            <a:p>
              <a:pPr marL="144000" lvl="0" indent="-110100" algn="l" rtl="0">
                <a:spcBef>
                  <a:spcPts val="0"/>
                </a:spcBef>
                <a:spcAft>
                  <a:spcPts val="0"/>
                </a:spcAft>
                <a:buClr>
                  <a:schemeClr val="dk1"/>
                </a:buClr>
                <a:buSzPts val="600"/>
                <a:buChar char="●"/>
              </a:pPr>
              <a:r>
                <a:rPr lang="sv-FI" sz="600">
                  <a:solidFill>
                    <a:schemeClr val="dk1"/>
                  </a:solidFill>
                </a:rPr>
                <a:t>Du ställer upp mål för ditt arbete, funderar på hur du ska uppnå dem, utvärderar din egen verksamhet i förhållande till de uppställda målen och ändrar vid behov din verksamhet.</a:t>
              </a:r>
            </a:p>
            <a:p>
              <a:pPr marL="144000" lvl="0" indent="-110100" algn="l" rtl="0">
                <a:spcBef>
                  <a:spcPts val="0"/>
                </a:spcBef>
                <a:spcAft>
                  <a:spcPts val="0"/>
                </a:spcAft>
                <a:buClr>
                  <a:schemeClr val="dk1"/>
                </a:buClr>
                <a:buSzPts val="600"/>
                <a:buChar char="●"/>
              </a:pPr>
              <a:r>
                <a:rPr lang="sv-FI" sz="600">
                  <a:solidFill>
                    <a:schemeClr val="dk1"/>
                  </a:solidFill>
                </a:rPr>
                <a:t>Du håller aktivt i tyglarna för ditt eget lärande.</a:t>
              </a:r>
            </a:p>
            <a:p>
              <a:pPr marL="144000" lvl="0" indent="-110100" algn="l" rtl="0">
                <a:spcBef>
                  <a:spcPts val="0"/>
                </a:spcBef>
                <a:spcAft>
                  <a:spcPts val="0"/>
                </a:spcAft>
                <a:buClr>
                  <a:schemeClr val="dk1"/>
                </a:buClr>
                <a:buSzPts val="600"/>
                <a:buChar char="●"/>
              </a:pPr>
              <a:r>
                <a:rPr lang="sv-FI" sz="600">
                  <a:solidFill>
                    <a:schemeClr val="dk1"/>
                  </a:solidFill>
                </a:rPr>
                <a:t>Du tror på dina förmågor, tvekar inte att möta utmaningar och när du möter motgångar ber du vid behov om hjälp och löser problemet.</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kan bedöma dina styrkor och vad du fortfarande behöver jobba mer på.</a:t>
              </a:r>
            </a:p>
            <a:p>
              <a:pPr marL="144000" lvl="0" indent="-110100" algn="l" rtl="0">
                <a:spcBef>
                  <a:spcPts val="0"/>
                </a:spcBef>
                <a:spcAft>
                  <a:spcPts val="0"/>
                </a:spcAft>
                <a:buClr>
                  <a:schemeClr val="dk1"/>
                </a:buClr>
                <a:buSzPts val="600"/>
                <a:buChar char="●"/>
              </a:pPr>
              <a:r>
                <a:rPr lang="sv-FI" sz="600">
                  <a:solidFill>
                    <a:schemeClr val="dk1"/>
                  </a:solidFill>
                </a:rPr>
                <a:t>Du kan identifiera hur du typiskt agerar och kan utveckla dina färdigheter så att de blir allt mångsidigare.</a:t>
              </a:r>
            </a:p>
            <a:p>
              <a:pPr marL="144000" lvl="0" indent="-110100" algn="l" rtl="0">
                <a:spcBef>
                  <a:spcPts val="0"/>
                </a:spcBef>
                <a:spcAft>
                  <a:spcPts val="0"/>
                </a:spcAft>
                <a:buClr>
                  <a:schemeClr val="dk1"/>
                </a:buClr>
                <a:buSzPts val="600"/>
                <a:buChar char="●"/>
              </a:pPr>
              <a:r>
                <a:rPr lang="sv-FI" sz="600">
                  <a:solidFill>
                    <a:schemeClr val="dk1"/>
                  </a:solidFill>
                </a:rPr>
                <a:t>Du är inspirerad av att lära dig nya saker och utmanar dig själv att lära dig nya tillvägagångssätt.</a:t>
              </a:r>
            </a:p>
            <a:p>
              <a:pPr marL="144000" lvl="0" indent="-110100" algn="l" rtl="0">
                <a:spcBef>
                  <a:spcPts val="0"/>
                </a:spcBef>
                <a:spcAft>
                  <a:spcPts val="0"/>
                </a:spcAft>
                <a:buClr>
                  <a:schemeClr val="dk1"/>
                </a:buClr>
                <a:buSzPts val="600"/>
                <a:buChar char="●"/>
              </a:pPr>
              <a:r>
                <a:rPr lang="sv-FI" sz="600">
                  <a:solidFill>
                    <a:schemeClr val="dk1"/>
                  </a:solidFill>
                </a:rPr>
                <a:t>Du kan beskriva det du har lärt dig och förstår hur lärandeprocessen byggs upp.</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kan motivera de val du gör och berätta om målen i lärandeprocessen.</a:t>
              </a:r>
            </a:p>
            <a:p>
              <a:pPr marL="144000" lvl="0" indent="-110100" algn="l" rtl="0">
                <a:spcBef>
                  <a:spcPts val="0"/>
                </a:spcBef>
                <a:spcAft>
                  <a:spcPts val="0"/>
                </a:spcAft>
                <a:buClr>
                  <a:schemeClr val="dk1"/>
                </a:buClr>
                <a:buSzPts val="600"/>
                <a:buChar char="●"/>
              </a:pPr>
              <a:r>
                <a:rPr lang="sv-FI" sz="600">
                  <a:solidFill>
                    <a:schemeClr val="dk1"/>
                  </a:solidFill>
                </a:rPr>
                <a:t>Du vågar modigt pröva på nya saker och utmana dig själv som lärande.</a:t>
              </a:r>
            </a:p>
            <a:p>
              <a:pPr marL="144000" lvl="0" indent="-110100" algn="l" rtl="0">
                <a:spcBef>
                  <a:spcPts val="0"/>
                </a:spcBef>
                <a:spcAft>
                  <a:spcPts val="0"/>
                </a:spcAft>
                <a:buClr>
                  <a:schemeClr val="dk1"/>
                </a:buClr>
                <a:buSzPts val="600"/>
                <a:buChar char="●"/>
              </a:pPr>
              <a:r>
                <a:rPr lang="sv-FI" sz="600">
                  <a:solidFill>
                    <a:schemeClr val="dk1"/>
                  </a:solidFill>
                </a:rPr>
                <a:t>Du tar ansvar för ditt sätt att jobba och ditt lärande.</a:t>
              </a:r>
            </a:p>
          </p:txBody>
        </p:sp>
        <p:pic>
          <p:nvPicPr>
            <p:cNvPr id="444" name="Google Shape;444;p53"/>
            <p:cNvPicPr preferRelativeResize="0"/>
            <p:nvPr/>
          </p:nvPicPr>
          <p:blipFill>
            <a:blip r:embed="rId3">
              <a:alphaModFix/>
            </a:blip>
            <a:stretch>
              <a:fillRect/>
            </a:stretch>
          </p:blipFill>
          <p:spPr>
            <a:xfrm>
              <a:off x="443875" y="445075"/>
              <a:ext cx="352150" cy="403450"/>
            </a:xfrm>
            <a:prstGeom prst="rect">
              <a:avLst/>
            </a:prstGeom>
            <a:noFill/>
            <a:ln>
              <a:noFill/>
            </a:ln>
          </p:spPr>
        </p:pic>
      </p:grpSp>
      <p:grpSp>
        <p:nvGrpSpPr>
          <p:cNvPr id="445" name="Google Shape;445;p53"/>
          <p:cNvGrpSpPr/>
          <p:nvPr/>
        </p:nvGrpSpPr>
        <p:grpSpPr>
          <a:xfrm>
            <a:off x="6096834" y="445075"/>
            <a:ext cx="2791513" cy="4634400"/>
            <a:chOff x="6360037" y="1168975"/>
            <a:chExt cx="2791513" cy="4634400"/>
          </a:xfrm>
        </p:grpSpPr>
        <p:sp>
          <p:nvSpPr>
            <p:cNvPr id="446" name="Google Shape;446;p53"/>
            <p:cNvSpPr txBox="1"/>
            <p:nvPr/>
          </p:nvSpPr>
          <p:spPr>
            <a:xfrm>
              <a:off x="6707450" y="1168975"/>
              <a:ext cx="2444100" cy="4634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FI" sz="1000" b="1">
                  <a:solidFill>
                    <a:srgbClr val="0001BE"/>
                  </a:solidFill>
                </a:rPr>
                <a:t>K2 Kulturell och kommunikativ kompetens</a:t>
              </a:r>
            </a:p>
            <a:p>
              <a:pPr marL="0" lvl="0" indent="0" algn="l" rtl="0">
                <a:spcBef>
                  <a:spcPts val="0"/>
                </a:spcBef>
                <a:spcAft>
                  <a:spcPts val="0"/>
                </a:spcAft>
                <a:buNone/>
              </a:pPr>
              <a:endParaRPr sz="800"/>
            </a:p>
            <a:p>
              <a:pPr marL="0" lvl="0" indent="0" algn="l" rtl="0">
                <a:spcBef>
                  <a:spcPts val="0"/>
                </a:spcBef>
                <a:spcAft>
                  <a:spcPts val="0"/>
                </a:spcAft>
                <a:buNone/>
              </a:pPr>
              <a:r>
                <a:rPr lang="sv-FI" sz="600" b="1">
                  <a:solidFill>
                    <a:schemeClr val="dk1"/>
                  </a:solidFill>
                </a:rPr>
                <a:t>Möte mellan kulturer </a:t>
              </a:r>
            </a:p>
            <a:p>
              <a:pPr marL="0" lvl="0" indent="0" algn="l" rtl="0">
                <a:spcBef>
                  <a:spcPts val="0"/>
                </a:spcBef>
                <a:spcAft>
                  <a:spcPts val="0"/>
                </a:spcAft>
                <a:buNone/>
              </a:pPr>
              <a:endParaRPr sz="600" b="1">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är intresserad av att lära dig om andra kulturer. </a:t>
              </a:r>
            </a:p>
            <a:p>
              <a:pPr marL="144000" lvl="0" indent="-110100" algn="l" rtl="0">
                <a:spcBef>
                  <a:spcPts val="0"/>
                </a:spcBef>
                <a:spcAft>
                  <a:spcPts val="0"/>
                </a:spcAft>
                <a:buClr>
                  <a:schemeClr val="dk1"/>
                </a:buClr>
                <a:buSzPts val="600"/>
                <a:buChar char="●"/>
              </a:pPr>
              <a:r>
                <a:rPr lang="sv-FI" sz="600">
                  <a:solidFill>
                    <a:schemeClr val="dk1"/>
                  </a:solidFill>
                </a:rPr>
                <a:t>Du förstår var dina egna rötter finns, vilken din egen historia, livsåskådning och kultur är. </a:t>
              </a:r>
            </a:p>
            <a:p>
              <a:pPr marL="144000" lvl="0" indent="-110100" algn="l" rtl="0">
                <a:spcBef>
                  <a:spcPts val="0"/>
                </a:spcBef>
                <a:spcAft>
                  <a:spcPts val="0"/>
                </a:spcAft>
                <a:buClr>
                  <a:schemeClr val="dk1"/>
                </a:buClr>
                <a:buSzPts val="600"/>
                <a:buChar char="●"/>
              </a:pPr>
              <a:r>
                <a:rPr lang="sv-FI" sz="600">
                  <a:solidFill>
                    <a:schemeClr val="dk1"/>
                  </a:solidFill>
                </a:rPr>
                <a:t>Du förstår hur kulturer uppstår och ser olika kulturer som en rikedom. </a:t>
              </a:r>
            </a:p>
            <a:p>
              <a:pPr marL="144000" lvl="0" indent="-110100" algn="l" rtl="0">
                <a:spcBef>
                  <a:spcPts val="0"/>
                </a:spcBef>
                <a:spcAft>
                  <a:spcPts val="0"/>
                </a:spcAft>
                <a:buClr>
                  <a:schemeClr val="dk1"/>
                </a:buClr>
                <a:buSzPts val="600"/>
                <a:buChar char="●"/>
              </a:pPr>
              <a:r>
                <a:rPr lang="sv-FI" sz="600">
                  <a:solidFill>
                    <a:schemeClr val="dk1"/>
                  </a:solidFill>
                </a:rPr>
                <a:t>Du begrundar hur kulturer uppstår och hur kulturer påverkar våra val.</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är intresserad av traditioner, konst och olika former av kultur. </a:t>
              </a:r>
            </a:p>
            <a:p>
              <a:pPr marL="144000" lvl="0" indent="-110100" algn="l" rtl="0">
                <a:spcBef>
                  <a:spcPts val="0"/>
                </a:spcBef>
                <a:spcAft>
                  <a:spcPts val="0"/>
                </a:spcAft>
                <a:buClr>
                  <a:schemeClr val="dk1"/>
                </a:buClr>
                <a:buSzPts val="600"/>
                <a:buChar char="●"/>
              </a:pPr>
              <a:r>
                <a:rPr lang="sv-FI" sz="600">
                  <a:solidFill>
                    <a:schemeClr val="dk1"/>
                  </a:solidFill>
                </a:rPr>
                <a:t>Du har övat på att uttrycka dig själv via många olika former av kultur och har begrundat din egen roll som uppbyggare av kultur. </a:t>
              </a:r>
            </a:p>
            <a:p>
              <a:pPr marL="144000" lvl="0" indent="-110100" algn="l" rtl="0">
                <a:spcBef>
                  <a:spcPts val="0"/>
                </a:spcBef>
                <a:spcAft>
                  <a:spcPts val="0"/>
                </a:spcAft>
                <a:buClr>
                  <a:schemeClr val="dk1"/>
                </a:buClr>
                <a:buSzPts val="600"/>
                <a:buChar char="●"/>
              </a:pPr>
              <a:r>
                <a:rPr lang="sv-FI" sz="600">
                  <a:solidFill>
                    <a:schemeClr val="dk1"/>
                  </a:solidFill>
                </a:rPr>
                <a:t>Du vågar modigt utforska olika kulturer och vill lära dig nya saker och tillvägagångssätt. </a:t>
              </a:r>
            </a:p>
            <a:p>
              <a:pPr marL="0" lvl="0" indent="0" algn="l" rtl="0">
                <a:spcBef>
                  <a:spcPts val="0"/>
                </a:spcBef>
                <a:spcAft>
                  <a:spcPts val="0"/>
                </a:spcAft>
                <a:buNone/>
              </a:pPr>
              <a:endParaRPr sz="600">
                <a:solidFill>
                  <a:schemeClr val="dk1"/>
                </a:solidFill>
              </a:endParaRPr>
            </a:p>
            <a:p>
              <a:pPr marL="0" lvl="0" indent="0" algn="l" rtl="0">
                <a:spcBef>
                  <a:spcPts val="0"/>
                </a:spcBef>
                <a:spcAft>
                  <a:spcPts val="0"/>
                </a:spcAft>
                <a:buNone/>
              </a:pPr>
              <a:r>
                <a:rPr lang="sv-FI" sz="600" b="1">
                  <a:solidFill>
                    <a:schemeClr val="dk1"/>
                  </a:solidFill>
                </a:rPr>
                <a:t>Emotionella färdigheter </a:t>
              </a:r>
            </a:p>
            <a:p>
              <a:pPr marL="0" lvl="0" indent="0" algn="l" rtl="0">
                <a:spcBef>
                  <a:spcPts val="0"/>
                </a:spcBef>
                <a:spcAft>
                  <a:spcPts val="0"/>
                </a:spcAft>
                <a:buNone/>
              </a:pPr>
              <a:endParaRPr sz="600" b="1">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kan identifiera och namnge olika känslor, berätta om dina känslor och tankar. </a:t>
              </a:r>
            </a:p>
            <a:p>
              <a:pPr marL="144000" lvl="0" indent="-110100" algn="l" rtl="0">
                <a:spcBef>
                  <a:spcPts val="0"/>
                </a:spcBef>
                <a:spcAft>
                  <a:spcPts val="0"/>
                </a:spcAft>
                <a:buClr>
                  <a:schemeClr val="dk1"/>
                </a:buClr>
                <a:buSzPts val="600"/>
                <a:buChar char="●"/>
              </a:pPr>
              <a:r>
                <a:rPr lang="sv-FI" sz="600">
                  <a:solidFill>
                    <a:schemeClr val="dk1"/>
                  </a:solidFill>
                </a:rPr>
                <a:t>Du har lärt dig reglera dina känslor och vet hur de påverkar dig. </a:t>
              </a:r>
            </a:p>
            <a:p>
              <a:pPr marL="144000" lvl="0" indent="-110100" algn="l" rtl="0">
                <a:spcBef>
                  <a:spcPts val="0"/>
                </a:spcBef>
                <a:spcAft>
                  <a:spcPts val="0"/>
                </a:spcAft>
                <a:buClr>
                  <a:schemeClr val="dk1"/>
                </a:buClr>
                <a:buSzPts val="600"/>
                <a:buChar char="●"/>
              </a:pPr>
              <a:r>
                <a:rPr lang="sv-FI" sz="600">
                  <a:solidFill>
                    <a:schemeClr val="dk1"/>
                  </a:solidFill>
                </a:rPr>
                <a:t>Du tror på dig själv och dina förmågor och vet att du kan ta reda på svaret även på svåra frågor. </a:t>
              </a:r>
            </a:p>
            <a:p>
              <a:pPr marL="144000" lvl="0" indent="-110100" algn="l" rtl="0">
                <a:spcBef>
                  <a:spcPts val="0"/>
                </a:spcBef>
                <a:spcAft>
                  <a:spcPts val="0"/>
                </a:spcAft>
                <a:buClr>
                  <a:schemeClr val="dk1"/>
                </a:buClr>
                <a:buSzPts val="600"/>
                <a:buChar char="●"/>
              </a:pPr>
              <a:r>
                <a:rPr lang="sv-FI" sz="600">
                  <a:solidFill>
                    <a:schemeClr val="dk1"/>
                  </a:solidFill>
                </a:rPr>
                <a:t>Du vill lära dig nya färdigheter och utveckla dig själv. </a:t>
              </a:r>
            </a:p>
            <a:p>
              <a:pPr marL="144000" lvl="0" indent="-110100" algn="l" rtl="0">
                <a:spcBef>
                  <a:spcPts val="0"/>
                </a:spcBef>
                <a:spcAft>
                  <a:spcPts val="0"/>
                </a:spcAft>
                <a:buClr>
                  <a:schemeClr val="dk1"/>
                </a:buClr>
                <a:buSzPts val="600"/>
                <a:buChar char="●"/>
              </a:pPr>
              <a:r>
                <a:rPr lang="sv-FI" sz="600">
                  <a:solidFill>
                    <a:schemeClr val="dk1"/>
                  </a:solidFill>
                </a:rPr>
                <a:t>Du orkar jobba långsiktigt och ihärdigt, även då det du vill lära dig känns svårt och frustrerande.</a:t>
              </a:r>
            </a:p>
            <a:p>
              <a:pPr marL="0" lvl="0" indent="0" algn="l" rtl="0">
                <a:spcBef>
                  <a:spcPts val="0"/>
                </a:spcBef>
                <a:spcAft>
                  <a:spcPts val="0"/>
                </a:spcAft>
                <a:buNone/>
              </a:pPr>
              <a:endParaRPr sz="600">
                <a:solidFill>
                  <a:schemeClr val="dk1"/>
                </a:solidFill>
              </a:endParaRPr>
            </a:p>
            <a:p>
              <a:pPr marL="0" lvl="0" indent="0" algn="l" rtl="0">
                <a:spcBef>
                  <a:spcPts val="0"/>
                </a:spcBef>
                <a:spcAft>
                  <a:spcPts val="0"/>
                </a:spcAft>
                <a:buNone/>
              </a:pPr>
              <a:r>
                <a:rPr lang="sv-FI" sz="600" b="1">
                  <a:solidFill>
                    <a:schemeClr val="dk1"/>
                  </a:solidFill>
                </a:rPr>
                <a:t>Delaktighet i kultur</a:t>
              </a:r>
            </a:p>
            <a:p>
              <a:pPr marL="0" lvl="0" indent="0" algn="l" rtl="0">
                <a:spcBef>
                  <a:spcPts val="0"/>
                </a:spcBef>
                <a:spcAft>
                  <a:spcPts val="0"/>
                </a:spcAft>
                <a:buNone/>
              </a:pPr>
              <a:endParaRPr sz="600" b="1">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kan dela med dig av det du har lärt dig och uttrycka dig på olika sätt. </a:t>
              </a:r>
            </a:p>
            <a:p>
              <a:pPr marL="144000" lvl="0" indent="-110100" algn="l" rtl="0">
                <a:spcBef>
                  <a:spcPts val="0"/>
                </a:spcBef>
                <a:spcAft>
                  <a:spcPts val="0"/>
                </a:spcAft>
                <a:buClr>
                  <a:schemeClr val="dk1"/>
                </a:buClr>
                <a:buSzPts val="600"/>
                <a:buChar char="●"/>
              </a:pPr>
              <a:r>
                <a:rPr lang="sv-FI" sz="600">
                  <a:solidFill>
                    <a:schemeClr val="dk1"/>
                  </a:solidFill>
                </a:rPr>
                <a:t>Du vågar modigt lära dig nya sätt att uppträda och framföra dina tankar till andra.</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är intresserad av olika sätt att uttrycka dig och vill lära dig nytt. </a:t>
              </a:r>
            </a:p>
            <a:p>
              <a:pPr marL="144000" lvl="0" indent="-110100" algn="l" rtl="0">
                <a:spcBef>
                  <a:spcPts val="0"/>
                </a:spcBef>
                <a:spcAft>
                  <a:spcPts val="0"/>
                </a:spcAft>
                <a:buClr>
                  <a:schemeClr val="dk1"/>
                </a:buClr>
                <a:buSzPts val="600"/>
                <a:buChar char="●"/>
              </a:pPr>
              <a:r>
                <a:rPr lang="sv-FI" sz="600">
                  <a:solidFill>
                    <a:schemeClr val="dk1"/>
                  </a:solidFill>
                </a:rPr>
                <a:t>Du förstår att människor kan kommunicera på många olika sätt: med sina kläder, musik, konst, litteratur och rörelse. </a:t>
              </a:r>
            </a:p>
            <a:p>
              <a:pPr marL="144000" lvl="0" indent="-110100" algn="l" rtl="0">
                <a:spcBef>
                  <a:spcPts val="0"/>
                </a:spcBef>
                <a:spcAft>
                  <a:spcPts val="0"/>
                </a:spcAft>
                <a:buClr>
                  <a:schemeClr val="dk1"/>
                </a:buClr>
                <a:buSzPts val="600"/>
                <a:buChar char="●"/>
              </a:pPr>
              <a:r>
                <a:rPr lang="sv-FI" sz="600">
                  <a:solidFill>
                    <a:schemeClr val="dk1"/>
                  </a:solidFill>
                </a:rPr>
                <a:t>Du är intresserad av att ta ställning till saker och förstår hur man kan påverka med hjälp av kultur. </a:t>
              </a:r>
            </a:p>
            <a:p>
              <a:pPr marL="144000" lvl="0" indent="-110100" algn="l" rtl="0">
                <a:spcBef>
                  <a:spcPts val="0"/>
                </a:spcBef>
                <a:spcAft>
                  <a:spcPts val="0"/>
                </a:spcAft>
                <a:buClr>
                  <a:schemeClr val="dk1"/>
                </a:buClr>
                <a:buSzPts val="600"/>
                <a:buChar char="●"/>
              </a:pPr>
              <a:r>
                <a:rPr lang="sv-FI" sz="600">
                  <a:solidFill>
                    <a:schemeClr val="dk1"/>
                  </a:solidFill>
                </a:rPr>
                <a:t>Du har lärt dig hur din egen kulturella bakgrund har påverkat dig och hur du kan påverka andra människor i fortsättningen. </a:t>
              </a:r>
            </a:p>
            <a:p>
              <a:pPr marL="0" lvl="0" indent="0" algn="l" rtl="0">
                <a:spcBef>
                  <a:spcPts val="0"/>
                </a:spcBef>
                <a:spcAft>
                  <a:spcPts val="0"/>
                </a:spcAft>
                <a:buNone/>
              </a:pPr>
              <a:endParaRPr sz="700" b="1">
                <a:solidFill>
                  <a:schemeClr val="dk1"/>
                </a:solidFill>
              </a:endParaRPr>
            </a:p>
          </p:txBody>
        </p:sp>
        <p:pic>
          <p:nvPicPr>
            <p:cNvPr id="447" name="Google Shape;447;p53"/>
            <p:cNvPicPr preferRelativeResize="0"/>
            <p:nvPr/>
          </p:nvPicPr>
          <p:blipFill>
            <a:blip r:embed="rId4">
              <a:alphaModFix/>
            </a:blip>
            <a:stretch>
              <a:fillRect/>
            </a:stretch>
          </p:blipFill>
          <p:spPr>
            <a:xfrm>
              <a:off x="6360037" y="1168975"/>
              <a:ext cx="352150" cy="403450"/>
            </a:xfrm>
            <a:prstGeom prst="rect">
              <a:avLst/>
            </a:prstGeom>
            <a:noFill/>
            <a:ln>
              <a:noFill/>
            </a:ln>
          </p:spPr>
        </p:pic>
      </p:grpSp>
      <p:sp>
        <p:nvSpPr>
          <p:cNvPr id="448" name="Google Shape;448;p53"/>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sv-FI" sz="800" b="1"/>
              <a:t>MENINGSBANK FÖR MÅNGSIDIG KOMPETENS</a:t>
            </a:r>
          </a:p>
        </p:txBody>
      </p:sp>
      <p:sp>
        <p:nvSpPr>
          <p:cNvPr id="449" name="Google Shape;449;p53"/>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12</a:t>
            </a:fld>
            <a:endParaRPr lang="fi-FI"/>
          </a:p>
        </p:txBody>
      </p:sp>
      <p:sp>
        <p:nvSpPr>
          <p:cNvPr id="450" name="Google Shape;450;p53"/>
          <p:cNvSpPr txBox="1">
            <a:spLocks noGrp="1"/>
          </p:cNvSpPr>
          <p:nvPr>
            <p:ph type="body" idx="1"/>
          </p:nvPr>
        </p:nvSpPr>
        <p:spPr>
          <a:xfrm>
            <a:off x="7632175" y="6101950"/>
            <a:ext cx="3777600" cy="525900"/>
          </a:xfrm>
          <a:prstGeom prst="rect">
            <a:avLst/>
          </a:prstGeom>
        </p:spPr>
        <p:txBody>
          <a:bodyPr spcFirstLastPara="1" wrap="square" lIns="0" tIns="0" rIns="0" bIns="0" anchor="t" anchorCtr="0">
            <a:noAutofit/>
          </a:bodyPr>
          <a:lstStyle/>
          <a:p>
            <a:pPr marL="0" lvl="0" indent="0" algn="r" rtl="0">
              <a:spcBef>
                <a:spcPts val="0"/>
              </a:spcBef>
              <a:spcAft>
                <a:spcPts val="0"/>
              </a:spcAft>
              <a:buNone/>
            </a:pPr>
            <a:endParaRPr sz="1000" b="1"/>
          </a:p>
          <a:p>
            <a:pPr marL="0" lvl="0" indent="0" algn="r" rtl="0">
              <a:spcBef>
                <a:spcPts val="0"/>
              </a:spcBef>
              <a:spcAft>
                <a:spcPts val="0"/>
              </a:spcAft>
              <a:buNone/>
            </a:pPr>
            <a:r>
              <a:rPr lang="sv-FI" sz="1000" b="1"/>
              <a:t>Källa: </a:t>
            </a:r>
            <a:r>
              <a:rPr lang="sv-FI" sz="1000"/>
              <a:t>Heidi Halkilahti</a:t>
            </a:r>
          </a:p>
          <a:p>
            <a:pPr marL="0" lvl="0" indent="0" algn="r" rtl="0">
              <a:spcBef>
                <a:spcPts val="0"/>
              </a:spcBef>
              <a:spcAft>
                <a:spcPts val="0"/>
              </a:spcAft>
              <a:buNone/>
            </a:pPr>
            <a:endParaRPr sz="1000" b="1"/>
          </a:p>
          <a:p>
            <a:pPr marL="0" lvl="0" indent="0" algn="r" rtl="0">
              <a:spcBef>
                <a:spcPts val="0"/>
              </a:spcBef>
              <a:spcAft>
                <a:spcPts val="0"/>
              </a:spcAft>
              <a:buNone/>
            </a:pPr>
            <a:endParaRPr sz="1000"/>
          </a:p>
          <a:p>
            <a:pPr marL="0" lvl="0" indent="0" algn="r" rtl="0">
              <a:spcBef>
                <a:spcPts val="0"/>
              </a:spcBef>
              <a:spcAft>
                <a:spcPts val="0"/>
              </a:spcAft>
              <a:buNone/>
            </a:pPr>
            <a:endParaRPr sz="1000"/>
          </a:p>
          <a:p>
            <a:pPr marL="0" lvl="0" indent="0" algn="r" rtl="0">
              <a:spcBef>
                <a:spcPts val="0"/>
              </a:spcBef>
              <a:spcAft>
                <a:spcPts val="0"/>
              </a:spcAft>
              <a:buNone/>
            </a:pPr>
            <a:endParaRPr sz="1000"/>
          </a:p>
          <a:p>
            <a:pPr marL="0" lvl="0" indent="0" algn="r" rtl="0">
              <a:spcBef>
                <a:spcPts val="0"/>
              </a:spcBef>
              <a:spcAft>
                <a:spcPts val="0"/>
              </a:spcAft>
              <a:buNone/>
            </a:pPr>
            <a:endParaRPr sz="1000"/>
          </a:p>
          <a:p>
            <a:pPr marL="0" lvl="0" indent="0" algn="r" rtl="0">
              <a:spcBef>
                <a:spcPts val="0"/>
              </a:spcBef>
              <a:spcAft>
                <a:spcPts val="0"/>
              </a:spcAft>
              <a:buNone/>
            </a:pPr>
            <a:endParaRPr sz="1000"/>
          </a:p>
        </p:txBody>
      </p:sp>
      <p:grpSp>
        <p:nvGrpSpPr>
          <p:cNvPr id="451" name="Google Shape;451;p53"/>
          <p:cNvGrpSpPr/>
          <p:nvPr/>
        </p:nvGrpSpPr>
        <p:grpSpPr>
          <a:xfrm>
            <a:off x="8922907" y="445075"/>
            <a:ext cx="2795468" cy="5745900"/>
            <a:chOff x="8922907" y="445075"/>
            <a:chExt cx="2795468" cy="5745900"/>
          </a:xfrm>
        </p:grpSpPr>
        <p:sp>
          <p:nvSpPr>
            <p:cNvPr id="452" name="Google Shape;452;p53"/>
            <p:cNvSpPr txBox="1"/>
            <p:nvPr/>
          </p:nvSpPr>
          <p:spPr>
            <a:xfrm>
              <a:off x="9274275" y="445075"/>
              <a:ext cx="2444100" cy="5745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FI" sz="1000" b="1">
                  <a:solidFill>
                    <a:srgbClr val="0072C6"/>
                  </a:solidFill>
                </a:rPr>
                <a:t>K3 Vardagskompetens </a:t>
              </a:r>
            </a:p>
            <a:p>
              <a:pPr marL="0" lvl="0" indent="0" algn="l" rtl="0">
                <a:spcBef>
                  <a:spcPts val="0"/>
                </a:spcBef>
                <a:spcAft>
                  <a:spcPts val="0"/>
                </a:spcAft>
                <a:buNone/>
              </a:pPr>
              <a:endParaRPr sz="800"/>
            </a:p>
            <a:p>
              <a:pPr marL="0" lvl="0" indent="0" algn="l" rtl="0">
                <a:spcBef>
                  <a:spcPts val="0"/>
                </a:spcBef>
                <a:spcAft>
                  <a:spcPts val="0"/>
                </a:spcAft>
                <a:buNone/>
              </a:pPr>
              <a:r>
                <a:rPr lang="sv-FI" sz="600" b="1">
                  <a:solidFill>
                    <a:schemeClr val="dk1"/>
                  </a:solidFill>
                </a:rPr>
                <a:t>Vardagshantering</a:t>
              </a:r>
            </a:p>
            <a:p>
              <a:pPr marL="0" lvl="0" indent="0" algn="l" rtl="0">
                <a:spcBef>
                  <a:spcPts val="0"/>
                </a:spcBef>
                <a:spcAft>
                  <a:spcPts val="0"/>
                </a:spcAft>
                <a:buNone/>
              </a:pPr>
              <a:endParaRPr sz="600" b="1">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har lärt dig ta hand om dig själv.</a:t>
              </a:r>
            </a:p>
            <a:p>
              <a:pPr marL="144000" lvl="0" indent="-110100" algn="l" rtl="0">
                <a:spcBef>
                  <a:spcPts val="0"/>
                </a:spcBef>
                <a:spcAft>
                  <a:spcPts val="0"/>
                </a:spcAft>
                <a:buClr>
                  <a:schemeClr val="dk1"/>
                </a:buClr>
                <a:buSzPts val="600"/>
                <a:buChar char="●"/>
              </a:pPr>
              <a:r>
                <a:rPr lang="sv-FI" sz="600">
                  <a:solidFill>
                    <a:schemeClr val="dk1"/>
                  </a:solidFill>
                </a:rPr>
                <a:t>Du kan reglera dina vardagliga funktioner: du förstår hur lång tid det tar för dig att göra vardagliga sysslor och kan hantera din tid. </a:t>
              </a:r>
            </a:p>
            <a:p>
              <a:pPr marL="144000" lvl="0" indent="-110100" algn="l" rtl="0">
                <a:spcBef>
                  <a:spcPts val="0"/>
                </a:spcBef>
                <a:spcAft>
                  <a:spcPts val="0"/>
                </a:spcAft>
                <a:buClr>
                  <a:schemeClr val="dk1"/>
                </a:buClr>
                <a:buSzPts val="600"/>
                <a:buChar char="●"/>
              </a:pPr>
              <a:r>
                <a:rPr lang="sv-FI" sz="600">
                  <a:solidFill>
                    <a:schemeClr val="dk1"/>
                  </a:solidFill>
                </a:rPr>
                <a:t>Du har lärt dig förutsäga saker, planera ditt agerande och kan anpassa dig till förändrade omständigheter.</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förstår vad konsumtionsvanor är och kan utvärdera ditt eget agerade som konsument. </a:t>
              </a:r>
            </a:p>
            <a:p>
              <a:pPr marL="144000" lvl="0" indent="-110100" algn="l" rtl="0">
                <a:spcBef>
                  <a:spcPts val="0"/>
                </a:spcBef>
                <a:spcAft>
                  <a:spcPts val="0"/>
                </a:spcAft>
                <a:buClr>
                  <a:schemeClr val="dk1"/>
                </a:buClr>
                <a:buSzPts val="600"/>
                <a:buChar char="●"/>
              </a:pPr>
              <a:r>
                <a:rPr lang="sv-FI" sz="600">
                  <a:solidFill>
                    <a:schemeClr val="dk1"/>
                  </a:solidFill>
                </a:rPr>
                <a:t>Du förstår hur man lär sig sköta sin ekonomi och vilka slags färdigheter det förutsätter. </a:t>
              </a:r>
            </a:p>
            <a:p>
              <a:pPr marL="144000" lvl="0" indent="-110100" algn="l" rtl="0">
                <a:spcBef>
                  <a:spcPts val="0"/>
                </a:spcBef>
                <a:spcAft>
                  <a:spcPts val="0"/>
                </a:spcAft>
                <a:buClr>
                  <a:schemeClr val="dk1"/>
                </a:buClr>
                <a:buSzPts val="600"/>
                <a:buChar char="●"/>
              </a:pPr>
              <a:r>
                <a:rPr lang="sv-FI" sz="600">
                  <a:solidFill>
                    <a:schemeClr val="dk1"/>
                  </a:solidFill>
                </a:rPr>
                <a:t>Du kan ta hand om dina ägodelar och agera sparsamt. </a:t>
              </a:r>
            </a:p>
            <a:p>
              <a:pPr marL="144000" lvl="0" indent="-110100" algn="l" rtl="0">
                <a:spcBef>
                  <a:spcPts val="0"/>
                </a:spcBef>
                <a:spcAft>
                  <a:spcPts val="0"/>
                </a:spcAft>
                <a:buClr>
                  <a:schemeClr val="dk1"/>
                </a:buClr>
                <a:buSzPts val="600"/>
                <a:buChar char="●"/>
              </a:pPr>
              <a:r>
                <a:rPr lang="sv-FI" sz="600">
                  <a:solidFill>
                    <a:schemeClr val="dk1"/>
                  </a:solidFill>
                </a:rPr>
                <a:t>Du kan dela med dig till andra och förstår betydelsen av en hållbar livsstil. </a:t>
              </a:r>
            </a:p>
            <a:p>
              <a:pPr marL="144000" lvl="0" indent="-110100" algn="l" rtl="0">
                <a:spcBef>
                  <a:spcPts val="0"/>
                </a:spcBef>
                <a:spcAft>
                  <a:spcPts val="0"/>
                </a:spcAft>
                <a:buClr>
                  <a:schemeClr val="dk1"/>
                </a:buClr>
                <a:buSzPts val="600"/>
                <a:buChar char="●"/>
              </a:pPr>
              <a:r>
                <a:rPr lang="sv-FI" sz="600">
                  <a:solidFill>
                    <a:schemeClr val="dk1"/>
                  </a:solidFill>
                </a:rPr>
                <a:t>Du har lärt dig undersöka världen utifrån hållbara principer och förstår hur du kan främja framtiden genom dina egna handlingar. </a:t>
              </a:r>
            </a:p>
            <a:p>
              <a:pPr marL="144000" lvl="0" indent="-110100" algn="l" rtl="0">
                <a:spcBef>
                  <a:spcPts val="0"/>
                </a:spcBef>
                <a:spcAft>
                  <a:spcPts val="0"/>
                </a:spcAft>
                <a:buClr>
                  <a:schemeClr val="dk1"/>
                </a:buClr>
                <a:buSzPts val="600"/>
                <a:buChar char="●"/>
              </a:pPr>
              <a:r>
                <a:rPr lang="sv-FI" sz="600">
                  <a:solidFill>
                    <a:schemeClr val="dk1"/>
                  </a:solidFill>
                </a:rPr>
                <a:t>Du har lärt dig granska olika medier och förstår hur man genom reklammetoder strävar efter att påverka människor. </a:t>
              </a:r>
            </a:p>
            <a:p>
              <a:pPr marL="144000" lvl="0" indent="-110100" algn="l" rtl="0">
                <a:spcBef>
                  <a:spcPts val="0"/>
                </a:spcBef>
                <a:spcAft>
                  <a:spcPts val="0"/>
                </a:spcAft>
                <a:buClr>
                  <a:schemeClr val="dk1"/>
                </a:buClr>
                <a:buSzPts val="600"/>
                <a:buChar char="●"/>
              </a:pPr>
              <a:r>
                <a:rPr lang="sv-FI" sz="600">
                  <a:solidFill>
                    <a:schemeClr val="dk1"/>
                  </a:solidFill>
                </a:rPr>
                <a:t>Du kan förhålla dig kritiskt till reklam och förstår hur olika kanaler och övervakningssystem kan påverka hur människor tänker.</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kan använda teknik på olika sätt för att söka, bygga upp, redigera och dela information. </a:t>
              </a:r>
            </a:p>
            <a:p>
              <a:pPr marL="144000" lvl="0" indent="-110100" algn="l" rtl="0">
                <a:spcBef>
                  <a:spcPts val="0"/>
                </a:spcBef>
                <a:spcAft>
                  <a:spcPts val="0"/>
                </a:spcAft>
                <a:buClr>
                  <a:schemeClr val="dk1"/>
                </a:buClr>
                <a:buSzPts val="600"/>
                <a:buChar char="●"/>
              </a:pPr>
              <a:r>
                <a:rPr lang="sv-FI" sz="600">
                  <a:solidFill>
                    <a:schemeClr val="dk1"/>
                  </a:solidFill>
                </a:rPr>
                <a:t>Du är inspirerad att lära dig nya saker och färdigheter inom teknik. </a:t>
              </a:r>
            </a:p>
            <a:p>
              <a:pPr marL="144000" lvl="0" indent="-110100" algn="l" rtl="0">
                <a:spcBef>
                  <a:spcPts val="0"/>
                </a:spcBef>
                <a:spcAft>
                  <a:spcPts val="0"/>
                </a:spcAft>
                <a:buClr>
                  <a:schemeClr val="dk1"/>
                </a:buClr>
                <a:buSzPts val="600"/>
                <a:buChar char="●"/>
              </a:pPr>
              <a:r>
                <a:rPr lang="sv-FI" sz="600">
                  <a:solidFill>
                    <a:schemeClr val="dk1"/>
                  </a:solidFill>
                </a:rPr>
                <a:t>Du förstår hur teknik påverkar vår vardag på många sätt.</a:t>
              </a:r>
            </a:p>
            <a:p>
              <a:pPr marL="0" lvl="0" indent="0" algn="l" rtl="0">
                <a:spcBef>
                  <a:spcPts val="0"/>
                </a:spcBef>
                <a:spcAft>
                  <a:spcPts val="0"/>
                </a:spcAft>
                <a:buNone/>
              </a:pPr>
              <a:endParaRPr sz="600">
                <a:solidFill>
                  <a:schemeClr val="dk1"/>
                </a:solidFill>
              </a:endParaRPr>
            </a:p>
            <a:p>
              <a:pPr marL="0" lvl="0" indent="0" algn="l" rtl="0">
                <a:spcBef>
                  <a:spcPts val="0"/>
                </a:spcBef>
                <a:spcAft>
                  <a:spcPts val="0"/>
                </a:spcAft>
                <a:buNone/>
              </a:pPr>
              <a:r>
                <a:rPr lang="sv-FI" sz="600" b="1">
                  <a:solidFill>
                    <a:schemeClr val="dk1"/>
                  </a:solidFill>
                </a:rPr>
                <a:t>Agerande som en del av ett välmående samhälle</a:t>
              </a:r>
            </a:p>
            <a:p>
              <a:pPr marL="0" lvl="0" indent="0" algn="l" rtl="0">
                <a:spcBef>
                  <a:spcPts val="0"/>
                </a:spcBef>
                <a:spcAft>
                  <a:spcPts val="0"/>
                </a:spcAft>
                <a:buNone/>
              </a:pPr>
              <a:endParaRPr sz="600" b="1">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har lärt dig samarbeta med andra. </a:t>
              </a:r>
            </a:p>
            <a:p>
              <a:pPr marL="144000" lvl="0" indent="-110100" algn="l" rtl="0">
                <a:spcBef>
                  <a:spcPts val="0"/>
                </a:spcBef>
                <a:spcAft>
                  <a:spcPts val="0"/>
                </a:spcAft>
                <a:buClr>
                  <a:schemeClr val="dk1"/>
                </a:buClr>
                <a:buSzPts val="600"/>
                <a:buChar char="●"/>
              </a:pPr>
              <a:r>
                <a:rPr lang="sv-FI" sz="600">
                  <a:solidFill>
                    <a:schemeClr val="dk1"/>
                  </a:solidFill>
                </a:rPr>
                <a:t>Du kan beakta dina medmänniskor och förstår att ditt agerande även påverkar andra. </a:t>
              </a:r>
            </a:p>
            <a:p>
              <a:pPr marL="144000" lvl="0" indent="-110100" algn="l" rtl="0">
                <a:spcBef>
                  <a:spcPts val="0"/>
                </a:spcBef>
                <a:spcAft>
                  <a:spcPts val="0"/>
                </a:spcAft>
                <a:buClr>
                  <a:schemeClr val="dk1"/>
                </a:buClr>
                <a:buSzPts val="600"/>
                <a:buChar char="●"/>
              </a:pPr>
              <a:r>
                <a:rPr lang="sv-FI" sz="600">
                  <a:solidFill>
                    <a:schemeClr val="dk1"/>
                  </a:solidFill>
                </a:rPr>
                <a:t>Du har lärt dig mycket om välbefinnande och förstår vilka faktorer som påverkar en människas hälsa. </a:t>
              </a:r>
            </a:p>
            <a:p>
              <a:pPr marL="144000" lvl="0" indent="-110100" algn="l" rtl="0">
                <a:spcBef>
                  <a:spcPts val="0"/>
                </a:spcBef>
                <a:spcAft>
                  <a:spcPts val="0"/>
                </a:spcAft>
                <a:buClr>
                  <a:schemeClr val="dk1"/>
                </a:buClr>
                <a:buSzPts val="600"/>
                <a:buChar char="●"/>
              </a:pPr>
              <a:r>
                <a:rPr lang="sv-FI" sz="600">
                  <a:solidFill>
                    <a:schemeClr val="dk1"/>
                  </a:solidFill>
                </a:rPr>
                <a:t>Du kan göra medvetna val för att främja ditt eget välbefinnande. </a:t>
              </a:r>
            </a:p>
            <a:p>
              <a:pPr marL="144000" lvl="0" indent="-110100" algn="l" rtl="0">
                <a:spcBef>
                  <a:spcPts val="0"/>
                </a:spcBef>
                <a:spcAft>
                  <a:spcPts val="0"/>
                </a:spcAft>
                <a:buClr>
                  <a:schemeClr val="dk1"/>
                </a:buClr>
                <a:buSzPts val="600"/>
                <a:buChar char="●"/>
              </a:pPr>
              <a:r>
                <a:rPr lang="sv-FI" sz="600">
                  <a:solidFill>
                    <a:schemeClr val="dk1"/>
                  </a:solidFill>
                </a:rPr>
                <a:t>Du har lärt dig observera ditt eget agerande och lyssna på din kropp. </a:t>
              </a:r>
            </a:p>
            <a:p>
              <a:pPr marL="144000" lvl="0" indent="-110100" algn="l" rtl="0">
                <a:spcBef>
                  <a:spcPts val="0"/>
                </a:spcBef>
                <a:spcAft>
                  <a:spcPts val="0"/>
                </a:spcAft>
                <a:buClr>
                  <a:schemeClr val="dk1"/>
                </a:buClr>
                <a:buSzPts val="600"/>
                <a:buChar char="●"/>
              </a:pPr>
              <a:r>
                <a:rPr lang="sv-FI" sz="600">
                  <a:solidFill>
                    <a:schemeClr val="dk1"/>
                  </a:solidFill>
                </a:rPr>
                <a:t>Du förstår hur information om välbefinnande kan vara motstridig och att det är väsentligt att kritiskt utvärdera dess tillförlitlighet. </a:t>
              </a:r>
            </a:p>
            <a:p>
              <a:pPr marL="144000" lvl="0" indent="-110100" algn="l" rtl="0">
                <a:spcBef>
                  <a:spcPts val="0"/>
                </a:spcBef>
                <a:spcAft>
                  <a:spcPts val="0"/>
                </a:spcAft>
                <a:buClr>
                  <a:schemeClr val="dk1"/>
                </a:buClr>
                <a:buSzPts val="600"/>
                <a:buChar char="●"/>
              </a:pPr>
              <a:r>
                <a:rPr lang="sv-FI" sz="600">
                  <a:solidFill>
                    <a:schemeClr val="dk1"/>
                  </a:solidFill>
                </a:rPr>
                <a:t>Du har lärt dig förstå att människan är en psykofysisk helhet som är mångfasetterad och flerdimensionell.</a:t>
              </a:r>
            </a:p>
          </p:txBody>
        </p:sp>
        <p:pic>
          <p:nvPicPr>
            <p:cNvPr id="453" name="Google Shape;453;p53"/>
            <p:cNvPicPr preferRelativeResize="0"/>
            <p:nvPr/>
          </p:nvPicPr>
          <p:blipFill>
            <a:blip r:embed="rId5">
              <a:alphaModFix/>
            </a:blip>
            <a:stretch>
              <a:fillRect/>
            </a:stretch>
          </p:blipFill>
          <p:spPr>
            <a:xfrm>
              <a:off x="8922907" y="445075"/>
              <a:ext cx="351361" cy="403450"/>
            </a:xfrm>
            <a:prstGeom prst="rect">
              <a:avLst/>
            </a:prstGeom>
            <a:noFill/>
            <a:ln>
              <a:noFill/>
            </a:ln>
          </p:spPr>
        </p:pic>
      </p:grpSp>
      <p:sp>
        <p:nvSpPr>
          <p:cNvPr id="454" name="Google Shape;454;p53"/>
          <p:cNvSpPr txBox="1"/>
          <p:nvPr/>
        </p:nvSpPr>
        <p:spPr>
          <a:xfrm>
            <a:off x="3618173" y="445075"/>
            <a:ext cx="2444100" cy="4796400"/>
          </a:xfrm>
          <a:prstGeom prst="rect">
            <a:avLst/>
          </a:prstGeom>
          <a:noFill/>
          <a:ln>
            <a:noFill/>
          </a:ln>
        </p:spPr>
        <p:txBody>
          <a:bodyPr spcFirstLastPara="1" wrap="square" lIns="91425" tIns="90000" rIns="91425" bIns="91425" anchor="t" anchorCtr="0">
            <a:noAutofit/>
          </a:bodyPr>
          <a:lstStyle/>
          <a:p>
            <a:pPr marL="0" lvl="0" indent="0" algn="l" rtl="0">
              <a:spcBef>
                <a:spcPts val="0"/>
              </a:spcBef>
              <a:spcAft>
                <a:spcPts val="0"/>
              </a:spcAft>
              <a:buNone/>
            </a:pPr>
            <a:r>
              <a:rPr lang="sv-FI" sz="1000" b="1">
                <a:solidFill>
                  <a:srgbClr val="DB2719"/>
                </a:solidFill>
              </a:rPr>
              <a:t>K1 Förmåga att tänka och lära sig</a:t>
            </a:r>
          </a:p>
          <a:p>
            <a:pPr marL="0" lvl="0" indent="0" algn="l" rtl="0">
              <a:spcBef>
                <a:spcPts val="0"/>
              </a:spcBef>
              <a:spcAft>
                <a:spcPts val="0"/>
              </a:spcAft>
              <a:buNone/>
            </a:pPr>
            <a:endParaRPr sz="1000" b="1">
              <a:solidFill>
                <a:srgbClr val="DB2719"/>
              </a:solidFill>
            </a:endParaRPr>
          </a:p>
          <a:p>
            <a:pPr marL="457200" lvl="0" indent="0" algn="l" rtl="0">
              <a:spcBef>
                <a:spcPts val="0"/>
              </a:spcBef>
              <a:spcAft>
                <a:spcPts val="0"/>
              </a:spcAft>
              <a:buNone/>
            </a:pPr>
            <a:endParaRPr sz="600">
              <a:solidFill>
                <a:schemeClr val="dk1"/>
              </a:solidFill>
            </a:endParaRPr>
          </a:p>
          <a:p>
            <a:pPr marL="0" lvl="0" indent="0" algn="l" rtl="0">
              <a:spcBef>
                <a:spcPts val="0"/>
              </a:spcBef>
              <a:spcAft>
                <a:spcPts val="0"/>
              </a:spcAft>
              <a:buNone/>
            </a:pPr>
            <a:r>
              <a:rPr lang="sv-FI" sz="600" b="1">
                <a:solidFill>
                  <a:schemeClr val="dk1"/>
                </a:solidFill>
              </a:rPr>
              <a:t>Lärande gemenskap</a:t>
            </a:r>
          </a:p>
          <a:p>
            <a:pPr marL="0" lvl="0" indent="0" algn="l" rtl="0">
              <a:spcBef>
                <a:spcPts val="0"/>
              </a:spcBef>
              <a:spcAft>
                <a:spcPts val="0"/>
              </a:spcAft>
              <a:buNone/>
            </a:pPr>
            <a:endParaRPr sz="600" b="1">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kan ta andra i beaktande, lyssna på deras tankar och bemöta dem med respekt.</a:t>
            </a:r>
          </a:p>
          <a:p>
            <a:pPr marL="144000" lvl="0" indent="-110100" algn="l" rtl="0">
              <a:spcBef>
                <a:spcPts val="0"/>
              </a:spcBef>
              <a:spcAft>
                <a:spcPts val="0"/>
              </a:spcAft>
              <a:buClr>
                <a:schemeClr val="dk1"/>
              </a:buClr>
              <a:buSzPts val="600"/>
              <a:buChar char="●"/>
            </a:pPr>
            <a:r>
              <a:rPr lang="sv-FI" sz="600">
                <a:solidFill>
                  <a:schemeClr val="dk1"/>
                </a:solidFill>
              </a:rPr>
              <a:t>Du kan fungera i olika sammansättningar och komma med idéer, undersöka och utreda saker tillsammans med andra.</a:t>
            </a:r>
          </a:p>
          <a:p>
            <a:pPr marL="144000" lvl="0" indent="-110100" algn="l" rtl="0">
              <a:spcBef>
                <a:spcPts val="0"/>
              </a:spcBef>
              <a:spcAft>
                <a:spcPts val="0"/>
              </a:spcAft>
              <a:buClr>
                <a:schemeClr val="dk1"/>
              </a:buClr>
              <a:buSzPts val="600"/>
              <a:buChar char="●"/>
            </a:pPr>
            <a:r>
              <a:rPr lang="sv-FI" sz="600">
                <a:solidFill>
                  <a:schemeClr val="dk1"/>
                </a:solidFill>
              </a:rPr>
              <a:t>Du tar annorlunda människor i beaktande och ger alla utrymme att vara sig själva.</a:t>
            </a:r>
          </a:p>
          <a:p>
            <a:pPr marL="144000" lvl="0" indent="-110100" algn="l" rtl="0">
              <a:spcBef>
                <a:spcPts val="0"/>
              </a:spcBef>
              <a:spcAft>
                <a:spcPts val="0"/>
              </a:spcAft>
              <a:buClr>
                <a:schemeClr val="dk1"/>
              </a:buClr>
              <a:buSzPts val="600"/>
              <a:buChar char="●"/>
            </a:pPr>
            <a:r>
              <a:rPr lang="sv-FI" sz="600">
                <a:solidFill>
                  <a:schemeClr val="dk1"/>
                </a:solidFill>
              </a:rPr>
              <a:t>Du kan dela med dig av dina tankar och idéer med andra och förstår på vilket sätt det finns kraft i samarbete.</a:t>
            </a:r>
          </a:p>
          <a:p>
            <a:pPr marL="144000" lvl="0" indent="-110100" algn="l" rtl="0">
              <a:spcBef>
                <a:spcPts val="0"/>
              </a:spcBef>
              <a:spcAft>
                <a:spcPts val="0"/>
              </a:spcAft>
              <a:buClr>
                <a:schemeClr val="dk1"/>
              </a:buClr>
              <a:buSzPts val="600"/>
              <a:buChar char="●"/>
            </a:pPr>
            <a:r>
              <a:rPr lang="sv-FI" sz="600">
                <a:solidFill>
                  <a:schemeClr val="dk1"/>
                </a:solidFill>
              </a:rPr>
              <a:t>Du kan stöda gruppens andra medlemmar och vid behov erbjuda hjälp.</a:t>
            </a:r>
          </a:p>
          <a:p>
            <a:pPr marL="0" lvl="0" indent="0" algn="l" rtl="0">
              <a:spcBef>
                <a:spcPts val="0"/>
              </a:spcBef>
              <a:spcAft>
                <a:spcPts val="0"/>
              </a:spcAft>
              <a:buNone/>
            </a:pPr>
            <a:endParaRPr sz="600">
              <a:solidFill>
                <a:schemeClr val="dk1"/>
              </a:solidFill>
            </a:endParaRPr>
          </a:p>
          <a:p>
            <a:pPr marL="0" lvl="0" indent="0" algn="l" rtl="0">
              <a:spcBef>
                <a:spcPts val="0"/>
              </a:spcBef>
              <a:spcAft>
                <a:spcPts val="0"/>
              </a:spcAft>
              <a:buNone/>
            </a:pPr>
            <a:endParaRPr sz="600">
              <a:solidFill>
                <a:schemeClr val="dk1"/>
              </a:solidFill>
            </a:endParaRPr>
          </a:p>
          <a:p>
            <a:pPr marL="0" lvl="0" indent="0" algn="just" rtl="0">
              <a:lnSpc>
                <a:spcPct val="115000"/>
              </a:lnSpc>
              <a:spcBef>
                <a:spcPts val="1200"/>
              </a:spcBef>
              <a:spcAft>
                <a:spcPts val="1200"/>
              </a:spcAft>
              <a:buNone/>
            </a:pPr>
            <a:endParaRPr sz="600">
              <a:solidFill>
                <a:schemeClr val="dk1"/>
              </a:solidFill>
            </a:endParaRPr>
          </a:p>
        </p:txBody>
      </p:sp>
      <p:pic>
        <p:nvPicPr>
          <p:cNvPr id="455" name="Google Shape;455;p53"/>
          <p:cNvPicPr preferRelativeResize="0"/>
          <p:nvPr/>
        </p:nvPicPr>
        <p:blipFill>
          <a:blip r:embed="rId3">
            <a:alphaModFix/>
          </a:blip>
          <a:stretch>
            <a:fillRect/>
          </a:stretch>
        </p:blipFill>
        <p:spPr>
          <a:xfrm>
            <a:off x="3244225" y="445075"/>
            <a:ext cx="352150" cy="4034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60"/>
        <p:cNvGrpSpPr/>
        <p:nvPr/>
      </p:nvGrpSpPr>
      <p:grpSpPr>
        <a:xfrm>
          <a:off x="0" y="0"/>
          <a:ext cx="0" cy="0"/>
          <a:chOff x="0" y="0"/>
          <a:chExt cx="0" cy="0"/>
        </a:xfrm>
      </p:grpSpPr>
      <p:grpSp>
        <p:nvGrpSpPr>
          <p:cNvPr id="461" name="Google Shape;461;p54"/>
          <p:cNvGrpSpPr/>
          <p:nvPr/>
        </p:nvGrpSpPr>
        <p:grpSpPr>
          <a:xfrm>
            <a:off x="443882" y="445075"/>
            <a:ext cx="2795468" cy="2364600"/>
            <a:chOff x="6064807" y="1168975"/>
            <a:chExt cx="2795468" cy="2364600"/>
          </a:xfrm>
        </p:grpSpPr>
        <p:sp>
          <p:nvSpPr>
            <p:cNvPr id="462" name="Google Shape;462;p54"/>
            <p:cNvSpPr txBox="1"/>
            <p:nvPr/>
          </p:nvSpPr>
          <p:spPr>
            <a:xfrm>
              <a:off x="6416175" y="1168975"/>
              <a:ext cx="2444100" cy="2364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FI" sz="1000" b="1">
                  <a:solidFill>
                    <a:srgbClr val="0072C6"/>
                  </a:solidFill>
                </a:rPr>
                <a:t>  K3 Vardagskompetens </a:t>
              </a:r>
            </a:p>
            <a:p>
              <a:pPr marL="0" lvl="0" indent="0" algn="l" rtl="0">
                <a:spcBef>
                  <a:spcPts val="0"/>
                </a:spcBef>
                <a:spcAft>
                  <a:spcPts val="0"/>
                </a:spcAft>
                <a:buNone/>
              </a:pPr>
              <a:endParaRPr sz="800"/>
            </a:p>
            <a:p>
              <a:pPr marL="0" lvl="0" indent="0" algn="l" rtl="0">
                <a:spcBef>
                  <a:spcPts val="0"/>
                </a:spcBef>
                <a:spcAft>
                  <a:spcPts val="0"/>
                </a:spcAft>
                <a:buNone/>
              </a:pPr>
              <a:r>
                <a:rPr lang="sv-FI" sz="600" b="1">
                  <a:solidFill>
                    <a:schemeClr val="dk1"/>
                  </a:solidFill>
                </a:rPr>
                <a:t>Trygg vardag</a:t>
              </a:r>
            </a:p>
            <a:p>
              <a:pPr marL="0" lvl="0" indent="0" algn="l" rtl="0">
                <a:spcBef>
                  <a:spcPts val="0"/>
                </a:spcBef>
                <a:spcAft>
                  <a:spcPts val="0"/>
                </a:spcAft>
                <a:buNone/>
              </a:pPr>
              <a:endParaRPr sz="600" b="1">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har lärt dig vad som anknyter till säkerhet och hur man agerar säkert.</a:t>
              </a:r>
            </a:p>
            <a:p>
              <a:pPr marL="144000" lvl="0" indent="-110100" algn="l" rtl="0">
                <a:spcBef>
                  <a:spcPts val="0"/>
                </a:spcBef>
                <a:spcAft>
                  <a:spcPts val="0"/>
                </a:spcAft>
                <a:buClr>
                  <a:schemeClr val="dk1"/>
                </a:buClr>
                <a:buSzPts val="600"/>
                <a:buChar char="●"/>
              </a:pPr>
              <a:r>
                <a:rPr lang="sv-FI" sz="600">
                  <a:solidFill>
                    <a:schemeClr val="dk1"/>
                  </a:solidFill>
                </a:rPr>
                <a:t>Du kan identifiera olika symboler som anknyter till säkerhet och du följer dem. </a:t>
              </a:r>
            </a:p>
            <a:p>
              <a:pPr marL="144000" lvl="0" indent="-110100" algn="l" rtl="0">
                <a:spcBef>
                  <a:spcPts val="0"/>
                </a:spcBef>
                <a:spcAft>
                  <a:spcPts val="0"/>
                </a:spcAft>
                <a:buClr>
                  <a:schemeClr val="dk1"/>
                </a:buClr>
                <a:buSzPts val="600"/>
                <a:buChar char="●"/>
              </a:pPr>
              <a:r>
                <a:rPr lang="sv-FI" sz="600">
                  <a:solidFill>
                    <a:schemeClr val="dk1"/>
                  </a:solidFill>
                </a:rPr>
                <a:t>Du kan agera ansvarsfullt i farliga situationer och slå vakt om både din egen och andras säkerhet. </a:t>
              </a:r>
            </a:p>
            <a:p>
              <a:pPr marL="144000" lvl="0" indent="-110100" algn="l" rtl="0">
                <a:spcBef>
                  <a:spcPts val="0"/>
                </a:spcBef>
                <a:spcAft>
                  <a:spcPts val="0"/>
                </a:spcAft>
                <a:buClr>
                  <a:schemeClr val="dk1"/>
                </a:buClr>
                <a:buSzPts val="600"/>
                <a:buChar char="●"/>
              </a:pPr>
              <a:r>
                <a:rPr lang="sv-FI" sz="600">
                  <a:solidFill>
                    <a:schemeClr val="dk1"/>
                  </a:solidFill>
                </a:rPr>
                <a:t>Du kan diskutera om och urskilja vilka faktorer som bygger upp känslan av säkerhet hos dig och andra.</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kan berätta vad som avses med integritet och vad personliga gränser är. </a:t>
              </a:r>
            </a:p>
            <a:p>
              <a:pPr marL="144000" lvl="0" indent="-110100" algn="l" rtl="0">
                <a:spcBef>
                  <a:spcPts val="0"/>
                </a:spcBef>
                <a:spcAft>
                  <a:spcPts val="0"/>
                </a:spcAft>
                <a:buClr>
                  <a:schemeClr val="dk1"/>
                </a:buClr>
                <a:buSzPts val="600"/>
                <a:buChar char="●"/>
              </a:pPr>
              <a:r>
                <a:rPr lang="sv-FI" sz="600">
                  <a:solidFill>
                    <a:schemeClr val="dk1"/>
                  </a:solidFill>
                </a:rPr>
                <a:t>Du kan skydda din integritet och fundera på hur man skyddar sin person. </a:t>
              </a:r>
            </a:p>
            <a:p>
              <a:pPr marL="144000" lvl="0" indent="-110100" algn="l" rtl="0">
                <a:spcBef>
                  <a:spcPts val="0"/>
                </a:spcBef>
                <a:spcAft>
                  <a:spcPts val="0"/>
                </a:spcAft>
                <a:buClr>
                  <a:schemeClr val="dk1"/>
                </a:buClr>
                <a:buSzPts val="600"/>
                <a:buChar char="●"/>
              </a:pPr>
              <a:r>
                <a:rPr lang="sv-FI" sz="600">
                  <a:solidFill>
                    <a:schemeClr val="dk1"/>
                  </a:solidFill>
                </a:rPr>
                <a:t>Du kan begrunda hur man kan förebygga faktorer som hotar integriteten.</a:t>
              </a:r>
            </a:p>
            <a:p>
              <a:pPr marL="0" lvl="0" indent="0" algn="l" rtl="0">
                <a:spcBef>
                  <a:spcPts val="0"/>
                </a:spcBef>
                <a:spcAft>
                  <a:spcPts val="0"/>
                </a:spcAft>
                <a:buNone/>
              </a:pPr>
              <a:endParaRPr sz="600">
                <a:solidFill>
                  <a:schemeClr val="dk1"/>
                </a:solidFill>
              </a:endParaRPr>
            </a:p>
            <a:p>
              <a:pPr marL="0" lvl="0" indent="0" algn="l" rtl="0">
                <a:spcBef>
                  <a:spcPts val="0"/>
                </a:spcBef>
                <a:spcAft>
                  <a:spcPts val="0"/>
                </a:spcAft>
                <a:buClr>
                  <a:schemeClr val="dk1"/>
                </a:buClr>
                <a:buSzPts val="1100"/>
                <a:buFont typeface="Arial"/>
                <a:buNone/>
              </a:pPr>
              <a:endParaRPr sz="600">
                <a:solidFill>
                  <a:schemeClr val="dk1"/>
                </a:solidFill>
              </a:endParaRPr>
            </a:p>
          </p:txBody>
        </p:sp>
        <p:pic>
          <p:nvPicPr>
            <p:cNvPr id="463" name="Google Shape;463;p54"/>
            <p:cNvPicPr preferRelativeResize="0"/>
            <p:nvPr/>
          </p:nvPicPr>
          <p:blipFill>
            <a:blip r:embed="rId3">
              <a:alphaModFix/>
            </a:blip>
            <a:stretch>
              <a:fillRect/>
            </a:stretch>
          </p:blipFill>
          <p:spPr>
            <a:xfrm>
              <a:off x="6064807" y="1168975"/>
              <a:ext cx="351361" cy="403450"/>
            </a:xfrm>
            <a:prstGeom prst="rect">
              <a:avLst/>
            </a:prstGeom>
            <a:noFill/>
            <a:ln>
              <a:noFill/>
            </a:ln>
          </p:spPr>
        </p:pic>
      </p:grpSp>
      <p:sp>
        <p:nvSpPr>
          <p:cNvPr id="464" name="Google Shape;464;p54"/>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13</a:t>
            </a:fld>
            <a:endParaRPr lang="fi-FI"/>
          </a:p>
        </p:txBody>
      </p:sp>
      <p:grpSp>
        <p:nvGrpSpPr>
          <p:cNvPr id="465" name="Google Shape;465;p54"/>
          <p:cNvGrpSpPr/>
          <p:nvPr/>
        </p:nvGrpSpPr>
        <p:grpSpPr>
          <a:xfrm>
            <a:off x="3266407" y="444150"/>
            <a:ext cx="2795455" cy="5969700"/>
            <a:chOff x="8917920" y="445075"/>
            <a:chExt cx="2795455" cy="5969700"/>
          </a:xfrm>
        </p:grpSpPr>
        <p:sp>
          <p:nvSpPr>
            <p:cNvPr id="466" name="Google Shape;466;p54"/>
            <p:cNvSpPr txBox="1"/>
            <p:nvPr/>
          </p:nvSpPr>
          <p:spPr>
            <a:xfrm>
              <a:off x="9269275" y="445075"/>
              <a:ext cx="2444100" cy="5969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FI" sz="1000" b="1">
                  <a:solidFill>
                    <a:schemeClr val="accent3"/>
                  </a:solidFill>
                </a:rPr>
                <a:t>K4 Multilitteracitet</a:t>
              </a:r>
            </a:p>
            <a:p>
              <a:pPr marL="0" lvl="0" indent="0" algn="l" rtl="0">
                <a:spcBef>
                  <a:spcPts val="0"/>
                </a:spcBef>
                <a:spcAft>
                  <a:spcPts val="0"/>
                </a:spcAft>
                <a:buNone/>
              </a:pPr>
              <a:endParaRPr sz="1000" b="1">
                <a:solidFill>
                  <a:schemeClr val="accent3"/>
                </a:solidFill>
              </a:endParaRPr>
            </a:p>
            <a:p>
              <a:pPr marL="0" lvl="0" indent="0" algn="l" rtl="0">
                <a:spcBef>
                  <a:spcPts val="0"/>
                </a:spcBef>
                <a:spcAft>
                  <a:spcPts val="0"/>
                </a:spcAft>
                <a:buNone/>
              </a:pPr>
              <a:endParaRPr sz="800"/>
            </a:p>
            <a:p>
              <a:pPr marL="0" lvl="0" indent="0" algn="l" rtl="0">
                <a:spcBef>
                  <a:spcPts val="0"/>
                </a:spcBef>
                <a:spcAft>
                  <a:spcPts val="0"/>
                </a:spcAft>
                <a:buNone/>
              </a:pPr>
              <a:r>
                <a:rPr lang="sv-FI" sz="600" b="1"/>
                <a:t>Kommunikation</a:t>
              </a:r>
            </a:p>
            <a:p>
              <a:pPr marL="0" lvl="0" indent="0" algn="l" rtl="0">
                <a:spcBef>
                  <a:spcPts val="0"/>
                </a:spcBef>
                <a:spcAft>
                  <a:spcPts val="0"/>
                </a:spcAft>
                <a:buNone/>
              </a:pPr>
              <a:endParaRPr sz="600" b="1"/>
            </a:p>
            <a:p>
              <a:pPr marL="144000" lvl="0" indent="-110100" algn="l" rtl="0">
                <a:spcBef>
                  <a:spcPts val="0"/>
                </a:spcBef>
                <a:spcAft>
                  <a:spcPts val="0"/>
                </a:spcAft>
                <a:buSzPts val="600"/>
                <a:buChar char="●"/>
              </a:pPr>
              <a:r>
                <a:rPr lang="sv-FI" sz="600"/>
                <a:t>Du kan uppfatta olika slags meddelanden och identifiera språk i textform, talad form, visuell och symbolisk form. </a:t>
              </a:r>
            </a:p>
            <a:p>
              <a:pPr marL="144000" lvl="0" indent="-110100" algn="l" rtl="0">
                <a:spcBef>
                  <a:spcPts val="0"/>
                </a:spcBef>
                <a:spcAft>
                  <a:spcPts val="0"/>
                </a:spcAft>
                <a:buSzPts val="600"/>
                <a:buChar char="●"/>
              </a:pPr>
              <a:r>
                <a:rPr lang="sv-FI" sz="600"/>
                <a:t>Du har lärt dig förstå hur viktigt det är att fundera på målgruppen då man producerar innehåll. </a:t>
              </a:r>
            </a:p>
            <a:p>
              <a:pPr marL="144000" lvl="0" indent="-110100" algn="l" rtl="0">
                <a:spcBef>
                  <a:spcPts val="0"/>
                </a:spcBef>
                <a:spcAft>
                  <a:spcPts val="0"/>
                </a:spcAft>
                <a:buSzPts val="600"/>
                <a:buChar char="●"/>
              </a:pPr>
              <a:r>
                <a:rPr lang="sv-FI" sz="600"/>
                <a:t>Du kan använda meddelanden mångsidigt för olika ändamål.</a:t>
              </a:r>
            </a:p>
            <a:p>
              <a:pPr marL="457200" lvl="0" indent="0" algn="l" rtl="0">
                <a:spcBef>
                  <a:spcPts val="0"/>
                </a:spcBef>
                <a:spcAft>
                  <a:spcPts val="0"/>
                </a:spcAft>
                <a:buNone/>
              </a:pPr>
              <a:endParaRPr sz="600"/>
            </a:p>
            <a:p>
              <a:pPr marL="144000" lvl="0" indent="-110100" algn="l" rtl="0">
                <a:spcBef>
                  <a:spcPts val="0"/>
                </a:spcBef>
                <a:spcAft>
                  <a:spcPts val="0"/>
                </a:spcAft>
                <a:buSzPts val="600"/>
                <a:buChar char="●"/>
              </a:pPr>
              <a:r>
                <a:rPr lang="sv-FI" sz="600"/>
                <a:t>Du har lärt dig uttrycka dig mångsidigt och är redo att modigt pröva på oilka sätt att uttrycka dig i olika medier.</a:t>
              </a:r>
            </a:p>
            <a:p>
              <a:pPr marL="0" lvl="0" indent="0" algn="l" rtl="0">
                <a:spcBef>
                  <a:spcPts val="0"/>
                </a:spcBef>
                <a:spcAft>
                  <a:spcPts val="0"/>
                </a:spcAft>
                <a:buNone/>
              </a:pPr>
              <a:endParaRPr sz="600" b="1"/>
            </a:p>
            <a:p>
              <a:pPr marL="0" lvl="0" indent="0" algn="l" rtl="0">
                <a:spcBef>
                  <a:spcPts val="0"/>
                </a:spcBef>
                <a:spcAft>
                  <a:spcPts val="0"/>
                </a:spcAft>
                <a:buNone/>
              </a:pPr>
              <a:r>
                <a:rPr lang="sv-FI" sz="600" b="1"/>
                <a:t>Multimedial produktion</a:t>
              </a:r>
            </a:p>
            <a:p>
              <a:pPr marL="0" lvl="0" indent="0" algn="l" rtl="0">
                <a:spcBef>
                  <a:spcPts val="0"/>
                </a:spcBef>
                <a:spcAft>
                  <a:spcPts val="0"/>
                </a:spcAft>
                <a:buNone/>
              </a:pPr>
              <a:endParaRPr sz="600" b="1"/>
            </a:p>
            <a:p>
              <a:pPr marL="144000" lvl="0" indent="-110100" algn="l" rtl="0">
                <a:spcBef>
                  <a:spcPts val="0"/>
                </a:spcBef>
                <a:spcAft>
                  <a:spcPts val="0"/>
                </a:spcAft>
                <a:buSzPts val="600"/>
                <a:buChar char="●"/>
              </a:pPr>
              <a:r>
                <a:rPr lang="sv-FI" sz="600"/>
                <a:t>Du kan producera olika slags information och redigera innehåll för olika kommunikationsändamål. </a:t>
              </a:r>
            </a:p>
            <a:p>
              <a:pPr marL="144000" lvl="0" indent="-110100" algn="l" rtl="0">
                <a:spcBef>
                  <a:spcPts val="0"/>
                </a:spcBef>
                <a:spcAft>
                  <a:spcPts val="0"/>
                </a:spcAft>
                <a:buSzPts val="600"/>
                <a:buChar char="●"/>
              </a:pPr>
              <a:r>
                <a:rPr lang="sv-FI" sz="600"/>
                <a:t>Du kan producera saker i samarbete med andra. Du förstår väl vilken slags information man får publicera och vilket innehåll som är lämpligt för offentliga medier. </a:t>
              </a:r>
            </a:p>
            <a:p>
              <a:pPr marL="144000" lvl="0" indent="-110100" algn="l" rtl="0">
                <a:spcBef>
                  <a:spcPts val="0"/>
                </a:spcBef>
                <a:spcAft>
                  <a:spcPts val="0"/>
                </a:spcAft>
                <a:buSzPts val="600"/>
                <a:buChar char="●"/>
              </a:pPr>
              <a:r>
                <a:rPr lang="sv-FI" sz="600"/>
                <a:t>Du kan använda olika kommunikationsformer mångsidigt och identifiera olika stilar i meddelanden samt utnyttja dessa för olika ändamål.</a:t>
              </a:r>
            </a:p>
            <a:p>
              <a:pPr marL="0" lvl="0" indent="0" algn="l" rtl="0">
                <a:spcBef>
                  <a:spcPts val="0"/>
                </a:spcBef>
                <a:spcAft>
                  <a:spcPts val="0"/>
                </a:spcAft>
                <a:buNone/>
              </a:pPr>
              <a:endParaRPr sz="600"/>
            </a:p>
            <a:p>
              <a:pPr marL="0" lvl="0" indent="0" algn="l" rtl="0">
                <a:spcBef>
                  <a:spcPts val="0"/>
                </a:spcBef>
                <a:spcAft>
                  <a:spcPts val="0"/>
                </a:spcAft>
                <a:buNone/>
              </a:pPr>
              <a:r>
                <a:rPr lang="sv-FI" sz="600" b="1"/>
                <a:t>Kontextuella textfärdigheter</a:t>
              </a:r>
            </a:p>
            <a:p>
              <a:pPr marL="0" lvl="0" indent="0" algn="l" rtl="0">
                <a:spcBef>
                  <a:spcPts val="0"/>
                </a:spcBef>
                <a:spcAft>
                  <a:spcPts val="0"/>
                </a:spcAft>
                <a:buNone/>
              </a:pPr>
              <a:endParaRPr sz="600" b="1"/>
            </a:p>
            <a:p>
              <a:pPr marL="144000" lvl="0" indent="-110100" algn="l" rtl="0">
                <a:spcBef>
                  <a:spcPts val="0"/>
                </a:spcBef>
                <a:spcAft>
                  <a:spcPts val="0"/>
                </a:spcAft>
                <a:buSzPts val="600"/>
                <a:buChar char="●"/>
              </a:pPr>
              <a:r>
                <a:rPr lang="sv-FI" sz="600"/>
                <a:t>Du har lärt dig förstå hur meddelanden avspeglar sin kulturella bakgrund och att de alltid ska tolkas som representanter för sin kulturella kontext. </a:t>
              </a:r>
            </a:p>
            <a:p>
              <a:pPr marL="144000" lvl="0" indent="-110100" algn="l" rtl="0">
                <a:spcBef>
                  <a:spcPts val="0"/>
                </a:spcBef>
                <a:spcAft>
                  <a:spcPts val="0"/>
                </a:spcAft>
                <a:buSzPts val="600"/>
                <a:buChar char="●"/>
              </a:pPr>
              <a:r>
                <a:rPr lang="sv-FI" sz="600"/>
                <a:t>Du förstår att vår bakgrund påverkar vår tolkning och att samma text därför kan få många olika betydelser för olika användare. </a:t>
              </a:r>
            </a:p>
            <a:p>
              <a:pPr marL="144000" lvl="0" indent="-110100" algn="l" rtl="0">
                <a:spcBef>
                  <a:spcPts val="0"/>
                </a:spcBef>
                <a:spcAft>
                  <a:spcPts val="0"/>
                </a:spcAft>
                <a:buSzPts val="600"/>
                <a:buChar char="●"/>
              </a:pPr>
              <a:r>
                <a:rPr lang="sv-FI" sz="600"/>
                <a:t>Du har lärt dig att man kan kommunicera mycket olika i olika kulturer, både verbalt och visuellt. </a:t>
              </a:r>
            </a:p>
            <a:p>
              <a:pPr marL="144000" lvl="0" indent="-110100" algn="l" rtl="0">
                <a:spcBef>
                  <a:spcPts val="0"/>
                </a:spcBef>
                <a:spcAft>
                  <a:spcPts val="0"/>
                </a:spcAft>
                <a:buSzPts val="600"/>
                <a:buChar char="●"/>
              </a:pPr>
              <a:r>
                <a:rPr lang="sv-FI" sz="600"/>
                <a:t>Du kan motivera dina åsikter och val.</a:t>
              </a:r>
            </a:p>
            <a:p>
              <a:pPr marL="457200" lvl="0" indent="0" algn="l" rtl="0">
                <a:spcBef>
                  <a:spcPts val="0"/>
                </a:spcBef>
                <a:spcAft>
                  <a:spcPts val="0"/>
                </a:spcAft>
                <a:buNone/>
              </a:pPr>
              <a:endParaRPr sz="600"/>
            </a:p>
            <a:p>
              <a:pPr marL="144000" lvl="0" indent="-110100" algn="l" rtl="0">
                <a:spcBef>
                  <a:spcPts val="0"/>
                </a:spcBef>
                <a:spcAft>
                  <a:spcPts val="0"/>
                </a:spcAft>
                <a:buSzPts val="600"/>
                <a:buChar char="●"/>
              </a:pPr>
              <a:r>
                <a:rPr lang="sv-FI" sz="600"/>
                <a:t>Du har lärt dig förstå hur man kommunicerar olika inom olika vetenskaps- och konstgrenar och anpassa språket enligt det.</a:t>
              </a:r>
            </a:p>
            <a:p>
              <a:pPr marL="144000" lvl="0" indent="-110100" algn="l" rtl="0">
                <a:spcBef>
                  <a:spcPts val="0"/>
                </a:spcBef>
                <a:spcAft>
                  <a:spcPts val="0"/>
                </a:spcAft>
                <a:buSzPts val="600"/>
                <a:buChar char="●"/>
              </a:pPr>
              <a:r>
                <a:rPr lang="sv-FI" sz="600"/>
                <a:t>Du kan skriva på ett sätt som lämpar sig för olika situationer.</a:t>
              </a:r>
            </a:p>
            <a:p>
              <a:pPr marL="0" lvl="0" indent="0" algn="l" rtl="0">
                <a:spcBef>
                  <a:spcPts val="0"/>
                </a:spcBef>
                <a:spcAft>
                  <a:spcPts val="0"/>
                </a:spcAft>
                <a:buNone/>
              </a:pPr>
              <a:endParaRPr sz="600"/>
            </a:p>
            <a:p>
              <a:pPr marL="0" lvl="0" indent="0" algn="l" rtl="0">
                <a:spcBef>
                  <a:spcPts val="0"/>
                </a:spcBef>
                <a:spcAft>
                  <a:spcPts val="0"/>
                </a:spcAft>
                <a:buNone/>
              </a:pPr>
              <a:endParaRPr sz="600" b="1"/>
            </a:p>
            <a:p>
              <a:pPr marL="0" lvl="0" indent="0" algn="l" rtl="0">
                <a:spcBef>
                  <a:spcPts val="0"/>
                </a:spcBef>
                <a:spcAft>
                  <a:spcPts val="0"/>
                </a:spcAft>
                <a:buNone/>
              </a:pPr>
              <a:endParaRPr sz="700"/>
            </a:p>
            <a:p>
              <a:pPr marL="0" lvl="0" indent="0" algn="l" rtl="0">
                <a:spcBef>
                  <a:spcPts val="0"/>
                </a:spcBef>
                <a:spcAft>
                  <a:spcPts val="0"/>
                </a:spcAft>
                <a:buNone/>
              </a:pPr>
              <a:endParaRPr sz="700"/>
            </a:p>
            <a:p>
              <a:pPr marL="0" lvl="0" indent="0" algn="l" rtl="0">
                <a:spcBef>
                  <a:spcPts val="0"/>
                </a:spcBef>
                <a:spcAft>
                  <a:spcPts val="0"/>
                </a:spcAft>
                <a:buNone/>
              </a:pPr>
              <a:endParaRPr sz="700"/>
            </a:p>
          </p:txBody>
        </p:sp>
        <p:pic>
          <p:nvPicPr>
            <p:cNvPr id="467" name="Google Shape;467;p54"/>
            <p:cNvPicPr preferRelativeResize="0"/>
            <p:nvPr/>
          </p:nvPicPr>
          <p:blipFill>
            <a:blip r:embed="rId4">
              <a:alphaModFix/>
            </a:blip>
            <a:stretch>
              <a:fillRect/>
            </a:stretch>
          </p:blipFill>
          <p:spPr>
            <a:xfrm>
              <a:off x="8917920" y="445075"/>
              <a:ext cx="351361" cy="403450"/>
            </a:xfrm>
            <a:prstGeom prst="rect">
              <a:avLst/>
            </a:prstGeom>
            <a:noFill/>
            <a:ln>
              <a:noFill/>
            </a:ln>
          </p:spPr>
        </p:pic>
      </p:grpSp>
      <p:sp>
        <p:nvSpPr>
          <p:cNvPr id="468" name="Google Shape;468;p54"/>
          <p:cNvSpPr txBox="1"/>
          <p:nvPr/>
        </p:nvSpPr>
        <p:spPr>
          <a:xfrm>
            <a:off x="6432000" y="416500"/>
            <a:ext cx="2444100" cy="6355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FI" sz="1000" b="1">
                <a:solidFill>
                  <a:srgbClr val="009246"/>
                </a:solidFill>
              </a:rPr>
              <a:t>K5 Digital kompetens</a:t>
            </a:r>
          </a:p>
          <a:p>
            <a:pPr marL="0" lvl="0" indent="0" algn="l" rtl="0">
              <a:spcBef>
                <a:spcPts val="0"/>
              </a:spcBef>
              <a:spcAft>
                <a:spcPts val="0"/>
              </a:spcAft>
              <a:buNone/>
            </a:pPr>
            <a:endParaRPr sz="800"/>
          </a:p>
          <a:p>
            <a:pPr marL="0" lvl="0" indent="0" algn="l" rtl="0">
              <a:spcBef>
                <a:spcPts val="0"/>
              </a:spcBef>
              <a:spcAft>
                <a:spcPts val="0"/>
              </a:spcAft>
              <a:buClr>
                <a:schemeClr val="dk1"/>
              </a:buClr>
              <a:buSzPts val="1100"/>
              <a:buFont typeface="Arial"/>
              <a:buNone/>
            </a:pPr>
            <a:r>
              <a:rPr lang="sv-FI" sz="600" b="1">
                <a:solidFill>
                  <a:schemeClr val="dk1"/>
                </a:solidFill>
              </a:rPr>
              <a:t>Undersökande och skapande arbete samt informationshantering</a:t>
            </a:r>
          </a:p>
          <a:p>
            <a:pPr marL="0" lvl="0" indent="0" algn="l" rtl="0">
              <a:spcBef>
                <a:spcPts val="0"/>
              </a:spcBef>
              <a:spcAft>
                <a:spcPts val="0"/>
              </a:spcAft>
              <a:buClr>
                <a:schemeClr val="dk1"/>
              </a:buClr>
              <a:buSzPts val="1100"/>
              <a:buFont typeface="Arial"/>
              <a:buNone/>
            </a:pPr>
            <a:endParaRPr sz="600" b="1">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har lärt dig mycket om ett undersökande arbetssätt. </a:t>
            </a:r>
          </a:p>
          <a:p>
            <a:pPr marL="144000" lvl="0" indent="-110100" algn="l" rtl="0">
              <a:spcBef>
                <a:spcPts val="0"/>
              </a:spcBef>
              <a:spcAft>
                <a:spcPts val="0"/>
              </a:spcAft>
              <a:buClr>
                <a:schemeClr val="dk1"/>
              </a:buClr>
              <a:buSzPts val="600"/>
              <a:buChar char="●"/>
            </a:pPr>
            <a:r>
              <a:rPr lang="sv-FI" sz="600">
                <a:solidFill>
                  <a:schemeClr val="dk1"/>
                </a:solidFill>
              </a:rPr>
              <a:t>Du kan söka information, bygga upp den i samarbete med andra, begrunda informationens tillförlitlighet och använda medier mångsidigt. </a:t>
            </a:r>
          </a:p>
          <a:p>
            <a:pPr marL="144000" lvl="0" indent="-110100" algn="l" rtl="0">
              <a:spcBef>
                <a:spcPts val="0"/>
              </a:spcBef>
              <a:spcAft>
                <a:spcPts val="0"/>
              </a:spcAft>
              <a:buClr>
                <a:schemeClr val="dk1"/>
              </a:buClr>
              <a:buSzPts val="600"/>
              <a:buChar char="●"/>
            </a:pPr>
            <a:r>
              <a:rPr lang="sv-FI" sz="600">
                <a:solidFill>
                  <a:schemeClr val="dk1"/>
                </a:solidFill>
              </a:rPr>
              <a:t>Du kan använda källor och förstår hur du ska kontrollera deras tillförlitlighet. </a:t>
            </a:r>
          </a:p>
          <a:p>
            <a:pPr marL="144000" lvl="0" indent="-110100" algn="l" rtl="0">
              <a:spcBef>
                <a:spcPts val="0"/>
              </a:spcBef>
              <a:spcAft>
                <a:spcPts val="0"/>
              </a:spcAft>
              <a:buClr>
                <a:schemeClr val="dk1"/>
              </a:buClr>
              <a:buSzPts val="600"/>
              <a:buChar char="●"/>
            </a:pPr>
            <a:r>
              <a:rPr lang="sv-FI" sz="600">
                <a:solidFill>
                  <a:schemeClr val="dk1"/>
                </a:solidFill>
              </a:rPr>
              <a:t>Du kan använda olika sökmotorer och tekniska applikationer för sökning och uppbyggande av information samt dela med dig av det du lärt dig på många olika sätt. </a:t>
            </a:r>
          </a:p>
          <a:p>
            <a:pPr marL="144000" lvl="0" indent="-110100" algn="l" rtl="0">
              <a:spcBef>
                <a:spcPts val="0"/>
              </a:spcBef>
              <a:spcAft>
                <a:spcPts val="0"/>
              </a:spcAft>
              <a:buClr>
                <a:schemeClr val="dk1"/>
              </a:buClr>
              <a:buSzPts val="600"/>
              <a:buChar char="●"/>
            </a:pPr>
            <a:r>
              <a:rPr lang="sv-FI" sz="600">
                <a:solidFill>
                  <a:schemeClr val="dk1"/>
                </a:solidFill>
              </a:rPr>
              <a:t>Du har lärt dig fundera på vilken applikation som bäst betjänar ditt lärande och din delning av materialet med andra. </a:t>
            </a:r>
          </a:p>
          <a:p>
            <a:pPr marL="144000" lvl="0" indent="-110100" algn="l" rtl="0">
              <a:spcBef>
                <a:spcPts val="0"/>
              </a:spcBef>
              <a:spcAft>
                <a:spcPts val="0"/>
              </a:spcAft>
              <a:buClr>
                <a:schemeClr val="dk1"/>
              </a:buClr>
              <a:buSzPts val="600"/>
              <a:buChar char="●"/>
            </a:pPr>
            <a:r>
              <a:rPr lang="sv-FI" sz="600">
                <a:solidFill>
                  <a:schemeClr val="dk1"/>
                </a:solidFill>
              </a:rPr>
              <a:t>Du vill lära dig nya färdigheter att uttrycka dig själv och vågar modigt pröva även på sådant som först känns obekant för dig. </a:t>
            </a:r>
          </a:p>
          <a:p>
            <a:pPr marL="144000" lvl="0" indent="-110100" algn="l" rtl="0">
              <a:spcBef>
                <a:spcPts val="0"/>
              </a:spcBef>
              <a:spcAft>
                <a:spcPts val="0"/>
              </a:spcAft>
              <a:buClr>
                <a:schemeClr val="dk1"/>
              </a:buClr>
              <a:buSzPts val="600"/>
              <a:buChar char="●"/>
            </a:pPr>
            <a:r>
              <a:rPr lang="sv-FI" sz="600">
                <a:solidFill>
                  <a:schemeClr val="dk1"/>
                </a:solidFill>
              </a:rPr>
              <a:t>Du kan modellera det du har lärt dig på olika sätt.</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kan spara information, koppla det du har lärt dig till tidigare kunskaper, redigera information på olika sätt och tillämpa den i olika situationer. </a:t>
            </a:r>
          </a:p>
          <a:p>
            <a:pPr marL="144000" lvl="0" indent="-110100" algn="l" rtl="0">
              <a:spcBef>
                <a:spcPts val="0"/>
              </a:spcBef>
              <a:spcAft>
                <a:spcPts val="0"/>
              </a:spcAft>
              <a:buClr>
                <a:schemeClr val="dk1"/>
              </a:buClr>
              <a:buSzPts val="600"/>
              <a:buChar char="●"/>
            </a:pPr>
            <a:r>
              <a:rPr lang="sv-FI" sz="600">
                <a:solidFill>
                  <a:schemeClr val="dk1"/>
                </a:solidFill>
              </a:rPr>
              <a:t>Du kan sammanställa din information, dina färdigheter och det du har lärt dig i en portfolio. </a:t>
            </a:r>
          </a:p>
          <a:p>
            <a:pPr marL="144000" lvl="0" indent="-110100" algn="l" rtl="0">
              <a:spcBef>
                <a:spcPts val="0"/>
              </a:spcBef>
              <a:spcAft>
                <a:spcPts val="0"/>
              </a:spcAft>
              <a:buClr>
                <a:schemeClr val="dk1"/>
              </a:buClr>
              <a:buSzPts val="600"/>
              <a:buChar char="●"/>
            </a:pPr>
            <a:r>
              <a:rPr lang="sv-FI" sz="600">
                <a:solidFill>
                  <a:schemeClr val="dk1"/>
                </a:solidFill>
              </a:rPr>
              <a:t>Du kan bedöma vad du har lärt dig och hur ditt tänkande har utvecklats i och med det.</a:t>
            </a:r>
          </a:p>
          <a:p>
            <a:pPr marL="0" lvl="0" indent="0" algn="l" rtl="0">
              <a:spcBef>
                <a:spcPts val="0"/>
              </a:spcBef>
              <a:spcAft>
                <a:spcPts val="0"/>
              </a:spcAft>
              <a:buClr>
                <a:schemeClr val="dk1"/>
              </a:buClr>
              <a:buSzPts val="1100"/>
              <a:buFont typeface="Arial"/>
              <a:buNone/>
            </a:pPr>
            <a:endParaRPr sz="600">
              <a:solidFill>
                <a:schemeClr val="dk1"/>
              </a:solidFill>
            </a:endParaRPr>
          </a:p>
          <a:p>
            <a:pPr marL="0" lvl="0" indent="0" algn="l" rtl="0">
              <a:spcBef>
                <a:spcPts val="0"/>
              </a:spcBef>
              <a:spcAft>
                <a:spcPts val="0"/>
              </a:spcAft>
              <a:buClr>
                <a:schemeClr val="dk1"/>
              </a:buClr>
              <a:buSzPts val="1100"/>
              <a:buFont typeface="Arial"/>
              <a:buNone/>
            </a:pPr>
            <a:r>
              <a:rPr lang="sv-FI" sz="600" b="1">
                <a:solidFill>
                  <a:schemeClr val="dk1"/>
                </a:solidFill>
              </a:rPr>
              <a:t>Praktiska färdigheter och programmering</a:t>
            </a:r>
          </a:p>
          <a:p>
            <a:pPr marL="0" lvl="0" indent="0" algn="l" rtl="0">
              <a:spcBef>
                <a:spcPts val="0"/>
              </a:spcBef>
              <a:spcAft>
                <a:spcPts val="0"/>
              </a:spcAft>
              <a:buClr>
                <a:schemeClr val="dk1"/>
              </a:buClr>
              <a:buSzPts val="1100"/>
              <a:buFont typeface="Arial"/>
              <a:buNone/>
            </a:pPr>
            <a:endParaRPr sz="600" b="1">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har lärt dig förstå hur digitala anordningar fungerar och vilka slags ändamål de har utvecklats för. </a:t>
            </a:r>
          </a:p>
          <a:p>
            <a:pPr marL="144000" lvl="0" indent="-110100" algn="l" rtl="0">
              <a:spcBef>
                <a:spcPts val="0"/>
              </a:spcBef>
              <a:spcAft>
                <a:spcPts val="0"/>
              </a:spcAft>
              <a:buClr>
                <a:schemeClr val="dk1"/>
              </a:buClr>
              <a:buSzPts val="600"/>
              <a:buChar char="●"/>
            </a:pPr>
            <a:r>
              <a:rPr lang="sv-FI" sz="600">
                <a:solidFill>
                  <a:schemeClr val="dk1"/>
                </a:solidFill>
              </a:rPr>
              <a:t>Du förstår hur teknik utnyttjas på olika sätt inom digital kommunikation. </a:t>
            </a:r>
          </a:p>
          <a:p>
            <a:pPr marL="144000" lvl="0" indent="-110100" algn="l" rtl="0">
              <a:spcBef>
                <a:spcPts val="0"/>
              </a:spcBef>
              <a:spcAft>
                <a:spcPts val="0"/>
              </a:spcAft>
              <a:buClr>
                <a:schemeClr val="dk1"/>
              </a:buClr>
              <a:buSzPts val="600"/>
              <a:buChar char="●"/>
            </a:pPr>
            <a:r>
              <a:rPr lang="sv-FI" sz="600">
                <a:solidFill>
                  <a:schemeClr val="dk1"/>
                </a:solidFill>
              </a:rPr>
              <a:t>Du har lärt dig att göra medvetna val om de enheter och program du använder till stöd för inlärningen. </a:t>
            </a:r>
          </a:p>
          <a:p>
            <a:pPr marL="144000" lvl="0" indent="-110100" algn="l" rtl="0">
              <a:spcBef>
                <a:spcPts val="0"/>
              </a:spcBef>
              <a:spcAft>
                <a:spcPts val="0"/>
              </a:spcAft>
              <a:buClr>
                <a:schemeClr val="dk1"/>
              </a:buClr>
              <a:buSzPts val="600"/>
              <a:buChar char="●"/>
            </a:pPr>
            <a:r>
              <a:rPr lang="sv-FI" sz="600">
                <a:solidFill>
                  <a:schemeClr val="dk1"/>
                </a:solidFill>
              </a:rPr>
              <a:t>Du har lärt dig utvärdera olika enheter och deras användningsändamål och göra medvetna val gällande användningen av dem.</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har lärt dig vad som avses med programmering och för vilka ändamål det behövs. </a:t>
            </a:r>
          </a:p>
          <a:p>
            <a:pPr marL="144000" lvl="0" indent="-110100" algn="l" rtl="0">
              <a:spcBef>
                <a:spcPts val="0"/>
              </a:spcBef>
              <a:spcAft>
                <a:spcPts val="0"/>
              </a:spcAft>
              <a:buClr>
                <a:schemeClr val="dk1"/>
              </a:buClr>
              <a:buSzPts val="600"/>
              <a:buChar char="●"/>
            </a:pPr>
            <a:r>
              <a:rPr lang="sv-FI" sz="600">
                <a:solidFill>
                  <a:schemeClr val="dk1"/>
                </a:solidFill>
              </a:rPr>
              <a:t>Du har övat på programmering och är intresserad av att lära dig mer om ämnet. </a:t>
            </a:r>
          </a:p>
          <a:p>
            <a:pPr marL="144000" lvl="0" indent="-110100" algn="l" rtl="0">
              <a:spcBef>
                <a:spcPts val="0"/>
              </a:spcBef>
              <a:spcAft>
                <a:spcPts val="0"/>
              </a:spcAft>
              <a:buClr>
                <a:schemeClr val="dk1"/>
              </a:buClr>
              <a:buSzPts val="600"/>
              <a:buChar char="●"/>
            </a:pPr>
            <a:r>
              <a:rPr lang="sv-FI" sz="600">
                <a:solidFill>
                  <a:schemeClr val="dk1"/>
                </a:solidFill>
              </a:rPr>
              <a:t>Du förstår hur algoritmiskt tänkande hjälper dig att förstå den digitala världen och det nutida samhället bättre. </a:t>
            </a:r>
          </a:p>
          <a:p>
            <a:pPr marL="144000" lvl="0" indent="-110100" algn="l" rtl="0">
              <a:spcBef>
                <a:spcPts val="0"/>
              </a:spcBef>
              <a:spcAft>
                <a:spcPts val="0"/>
              </a:spcAft>
              <a:buClr>
                <a:schemeClr val="dk1"/>
              </a:buClr>
              <a:buSzPts val="600"/>
              <a:buChar char="●"/>
            </a:pPr>
            <a:r>
              <a:rPr lang="sv-FI" sz="600">
                <a:solidFill>
                  <a:schemeClr val="dk1"/>
                </a:solidFill>
              </a:rPr>
              <a:t>Du har lärt dig modellera det du har lärt dig även med hjälp av programmering och du är intresserad av att undersöka alla de möjligheter utvecklingen av algoritmiskt tänkande erbjuder dig.</a:t>
            </a:r>
          </a:p>
          <a:p>
            <a:pPr marL="0" lvl="0" indent="0" algn="l" rtl="0">
              <a:spcBef>
                <a:spcPts val="0"/>
              </a:spcBef>
              <a:spcAft>
                <a:spcPts val="0"/>
              </a:spcAft>
              <a:buClr>
                <a:schemeClr val="dk1"/>
              </a:buClr>
              <a:buSzPts val="1100"/>
              <a:buFont typeface="Arial"/>
              <a:buNone/>
            </a:pPr>
            <a:endParaRPr sz="600">
              <a:solidFill>
                <a:schemeClr val="dk1"/>
              </a:solidFill>
            </a:endParaRPr>
          </a:p>
          <a:p>
            <a:pPr marL="0" lvl="0" indent="0" algn="l" rtl="0">
              <a:spcBef>
                <a:spcPts val="0"/>
              </a:spcBef>
              <a:spcAft>
                <a:spcPts val="0"/>
              </a:spcAft>
              <a:buClr>
                <a:schemeClr val="dk1"/>
              </a:buClr>
              <a:buSzPts val="1100"/>
              <a:buFont typeface="Arial"/>
              <a:buNone/>
            </a:pPr>
            <a:endParaRPr sz="600">
              <a:solidFill>
                <a:schemeClr val="dk1"/>
              </a:solidFill>
            </a:endParaRPr>
          </a:p>
          <a:p>
            <a:pPr marL="0" lvl="0" indent="0" algn="l" rtl="0">
              <a:spcBef>
                <a:spcPts val="0"/>
              </a:spcBef>
              <a:spcAft>
                <a:spcPts val="0"/>
              </a:spcAft>
              <a:buClr>
                <a:schemeClr val="dk1"/>
              </a:buClr>
              <a:buSzPts val="1100"/>
              <a:buFont typeface="Arial"/>
              <a:buNone/>
            </a:pPr>
            <a:endParaRPr sz="700" b="1">
              <a:solidFill>
                <a:schemeClr val="dk1"/>
              </a:solidFill>
            </a:endParaRPr>
          </a:p>
        </p:txBody>
      </p:sp>
      <p:pic>
        <p:nvPicPr>
          <p:cNvPr id="469" name="Google Shape;469;p54"/>
          <p:cNvPicPr preferRelativeResize="0"/>
          <p:nvPr/>
        </p:nvPicPr>
        <p:blipFill>
          <a:blip r:embed="rId5">
            <a:alphaModFix/>
          </a:blip>
          <a:stretch>
            <a:fillRect/>
          </a:stretch>
        </p:blipFill>
        <p:spPr>
          <a:xfrm>
            <a:off x="6088920" y="416975"/>
            <a:ext cx="351361" cy="403450"/>
          </a:xfrm>
          <a:prstGeom prst="rect">
            <a:avLst/>
          </a:prstGeom>
          <a:noFill/>
          <a:ln>
            <a:noFill/>
          </a:ln>
        </p:spPr>
      </p:pic>
      <p:sp>
        <p:nvSpPr>
          <p:cNvPr id="470" name="Google Shape;470;p54"/>
          <p:cNvSpPr txBox="1"/>
          <p:nvPr/>
        </p:nvSpPr>
        <p:spPr>
          <a:xfrm>
            <a:off x="9246225" y="445075"/>
            <a:ext cx="2444100" cy="5031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sv-FI" sz="1000" b="1">
                <a:solidFill>
                  <a:srgbClr val="009246"/>
                </a:solidFill>
              </a:rPr>
              <a:t>K5 Digital kompetens</a:t>
            </a:r>
          </a:p>
          <a:p>
            <a:pPr marL="0" lvl="0" indent="0" algn="l" rtl="0">
              <a:spcBef>
                <a:spcPts val="0"/>
              </a:spcBef>
              <a:spcAft>
                <a:spcPts val="0"/>
              </a:spcAft>
              <a:buClr>
                <a:schemeClr val="dk1"/>
              </a:buClr>
              <a:buSzPts val="1100"/>
              <a:buFont typeface="Arial"/>
              <a:buNone/>
            </a:pPr>
            <a:endParaRPr sz="600" b="1">
              <a:solidFill>
                <a:schemeClr val="dk1"/>
              </a:solidFill>
            </a:endParaRPr>
          </a:p>
          <a:p>
            <a:pPr marL="0" lvl="0" indent="0" algn="l" rtl="0">
              <a:spcBef>
                <a:spcPts val="0"/>
              </a:spcBef>
              <a:spcAft>
                <a:spcPts val="0"/>
              </a:spcAft>
              <a:buClr>
                <a:schemeClr val="dk1"/>
              </a:buClr>
              <a:buSzPts val="1100"/>
              <a:buFont typeface="Arial"/>
              <a:buNone/>
            </a:pPr>
            <a:r>
              <a:rPr lang="sv-FI" sz="600" b="1">
                <a:solidFill>
                  <a:schemeClr val="dk1"/>
                </a:solidFill>
              </a:rPr>
              <a:t>Ansvarsfullt och säkert agerande</a:t>
            </a:r>
          </a:p>
          <a:p>
            <a:pPr marL="0" lvl="0" indent="0" algn="l" rtl="0">
              <a:spcBef>
                <a:spcPts val="0"/>
              </a:spcBef>
              <a:spcAft>
                <a:spcPts val="0"/>
              </a:spcAft>
              <a:buClr>
                <a:schemeClr val="dk1"/>
              </a:buClr>
              <a:buSzPts val="1100"/>
              <a:buFont typeface="Arial"/>
              <a:buNone/>
            </a:pPr>
            <a:endParaRPr sz="600" b="1">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har lärt dig vad man måste beakta i ansvarsfull kommunikation på nätet. </a:t>
            </a:r>
          </a:p>
          <a:p>
            <a:pPr marL="144000" lvl="0" indent="-110100" algn="l" rtl="0">
              <a:spcBef>
                <a:spcPts val="0"/>
              </a:spcBef>
              <a:spcAft>
                <a:spcPts val="0"/>
              </a:spcAft>
              <a:buClr>
                <a:schemeClr val="dk1"/>
              </a:buClr>
              <a:buSzPts val="600"/>
              <a:buChar char="●"/>
            </a:pPr>
            <a:r>
              <a:rPr lang="sv-FI" sz="600">
                <a:solidFill>
                  <a:schemeClr val="dk1"/>
                </a:solidFill>
              </a:rPr>
              <a:t>Du förstår att kommunikation på nätet regleras av lagar och har förstått vad som är tillåtet då du kommunicerar på nätet. </a:t>
            </a:r>
          </a:p>
          <a:p>
            <a:pPr marL="144000" lvl="0" indent="-110100" algn="l" rtl="0">
              <a:spcBef>
                <a:spcPts val="0"/>
              </a:spcBef>
              <a:spcAft>
                <a:spcPts val="0"/>
              </a:spcAft>
              <a:buClr>
                <a:schemeClr val="dk1"/>
              </a:buClr>
              <a:buSzPts val="600"/>
              <a:buChar char="●"/>
            </a:pPr>
            <a:r>
              <a:rPr lang="sv-FI" sz="600">
                <a:solidFill>
                  <a:schemeClr val="dk1"/>
                </a:solidFill>
              </a:rPr>
              <a:t>Du har tagit del av upphovsrätten och lärt dig bedöma hur du ska beakta olika människor och upphovsmän i dina meddelanden.</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har satt dig in i nätkommunikationens faror och lärt dig identifiera vilka slags risker en individ kan stöta på för sin egen del och vad gäller rättigheterna till och skydd av information. </a:t>
            </a:r>
          </a:p>
          <a:p>
            <a:pPr marL="144000" lvl="0" indent="-110100" algn="l" rtl="0">
              <a:spcBef>
                <a:spcPts val="0"/>
              </a:spcBef>
              <a:spcAft>
                <a:spcPts val="0"/>
              </a:spcAft>
              <a:buClr>
                <a:schemeClr val="dk1"/>
              </a:buClr>
              <a:buSzPts val="600"/>
              <a:buChar char="●"/>
            </a:pPr>
            <a:r>
              <a:rPr lang="sv-FI" sz="600">
                <a:solidFill>
                  <a:schemeClr val="dk1"/>
                </a:solidFill>
              </a:rPr>
              <a:t>Du har lärt dig agera eftertänksamt på nätet och fatta ändamålsenliga beslut om ditt agerande.</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har lärt dig förstå hur viktigt det är att ta hand om sitt välbefinnande. </a:t>
            </a:r>
          </a:p>
          <a:p>
            <a:pPr marL="144000" lvl="0" indent="-110100" algn="l" rtl="0">
              <a:spcBef>
                <a:spcPts val="0"/>
              </a:spcBef>
              <a:spcAft>
                <a:spcPts val="0"/>
              </a:spcAft>
              <a:buClr>
                <a:schemeClr val="dk1"/>
              </a:buClr>
              <a:buSzPts val="600"/>
              <a:buChar char="●"/>
            </a:pPr>
            <a:r>
              <a:rPr lang="sv-FI" sz="600">
                <a:solidFill>
                  <a:schemeClr val="dk1"/>
                </a:solidFill>
              </a:rPr>
              <a:t>Du kan ta hand om motion, god arbetsställning, vila, arbetssätt och du kan lyssna till dig själv. </a:t>
            </a:r>
          </a:p>
          <a:p>
            <a:pPr marL="144000" lvl="0" indent="-110100" algn="l" rtl="0">
              <a:spcBef>
                <a:spcPts val="0"/>
              </a:spcBef>
              <a:spcAft>
                <a:spcPts val="0"/>
              </a:spcAft>
              <a:buClr>
                <a:schemeClr val="dk1"/>
              </a:buClr>
              <a:buSzPts val="600"/>
              <a:buChar char="●"/>
            </a:pPr>
            <a:r>
              <a:rPr lang="sv-FI" sz="600">
                <a:solidFill>
                  <a:schemeClr val="dk1"/>
                </a:solidFill>
              </a:rPr>
              <a:t>Du har lärt dig sätt att ta hand om dig själv och reglera din ork vad gäller arbete.</a:t>
            </a:r>
          </a:p>
          <a:p>
            <a:pPr marL="0" lvl="0" indent="0" algn="l" rtl="0">
              <a:spcBef>
                <a:spcPts val="0"/>
              </a:spcBef>
              <a:spcAft>
                <a:spcPts val="0"/>
              </a:spcAft>
              <a:buClr>
                <a:schemeClr val="dk1"/>
              </a:buClr>
              <a:buSzPts val="1100"/>
              <a:buFont typeface="Arial"/>
              <a:buNone/>
            </a:pPr>
            <a:endParaRPr sz="600">
              <a:solidFill>
                <a:schemeClr val="dk1"/>
              </a:solidFill>
            </a:endParaRPr>
          </a:p>
          <a:p>
            <a:pPr marL="0" lvl="0" indent="0" algn="l" rtl="0">
              <a:spcBef>
                <a:spcPts val="0"/>
              </a:spcBef>
              <a:spcAft>
                <a:spcPts val="0"/>
              </a:spcAft>
              <a:buClr>
                <a:schemeClr val="dk1"/>
              </a:buClr>
              <a:buSzPts val="1100"/>
              <a:buFont typeface="Arial"/>
              <a:buNone/>
            </a:pPr>
            <a:r>
              <a:rPr lang="sv-FI" sz="600" b="1">
                <a:solidFill>
                  <a:schemeClr val="dk1"/>
                </a:solidFill>
              </a:rPr>
              <a:t>Växelverkan och nätverkande</a:t>
            </a:r>
          </a:p>
          <a:p>
            <a:pPr marL="0" lvl="0" indent="0" algn="l" rtl="0">
              <a:spcBef>
                <a:spcPts val="0"/>
              </a:spcBef>
              <a:spcAft>
                <a:spcPts val="0"/>
              </a:spcAft>
              <a:buClr>
                <a:schemeClr val="dk1"/>
              </a:buClr>
              <a:buSzPts val="1100"/>
              <a:buFont typeface="Arial"/>
              <a:buNone/>
            </a:pPr>
            <a:endParaRPr sz="600" b="1">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har tagit del av vad som avses med goda sätt att kommunicera och växelverka. </a:t>
            </a:r>
          </a:p>
          <a:p>
            <a:pPr marL="144000" lvl="0" indent="-110100" algn="l" rtl="0">
              <a:spcBef>
                <a:spcPts val="0"/>
              </a:spcBef>
              <a:spcAft>
                <a:spcPts val="0"/>
              </a:spcAft>
              <a:buClr>
                <a:schemeClr val="dk1"/>
              </a:buClr>
              <a:buSzPts val="600"/>
              <a:buChar char="●"/>
            </a:pPr>
            <a:r>
              <a:rPr lang="sv-FI" sz="600">
                <a:solidFill>
                  <a:schemeClr val="dk1"/>
                </a:solidFill>
              </a:rPr>
              <a:t>Du har granskat olika digitala miljöer och funderat på din verksamhet i dem. </a:t>
            </a:r>
          </a:p>
          <a:p>
            <a:pPr marL="144000" lvl="0" indent="-110100" algn="l" rtl="0">
              <a:spcBef>
                <a:spcPts val="0"/>
              </a:spcBef>
              <a:spcAft>
                <a:spcPts val="0"/>
              </a:spcAft>
              <a:buClr>
                <a:schemeClr val="dk1"/>
              </a:buClr>
              <a:buSzPts val="600"/>
              <a:buChar char="●"/>
            </a:pPr>
            <a:r>
              <a:rPr lang="sv-FI" sz="600">
                <a:solidFill>
                  <a:schemeClr val="dk1"/>
                </a:solidFill>
              </a:rPr>
              <a:t>Du kan agera säkert och sakligt i olika forum. </a:t>
            </a:r>
          </a:p>
          <a:p>
            <a:pPr marL="144000" lvl="0" indent="-110100" algn="l" rtl="0">
              <a:spcBef>
                <a:spcPts val="0"/>
              </a:spcBef>
              <a:spcAft>
                <a:spcPts val="0"/>
              </a:spcAft>
              <a:buClr>
                <a:schemeClr val="dk1"/>
              </a:buClr>
              <a:buSzPts val="600"/>
              <a:buChar char="●"/>
            </a:pPr>
            <a:r>
              <a:rPr lang="sv-FI" sz="600">
                <a:solidFill>
                  <a:schemeClr val="dk1"/>
                </a:solidFill>
              </a:rPr>
              <a:t>Du förstår hur digitala miljöer kan användas mångsidigt för olika ändamål och kan utnyttja de möjligheter de erbjuder för sökning, uppbyggande och delning av information. </a:t>
            </a:r>
          </a:p>
          <a:p>
            <a:pPr marL="144000" lvl="0" indent="-110100" algn="l" rtl="0">
              <a:spcBef>
                <a:spcPts val="0"/>
              </a:spcBef>
              <a:spcAft>
                <a:spcPts val="0"/>
              </a:spcAft>
              <a:buClr>
                <a:schemeClr val="dk1"/>
              </a:buClr>
              <a:buSzPts val="600"/>
              <a:buChar char="●"/>
            </a:pPr>
            <a:r>
              <a:rPr lang="sv-FI" sz="600">
                <a:solidFill>
                  <a:schemeClr val="dk1"/>
                </a:solidFill>
              </a:rPr>
              <a:t>Du har lärt dig granska kommunikation ur integritetsskyddets synvinkel och kan använda olika plattformar säkert.</a:t>
            </a:r>
          </a:p>
          <a:p>
            <a:pPr marL="0" lvl="0" indent="0" algn="l" rtl="0">
              <a:spcBef>
                <a:spcPts val="0"/>
              </a:spcBef>
              <a:spcAft>
                <a:spcPts val="0"/>
              </a:spcAft>
              <a:buClr>
                <a:schemeClr val="dk1"/>
              </a:buClr>
              <a:buSzPts val="1100"/>
              <a:buFont typeface="Arial"/>
              <a:buNone/>
            </a:pPr>
            <a:endParaRPr sz="600">
              <a:solidFill>
                <a:schemeClr val="dk1"/>
              </a:solidFill>
            </a:endParaRPr>
          </a:p>
          <a:p>
            <a:pPr marL="0" lvl="0" indent="0" algn="l" rtl="0">
              <a:spcBef>
                <a:spcPts val="0"/>
              </a:spcBef>
              <a:spcAft>
                <a:spcPts val="0"/>
              </a:spcAft>
              <a:buClr>
                <a:schemeClr val="dk1"/>
              </a:buClr>
              <a:buSzPts val="1100"/>
              <a:buFont typeface="Arial"/>
              <a:buNone/>
            </a:pPr>
            <a:endParaRPr sz="700" b="1">
              <a:solidFill>
                <a:schemeClr val="dk1"/>
              </a:solidFill>
            </a:endParaRPr>
          </a:p>
        </p:txBody>
      </p:sp>
      <p:pic>
        <p:nvPicPr>
          <p:cNvPr id="471" name="Google Shape;471;p54"/>
          <p:cNvPicPr preferRelativeResize="0"/>
          <p:nvPr/>
        </p:nvPicPr>
        <p:blipFill>
          <a:blip r:embed="rId5">
            <a:alphaModFix/>
          </a:blip>
          <a:stretch>
            <a:fillRect/>
          </a:stretch>
        </p:blipFill>
        <p:spPr>
          <a:xfrm>
            <a:off x="8876095" y="416975"/>
            <a:ext cx="351361" cy="403450"/>
          </a:xfrm>
          <a:prstGeom prst="rect">
            <a:avLst/>
          </a:prstGeom>
          <a:noFill/>
          <a:ln>
            <a:noFill/>
          </a:ln>
        </p:spPr>
      </p:pic>
      <p:sp>
        <p:nvSpPr>
          <p:cNvPr id="472" name="Google Shape;472;p54"/>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sv-FI" sz="800" b="1"/>
              <a:t>MENINGSBANK FÖR MÅNGSIDIG KOMPETENS</a:t>
            </a:r>
          </a:p>
        </p:txBody>
      </p:sp>
      <p:sp>
        <p:nvSpPr>
          <p:cNvPr id="473" name="Google Shape;473;p54"/>
          <p:cNvSpPr txBox="1">
            <a:spLocks noGrp="1"/>
          </p:cNvSpPr>
          <p:nvPr>
            <p:ph type="body" idx="1"/>
          </p:nvPr>
        </p:nvSpPr>
        <p:spPr>
          <a:xfrm>
            <a:off x="7632175" y="6101950"/>
            <a:ext cx="3777600" cy="525900"/>
          </a:xfrm>
          <a:prstGeom prst="rect">
            <a:avLst/>
          </a:prstGeom>
        </p:spPr>
        <p:txBody>
          <a:bodyPr spcFirstLastPara="1" wrap="square" lIns="0" tIns="0" rIns="0" bIns="0" anchor="t" anchorCtr="0">
            <a:noAutofit/>
          </a:bodyPr>
          <a:lstStyle/>
          <a:p>
            <a:pPr marL="0" lvl="0" indent="0" algn="r" rtl="0">
              <a:spcBef>
                <a:spcPts val="0"/>
              </a:spcBef>
              <a:spcAft>
                <a:spcPts val="0"/>
              </a:spcAft>
              <a:buNone/>
            </a:pPr>
            <a:endParaRPr sz="1000" b="1"/>
          </a:p>
          <a:p>
            <a:pPr marL="0" lvl="0" indent="0" algn="r" rtl="0">
              <a:spcBef>
                <a:spcPts val="0"/>
              </a:spcBef>
              <a:spcAft>
                <a:spcPts val="0"/>
              </a:spcAft>
              <a:buNone/>
            </a:pPr>
            <a:r>
              <a:rPr lang="sv-FI" sz="1000" b="1"/>
              <a:t>Källa: </a:t>
            </a:r>
            <a:r>
              <a:rPr lang="sv-FI" sz="1000"/>
              <a:t>Heidi Halkilahti</a:t>
            </a:r>
          </a:p>
          <a:p>
            <a:pPr marL="0" lvl="0" indent="0" algn="r" rtl="0">
              <a:spcBef>
                <a:spcPts val="0"/>
              </a:spcBef>
              <a:spcAft>
                <a:spcPts val="0"/>
              </a:spcAft>
              <a:buNone/>
            </a:pPr>
            <a:endParaRPr sz="1000" b="1"/>
          </a:p>
          <a:p>
            <a:pPr marL="0" lvl="0" indent="0" algn="r" rtl="0">
              <a:spcBef>
                <a:spcPts val="0"/>
              </a:spcBef>
              <a:spcAft>
                <a:spcPts val="0"/>
              </a:spcAft>
              <a:buNone/>
            </a:pPr>
            <a:endParaRPr sz="1000"/>
          </a:p>
          <a:p>
            <a:pPr marL="0" lvl="0" indent="0" algn="r" rtl="0">
              <a:spcBef>
                <a:spcPts val="0"/>
              </a:spcBef>
              <a:spcAft>
                <a:spcPts val="0"/>
              </a:spcAft>
              <a:buNone/>
            </a:pPr>
            <a:endParaRPr sz="1000"/>
          </a:p>
          <a:p>
            <a:pPr marL="0" lvl="0" indent="0" algn="r" rtl="0">
              <a:spcBef>
                <a:spcPts val="0"/>
              </a:spcBef>
              <a:spcAft>
                <a:spcPts val="0"/>
              </a:spcAft>
              <a:buNone/>
            </a:pPr>
            <a:endParaRPr sz="1000"/>
          </a:p>
          <a:p>
            <a:pPr marL="0" lvl="0" indent="0" algn="r" rtl="0">
              <a:spcBef>
                <a:spcPts val="0"/>
              </a:spcBef>
              <a:spcAft>
                <a:spcPts val="0"/>
              </a:spcAft>
              <a:buNone/>
            </a:pPr>
            <a:endParaRPr sz="1000"/>
          </a:p>
          <a:p>
            <a:pPr marL="0" lvl="0" indent="0" algn="r" rtl="0">
              <a:spcBef>
                <a:spcPts val="0"/>
              </a:spcBef>
              <a:spcAft>
                <a:spcPts val="0"/>
              </a:spcAft>
              <a:buNone/>
            </a:pPr>
            <a:endParaRPr sz="1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78"/>
        <p:cNvGrpSpPr/>
        <p:nvPr/>
      </p:nvGrpSpPr>
      <p:grpSpPr>
        <a:xfrm>
          <a:off x="0" y="0"/>
          <a:ext cx="0" cy="0"/>
          <a:chOff x="0" y="0"/>
          <a:chExt cx="0" cy="0"/>
        </a:xfrm>
      </p:grpSpPr>
      <p:sp>
        <p:nvSpPr>
          <p:cNvPr id="479" name="Google Shape;479;p55"/>
          <p:cNvSpPr txBox="1"/>
          <p:nvPr/>
        </p:nvSpPr>
        <p:spPr>
          <a:xfrm>
            <a:off x="823025" y="416500"/>
            <a:ext cx="2444100" cy="1643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FI" sz="1000" b="1">
                <a:solidFill>
                  <a:srgbClr val="00D7A7"/>
                </a:solidFill>
              </a:rPr>
              <a:t>K6 Arbetslivskompetens och entreprenörskap</a:t>
            </a:r>
          </a:p>
          <a:p>
            <a:pPr marL="0" lvl="0" indent="0" algn="l" rtl="0">
              <a:spcBef>
                <a:spcPts val="0"/>
              </a:spcBef>
              <a:spcAft>
                <a:spcPts val="0"/>
              </a:spcAft>
              <a:buNone/>
            </a:pPr>
            <a:endParaRPr sz="1000" b="1">
              <a:solidFill>
                <a:srgbClr val="00D7A7"/>
              </a:solidFill>
            </a:endParaRPr>
          </a:p>
          <a:p>
            <a:pPr marL="0" lvl="0" indent="0" algn="l" rtl="0">
              <a:spcBef>
                <a:spcPts val="0"/>
              </a:spcBef>
              <a:spcAft>
                <a:spcPts val="0"/>
              </a:spcAft>
              <a:buNone/>
            </a:pPr>
            <a:endParaRPr sz="800"/>
          </a:p>
          <a:p>
            <a:pPr marL="0" lvl="0" indent="0" algn="l" rtl="0">
              <a:spcBef>
                <a:spcPts val="0"/>
              </a:spcBef>
              <a:spcAft>
                <a:spcPts val="0"/>
              </a:spcAft>
              <a:buClr>
                <a:schemeClr val="dk1"/>
              </a:buClr>
              <a:buSzPts val="1100"/>
              <a:buFont typeface="Arial"/>
              <a:buNone/>
            </a:pPr>
            <a:r>
              <a:rPr lang="sv-FI" sz="600" b="1">
                <a:solidFill>
                  <a:schemeClr val="dk1"/>
                </a:solidFill>
              </a:rPr>
              <a:t>Allmänna arbetslivsfärdigheter</a:t>
            </a:r>
          </a:p>
          <a:p>
            <a:pPr marL="0" lvl="0" indent="0" algn="l" rtl="0">
              <a:spcBef>
                <a:spcPts val="0"/>
              </a:spcBef>
              <a:spcAft>
                <a:spcPts val="0"/>
              </a:spcAft>
              <a:buClr>
                <a:schemeClr val="dk1"/>
              </a:buClr>
              <a:buSzPts val="1100"/>
              <a:buFont typeface="Arial"/>
              <a:buNone/>
            </a:pPr>
            <a:endParaRPr sz="600" b="1">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har lärt dig agera smidigt i olika slags miljöer och blir inte lamslagen trots att planer och situationer förändras. </a:t>
            </a:r>
          </a:p>
          <a:p>
            <a:pPr marL="144000" lvl="0" indent="-110100" algn="l" rtl="0">
              <a:spcBef>
                <a:spcPts val="0"/>
              </a:spcBef>
              <a:spcAft>
                <a:spcPts val="0"/>
              </a:spcAft>
              <a:buClr>
                <a:schemeClr val="dk1"/>
              </a:buClr>
              <a:buSzPts val="600"/>
              <a:buChar char="●"/>
            </a:pPr>
            <a:r>
              <a:rPr lang="sv-FI" sz="600">
                <a:solidFill>
                  <a:schemeClr val="dk1"/>
                </a:solidFill>
              </a:rPr>
              <a:t>Du vågar möta nya saker med öppet sinne och söka alternativ.</a:t>
            </a:r>
          </a:p>
          <a:p>
            <a:pPr marL="144000" lvl="0" indent="-110100" algn="l" rtl="0">
              <a:spcBef>
                <a:spcPts val="0"/>
              </a:spcBef>
              <a:spcAft>
                <a:spcPts val="0"/>
              </a:spcAft>
              <a:buClr>
                <a:schemeClr val="dk1"/>
              </a:buClr>
              <a:buSzPts val="600"/>
              <a:buChar char="●"/>
            </a:pPr>
            <a:r>
              <a:rPr lang="sv-FI" sz="600">
                <a:solidFill>
                  <a:schemeClr val="dk1"/>
                </a:solidFill>
              </a:rPr>
              <a:t>Du tvekar inte att tala om känslor och fundera på lösningar på problem.</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har förstått vad som avses med företagsamhet. Du förstår hur viktigt det är att ta ansvar för sitt eget arbete och bygga upp det på ett meningsfullt sätt. </a:t>
            </a:r>
          </a:p>
          <a:p>
            <a:pPr marL="144000" lvl="0" indent="-110100" algn="l" rtl="0">
              <a:spcBef>
                <a:spcPts val="0"/>
              </a:spcBef>
              <a:spcAft>
                <a:spcPts val="0"/>
              </a:spcAft>
              <a:buClr>
                <a:schemeClr val="dk1"/>
              </a:buClr>
              <a:buSzPts val="600"/>
              <a:buChar char="●"/>
            </a:pPr>
            <a:r>
              <a:rPr lang="sv-FI" sz="600">
                <a:solidFill>
                  <a:schemeClr val="dk1"/>
                </a:solidFill>
              </a:rPr>
              <a:t>Du kan agera aktivt i din egen miljö, identifiera utmaningar, fundera på lösningar och förhålla dig positivt till utveckling. </a:t>
            </a:r>
          </a:p>
          <a:p>
            <a:pPr marL="144000" lvl="0" indent="-110100" algn="l" rtl="0">
              <a:spcBef>
                <a:spcPts val="0"/>
              </a:spcBef>
              <a:spcAft>
                <a:spcPts val="0"/>
              </a:spcAft>
              <a:buClr>
                <a:schemeClr val="dk1"/>
              </a:buClr>
              <a:buSzPts val="600"/>
              <a:buChar char="●"/>
            </a:pPr>
            <a:r>
              <a:rPr lang="sv-FI" sz="600">
                <a:solidFill>
                  <a:schemeClr val="dk1"/>
                </a:solidFill>
              </a:rPr>
              <a:t>Du kan även utvärdera din verksamhet mångsidigt.</a:t>
            </a:r>
          </a:p>
          <a:p>
            <a:pPr marL="0" lvl="0" indent="0" algn="l" rtl="0">
              <a:spcBef>
                <a:spcPts val="0"/>
              </a:spcBef>
              <a:spcAft>
                <a:spcPts val="0"/>
              </a:spcAft>
              <a:buClr>
                <a:schemeClr val="dk1"/>
              </a:buClr>
              <a:buSzPts val="1100"/>
              <a:buFont typeface="Arial"/>
              <a:buNone/>
            </a:pPr>
            <a:endParaRPr sz="600">
              <a:solidFill>
                <a:schemeClr val="dk1"/>
              </a:solidFill>
            </a:endParaRPr>
          </a:p>
          <a:p>
            <a:pPr marL="0" lvl="0" indent="0" algn="l" rtl="0">
              <a:spcBef>
                <a:spcPts val="0"/>
              </a:spcBef>
              <a:spcAft>
                <a:spcPts val="0"/>
              </a:spcAft>
              <a:buClr>
                <a:schemeClr val="dk1"/>
              </a:buClr>
              <a:buSzPts val="1100"/>
              <a:buFont typeface="Arial"/>
              <a:buNone/>
            </a:pPr>
            <a:r>
              <a:rPr lang="sv-FI" sz="600" b="1">
                <a:solidFill>
                  <a:schemeClr val="dk1"/>
                </a:solidFill>
              </a:rPr>
              <a:t>Interaktionsfärdigheter i arbetslivet</a:t>
            </a:r>
          </a:p>
          <a:p>
            <a:pPr marL="0" lvl="0" indent="0" algn="l" rtl="0">
              <a:spcBef>
                <a:spcPts val="0"/>
              </a:spcBef>
              <a:spcAft>
                <a:spcPts val="0"/>
              </a:spcAft>
              <a:buClr>
                <a:schemeClr val="dk1"/>
              </a:buClr>
              <a:buSzPts val="1100"/>
              <a:buFont typeface="Arial"/>
              <a:buNone/>
            </a:pPr>
            <a:endParaRPr sz="600" b="1">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har lärt dig jobba i olika slags grupper och tvekar inte att rycka in även i mer obekanta sammansättningar. </a:t>
            </a:r>
          </a:p>
          <a:p>
            <a:pPr marL="144000" lvl="0" indent="-110100" algn="l" rtl="0">
              <a:spcBef>
                <a:spcPts val="0"/>
              </a:spcBef>
              <a:spcAft>
                <a:spcPts val="0"/>
              </a:spcAft>
              <a:buClr>
                <a:schemeClr val="dk1"/>
              </a:buClr>
              <a:buSzPts val="600"/>
              <a:buChar char="●"/>
            </a:pPr>
            <a:r>
              <a:rPr lang="sv-FI" sz="600">
                <a:solidFill>
                  <a:schemeClr val="dk1"/>
                </a:solidFill>
              </a:rPr>
              <a:t>Du kan samarbeta både med skolans medlemmar och utomstående aktörer. </a:t>
            </a:r>
          </a:p>
          <a:p>
            <a:pPr marL="144000" lvl="0" indent="-110100" algn="l" rtl="0">
              <a:spcBef>
                <a:spcPts val="0"/>
              </a:spcBef>
              <a:spcAft>
                <a:spcPts val="0"/>
              </a:spcAft>
              <a:buClr>
                <a:schemeClr val="dk1"/>
              </a:buClr>
              <a:buSzPts val="600"/>
              <a:buChar char="●"/>
            </a:pPr>
            <a:r>
              <a:rPr lang="sv-FI" sz="600">
                <a:solidFill>
                  <a:schemeClr val="dk1"/>
                </a:solidFill>
              </a:rPr>
              <a:t>Du kan bemöta andra människor respektfullt och vänligt och förstår att det finns olika uppföranderegler i olika situationer. </a:t>
            </a:r>
          </a:p>
          <a:p>
            <a:pPr marL="144000" lvl="0" indent="-110100" algn="l" rtl="0">
              <a:spcBef>
                <a:spcPts val="0"/>
              </a:spcBef>
              <a:spcAft>
                <a:spcPts val="0"/>
              </a:spcAft>
              <a:buClr>
                <a:schemeClr val="dk1"/>
              </a:buClr>
              <a:buSzPts val="600"/>
              <a:buChar char="●"/>
            </a:pPr>
            <a:r>
              <a:rPr lang="sv-FI" sz="600">
                <a:solidFill>
                  <a:schemeClr val="dk1"/>
                </a:solidFill>
              </a:rPr>
              <a:t>Du förstår att språk och kultur även medför utmaningar för beteendet.</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har lärt dig jobba som en del av en grupp och förstår hur du genom dina egna satsningar kan främja gruppens verksamhet. </a:t>
            </a:r>
          </a:p>
          <a:p>
            <a:pPr marL="144000" lvl="0" indent="-110100" algn="l" rtl="0">
              <a:spcBef>
                <a:spcPts val="0"/>
              </a:spcBef>
              <a:spcAft>
                <a:spcPts val="0"/>
              </a:spcAft>
              <a:buClr>
                <a:schemeClr val="dk1"/>
              </a:buClr>
              <a:buSzPts val="600"/>
              <a:buChar char="●"/>
            </a:pPr>
            <a:r>
              <a:rPr lang="sv-FI" sz="600">
                <a:solidFill>
                  <a:schemeClr val="dk1"/>
                </a:solidFill>
              </a:rPr>
              <a:t>Du deltar i uppställandet av gemensamma mål, begrundandet av genomförandet och utvärderingen av processen tillsammans med gruppens övriga medlemmar. </a:t>
            </a:r>
          </a:p>
          <a:p>
            <a:pPr marL="144000" lvl="0" indent="-110100" algn="l" rtl="0">
              <a:spcBef>
                <a:spcPts val="0"/>
              </a:spcBef>
              <a:spcAft>
                <a:spcPts val="0"/>
              </a:spcAft>
              <a:buClr>
                <a:schemeClr val="dk1"/>
              </a:buClr>
              <a:buSzPts val="600"/>
              <a:buChar char="●"/>
            </a:pPr>
            <a:r>
              <a:rPr lang="sv-FI" sz="600">
                <a:solidFill>
                  <a:schemeClr val="dk1"/>
                </a:solidFill>
              </a:rPr>
              <a:t>Du kan jobba långsiktigt och lamslås inte av motgångar, tråkiga eller röriga skeden eller de utmaningar ni stöter på. </a:t>
            </a:r>
          </a:p>
          <a:p>
            <a:pPr marL="144000" lvl="0" indent="-110100" algn="l" rtl="0">
              <a:spcBef>
                <a:spcPts val="0"/>
              </a:spcBef>
              <a:spcAft>
                <a:spcPts val="0"/>
              </a:spcAft>
              <a:buClr>
                <a:schemeClr val="dk1"/>
              </a:buClr>
              <a:buSzPts val="600"/>
              <a:buChar char="●"/>
            </a:pPr>
            <a:r>
              <a:rPr lang="sv-FI" sz="600">
                <a:solidFill>
                  <a:schemeClr val="dk1"/>
                </a:solidFill>
              </a:rPr>
              <a:t>Du orkar sträva efter att uppnå målen, även om arbetet känns tungt ibland.</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kan be om hjälp och har lärt dig förstå att vi behöver varandra för att bygga upp information. </a:t>
            </a:r>
          </a:p>
          <a:p>
            <a:pPr marL="144000" lvl="0" indent="-110100" algn="l" rtl="0">
              <a:spcBef>
                <a:spcPts val="0"/>
              </a:spcBef>
              <a:spcAft>
                <a:spcPts val="0"/>
              </a:spcAft>
              <a:buClr>
                <a:schemeClr val="dk1"/>
              </a:buClr>
              <a:buSzPts val="600"/>
              <a:buChar char="●"/>
            </a:pPr>
            <a:r>
              <a:rPr lang="sv-FI" sz="600">
                <a:solidFill>
                  <a:schemeClr val="dk1"/>
                </a:solidFill>
              </a:rPr>
              <a:t>Du förstår hur man kan fördjupa information både genom samarbete med andra ansikte mot ansikte och i nätmiljöer. </a:t>
            </a:r>
          </a:p>
          <a:p>
            <a:pPr marL="144000" lvl="0" indent="-110100" algn="l" rtl="0">
              <a:spcBef>
                <a:spcPts val="0"/>
              </a:spcBef>
              <a:spcAft>
                <a:spcPts val="0"/>
              </a:spcAft>
              <a:buClr>
                <a:schemeClr val="dk1"/>
              </a:buClr>
              <a:buSzPts val="600"/>
              <a:buChar char="●"/>
            </a:pPr>
            <a:r>
              <a:rPr lang="sv-FI" sz="600">
                <a:solidFill>
                  <a:schemeClr val="dk1"/>
                </a:solidFill>
              </a:rPr>
              <a:t>Du tvekar inte att bekanta dig med andra människor, du vågar berätta om dig själv och dina färdigheter för andra.</a:t>
            </a:r>
          </a:p>
          <a:p>
            <a:pPr marL="144000" lvl="0" indent="-110100" algn="l" rtl="0">
              <a:spcBef>
                <a:spcPts val="0"/>
              </a:spcBef>
              <a:spcAft>
                <a:spcPts val="0"/>
              </a:spcAft>
              <a:buClr>
                <a:schemeClr val="dk1"/>
              </a:buClr>
              <a:buSzPts val="600"/>
              <a:buChar char="●"/>
            </a:pPr>
            <a:r>
              <a:rPr lang="sv-FI" sz="600">
                <a:solidFill>
                  <a:schemeClr val="dk1"/>
                </a:solidFill>
              </a:rPr>
              <a:t>Du vågar både be om hjälp och erbjuda din egen kompetens till stöd för andra.</a:t>
            </a:r>
          </a:p>
          <a:p>
            <a:pPr marL="0" lvl="0" indent="0" algn="l" rtl="0">
              <a:spcBef>
                <a:spcPts val="0"/>
              </a:spcBef>
              <a:spcAft>
                <a:spcPts val="0"/>
              </a:spcAft>
              <a:buClr>
                <a:schemeClr val="dk1"/>
              </a:buClr>
              <a:buSzPts val="1100"/>
              <a:buFont typeface="Arial"/>
              <a:buNone/>
            </a:pPr>
            <a:endParaRPr sz="600">
              <a:solidFill>
                <a:schemeClr val="dk1"/>
              </a:solidFill>
            </a:endParaRPr>
          </a:p>
          <a:p>
            <a:pPr marL="0" lvl="0" indent="0" algn="l" rtl="0">
              <a:spcBef>
                <a:spcPts val="0"/>
              </a:spcBef>
              <a:spcAft>
                <a:spcPts val="0"/>
              </a:spcAft>
              <a:buClr>
                <a:schemeClr val="dk1"/>
              </a:buClr>
              <a:buSzPts val="1100"/>
              <a:buFont typeface="Arial"/>
              <a:buNone/>
            </a:pPr>
            <a:endParaRPr sz="600">
              <a:solidFill>
                <a:schemeClr val="dk1"/>
              </a:solidFill>
            </a:endParaRPr>
          </a:p>
        </p:txBody>
      </p:sp>
      <p:sp>
        <p:nvSpPr>
          <p:cNvPr id="480" name="Google Shape;480;p55"/>
          <p:cNvSpPr txBox="1"/>
          <p:nvPr/>
        </p:nvSpPr>
        <p:spPr>
          <a:xfrm>
            <a:off x="9230575" y="416500"/>
            <a:ext cx="2444100" cy="2711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FI" b="1">
                <a:solidFill>
                  <a:schemeClr val="accent5"/>
                </a:solidFill>
              </a:rPr>
              <a:t>L7 Förmåga att delta, påverka och bidra till en hållbar framtid</a:t>
            </a:r>
            <a:r>
              <a:rPr lang="sv-FI" sz="900" b="1">
                <a:solidFill>
                  <a:schemeClr val="accent5"/>
                </a:solidFill>
              </a:rPr>
              <a:t> </a:t>
            </a:r>
          </a:p>
          <a:p>
            <a:pPr marL="0" lvl="0" indent="0" algn="l" rtl="0">
              <a:spcBef>
                <a:spcPts val="0"/>
              </a:spcBef>
              <a:spcAft>
                <a:spcPts val="0"/>
              </a:spcAft>
              <a:buNone/>
            </a:pPr>
            <a:endParaRPr sz="800"/>
          </a:p>
          <a:p>
            <a:pPr marL="0" lvl="0" indent="0" algn="l" rtl="0">
              <a:spcBef>
                <a:spcPts val="0"/>
              </a:spcBef>
              <a:spcAft>
                <a:spcPts val="0"/>
              </a:spcAft>
              <a:buClr>
                <a:schemeClr val="dk1"/>
              </a:buClr>
              <a:buSzPts val="1100"/>
              <a:buFont typeface="Arial"/>
              <a:buNone/>
            </a:pPr>
            <a:r>
              <a:rPr lang="sv-FI" sz="600" b="1"/>
              <a:t>Bygga framtid</a:t>
            </a:r>
          </a:p>
          <a:p>
            <a:pPr marL="0" lvl="0" indent="0" algn="l" rtl="0">
              <a:spcBef>
                <a:spcPts val="0"/>
              </a:spcBef>
              <a:spcAft>
                <a:spcPts val="0"/>
              </a:spcAft>
              <a:buClr>
                <a:schemeClr val="dk1"/>
              </a:buClr>
              <a:buSzPts val="1100"/>
              <a:buFont typeface="Arial"/>
              <a:buNone/>
            </a:pPr>
            <a:endParaRPr sz="600" b="1"/>
          </a:p>
          <a:p>
            <a:pPr marL="144000" lvl="0" indent="-110100" algn="l" rtl="0">
              <a:spcBef>
                <a:spcPts val="0"/>
              </a:spcBef>
              <a:spcAft>
                <a:spcPts val="0"/>
              </a:spcAft>
              <a:buSzPts val="600"/>
              <a:buChar char="●"/>
            </a:pPr>
            <a:r>
              <a:rPr lang="sv-FI" sz="600"/>
              <a:t>Du har tagit del av utmaningarna för och möjligheterna till en hållbar framtid och har lärt dig förstå hur du själv genom dina egna handlingar kan främja en hållbar framtid. </a:t>
            </a:r>
          </a:p>
          <a:p>
            <a:pPr marL="144000" lvl="0" indent="-110100" algn="l" rtl="0">
              <a:spcBef>
                <a:spcPts val="0"/>
              </a:spcBef>
              <a:spcAft>
                <a:spcPts val="0"/>
              </a:spcAft>
              <a:buSzPts val="600"/>
              <a:buChar char="●"/>
            </a:pPr>
            <a:r>
              <a:rPr lang="sv-FI" sz="600"/>
              <a:t>Du förstår hur dina handlingar, val och din verksamhet påverkar naturen, gemenskaper och människor.</a:t>
            </a:r>
          </a:p>
          <a:p>
            <a:pPr marL="144000" lvl="0" indent="-110100" algn="l" rtl="0">
              <a:spcBef>
                <a:spcPts val="0"/>
              </a:spcBef>
              <a:spcAft>
                <a:spcPts val="0"/>
              </a:spcAft>
              <a:buSzPts val="600"/>
              <a:buChar char="●"/>
            </a:pPr>
            <a:r>
              <a:rPr lang="sv-FI" sz="600"/>
              <a:t>Du har lärt dig olika sätt att fatta ansvarsfulla beslut för naturens bästa och har genom din verksamhet visat vilja att agera för din miljös bästa.</a:t>
            </a:r>
          </a:p>
          <a:p>
            <a:pPr marL="144000" lvl="0" indent="-110100" algn="l" rtl="0">
              <a:spcBef>
                <a:spcPts val="0"/>
              </a:spcBef>
              <a:spcAft>
                <a:spcPts val="0"/>
              </a:spcAft>
              <a:buSzPts val="600"/>
              <a:buChar char="●"/>
            </a:pPr>
            <a:r>
              <a:rPr lang="sv-FI" sz="600"/>
              <a:t>Du har lärt dig hur du genom dina handlingar kan ändra saker.</a:t>
            </a:r>
          </a:p>
          <a:p>
            <a:pPr marL="457200" lvl="0" indent="0" algn="l" rtl="0">
              <a:spcBef>
                <a:spcPts val="0"/>
              </a:spcBef>
              <a:spcAft>
                <a:spcPts val="0"/>
              </a:spcAft>
              <a:buNone/>
            </a:pPr>
            <a:endParaRPr sz="600"/>
          </a:p>
          <a:p>
            <a:pPr marL="144000" lvl="0" indent="-110100" algn="l" rtl="0">
              <a:spcBef>
                <a:spcPts val="0"/>
              </a:spcBef>
              <a:spcAft>
                <a:spcPts val="0"/>
              </a:spcAft>
              <a:buSzPts val="600"/>
              <a:buChar char="●"/>
            </a:pPr>
            <a:r>
              <a:rPr lang="sv-FI" sz="600"/>
              <a:t>Du har lärt dig granska saker ur tidsperspektiv. Du förstår hur det förflutna påverkar vårt tänkande, men hur vi kan få tillgång till möjligheter till förändring genom att begrunda det förflutna och nuet. </a:t>
            </a:r>
          </a:p>
          <a:p>
            <a:pPr marL="144000" lvl="0" indent="-110100" algn="l" rtl="0">
              <a:spcBef>
                <a:spcPts val="0"/>
              </a:spcBef>
              <a:spcAft>
                <a:spcPts val="0"/>
              </a:spcAft>
              <a:buSzPts val="600"/>
              <a:buChar char="●"/>
            </a:pPr>
            <a:r>
              <a:rPr lang="sv-FI" sz="600"/>
              <a:t>Du kan även reflektera kring framtiden utifrån hur vi har agerat tidigare. </a:t>
            </a:r>
          </a:p>
          <a:p>
            <a:pPr marL="144000" lvl="0" indent="-110100" algn="l" rtl="0">
              <a:spcBef>
                <a:spcPts val="0"/>
              </a:spcBef>
              <a:spcAft>
                <a:spcPts val="0"/>
              </a:spcAft>
              <a:buSzPts val="600"/>
              <a:buChar char="●"/>
            </a:pPr>
            <a:r>
              <a:rPr lang="sv-FI" sz="600"/>
              <a:t>Du är intresserad av din egen roll i samhället och vill agera som en aktiv medlem av samhället.</a:t>
            </a:r>
          </a:p>
          <a:p>
            <a:pPr marL="0" lvl="0" indent="0" algn="l" rtl="0">
              <a:spcBef>
                <a:spcPts val="0"/>
              </a:spcBef>
              <a:spcAft>
                <a:spcPts val="0"/>
              </a:spcAft>
              <a:buClr>
                <a:schemeClr val="dk1"/>
              </a:buClr>
              <a:buSzPts val="1100"/>
              <a:buFont typeface="Arial"/>
              <a:buNone/>
            </a:pPr>
            <a:endParaRPr sz="700" b="1"/>
          </a:p>
          <a:p>
            <a:pPr marL="0" lvl="0" indent="0" algn="l" rtl="0">
              <a:spcBef>
                <a:spcPts val="0"/>
              </a:spcBef>
              <a:spcAft>
                <a:spcPts val="0"/>
              </a:spcAft>
              <a:buNone/>
            </a:pPr>
            <a:endParaRPr sz="700" b="1"/>
          </a:p>
        </p:txBody>
      </p:sp>
      <p:pic>
        <p:nvPicPr>
          <p:cNvPr id="481" name="Google Shape;481;p55"/>
          <p:cNvPicPr preferRelativeResize="0"/>
          <p:nvPr/>
        </p:nvPicPr>
        <p:blipFill>
          <a:blip r:embed="rId3">
            <a:alphaModFix/>
          </a:blip>
          <a:stretch>
            <a:fillRect/>
          </a:stretch>
        </p:blipFill>
        <p:spPr>
          <a:xfrm>
            <a:off x="476007" y="416975"/>
            <a:ext cx="351361" cy="403450"/>
          </a:xfrm>
          <a:prstGeom prst="rect">
            <a:avLst/>
          </a:prstGeom>
          <a:noFill/>
          <a:ln>
            <a:noFill/>
          </a:ln>
        </p:spPr>
      </p:pic>
      <p:pic>
        <p:nvPicPr>
          <p:cNvPr id="482" name="Google Shape;482;p55"/>
          <p:cNvPicPr preferRelativeResize="0"/>
          <p:nvPr/>
        </p:nvPicPr>
        <p:blipFill>
          <a:blip r:embed="rId4">
            <a:alphaModFix/>
          </a:blip>
          <a:stretch>
            <a:fillRect/>
          </a:stretch>
        </p:blipFill>
        <p:spPr>
          <a:xfrm>
            <a:off x="8869358" y="416508"/>
            <a:ext cx="352150" cy="404386"/>
          </a:xfrm>
          <a:prstGeom prst="rect">
            <a:avLst/>
          </a:prstGeom>
          <a:noFill/>
          <a:ln>
            <a:noFill/>
          </a:ln>
        </p:spPr>
      </p:pic>
      <p:sp>
        <p:nvSpPr>
          <p:cNvPr id="483" name="Google Shape;483;p55"/>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14</a:t>
            </a:fld>
            <a:endParaRPr lang="fi-FI"/>
          </a:p>
        </p:txBody>
      </p:sp>
      <p:sp>
        <p:nvSpPr>
          <p:cNvPr id="484" name="Google Shape;484;p55"/>
          <p:cNvSpPr txBox="1"/>
          <p:nvPr/>
        </p:nvSpPr>
        <p:spPr>
          <a:xfrm>
            <a:off x="3632900" y="416500"/>
            <a:ext cx="2444100" cy="4240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FI" sz="1000" b="1">
                <a:solidFill>
                  <a:srgbClr val="00D7A7"/>
                </a:solidFill>
              </a:rPr>
              <a:t>K6 Arbetslivskompetens och entreprenörskap</a:t>
            </a:r>
          </a:p>
          <a:p>
            <a:pPr marL="0" lvl="0" indent="0" algn="l" rtl="0">
              <a:spcBef>
                <a:spcPts val="0"/>
              </a:spcBef>
              <a:spcAft>
                <a:spcPts val="0"/>
              </a:spcAft>
              <a:buNone/>
            </a:pPr>
            <a:endParaRPr sz="1000" b="1">
              <a:solidFill>
                <a:srgbClr val="00D7A7"/>
              </a:solidFill>
            </a:endParaRPr>
          </a:p>
          <a:p>
            <a:pPr marL="0" lvl="0" indent="0" algn="l" rtl="0">
              <a:spcBef>
                <a:spcPts val="0"/>
              </a:spcBef>
              <a:spcAft>
                <a:spcPts val="0"/>
              </a:spcAft>
              <a:buNone/>
            </a:pPr>
            <a:endParaRPr sz="800"/>
          </a:p>
          <a:p>
            <a:pPr marL="0" lvl="0" indent="0" algn="l" rtl="0">
              <a:spcBef>
                <a:spcPts val="0"/>
              </a:spcBef>
              <a:spcAft>
                <a:spcPts val="0"/>
              </a:spcAft>
              <a:buClr>
                <a:schemeClr val="dk1"/>
              </a:buClr>
              <a:buSzPts val="1100"/>
              <a:buFont typeface="Arial"/>
              <a:buNone/>
            </a:pPr>
            <a:r>
              <a:rPr lang="sv-FI" sz="600" b="1">
                <a:solidFill>
                  <a:schemeClr val="dk1"/>
                </a:solidFill>
              </a:rPr>
              <a:t>Praktisk arbetslivskännedom</a:t>
            </a:r>
          </a:p>
          <a:p>
            <a:pPr marL="0" lvl="0" indent="0" algn="l" rtl="0">
              <a:spcBef>
                <a:spcPts val="0"/>
              </a:spcBef>
              <a:spcAft>
                <a:spcPts val="0"/>
              </a:spcAft>
              <a:buClr>
                <a:schemeClr val="dk1"/>
              </a:buClr>
              <a:buSzPts val="1100"/>
              <a:buFont typeface="Arial"/>
              <a:buNone/>
            </a:pPr>
            <a:endParaRPr sz="600" b="1">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har lärt dig om verksamheten i din närmiljö och förstår allt det som ingår i din lokala gemenskap. </a:t>
            </a:r>
          </a:p>
          <a:p>
            <a:pPr marL="144000" lvl="0" indent="-110100" algn="l" rtl="0">
              <a:spcBef>
                <a:spcPts val="0"/>
              </a:spcBef>
              <a:spcAft>
                <a:spcPts val="0"/>
              </a:spcAft>
              <a:buClr>
                <a:schemeClr val="dk1"/>
              </a:buClr>
              <a:buSzPts val="600"/>
              <a:buChar char="●"/>
            </a:pPr>
            <a:r>
              <a:rPr lang="sv-FI" sz="600">
                <a:solidFill>
                  <a:schemeClr val="dk1"/>
                </a:solidFill>
              </a:rPr>
              <a:t>Du förstår hur man bygger upp välstånd och vilka särdrag näringslivet i ditt närområde har. </a:t>
            </a:r>
          </a:p>
          <a:p>
            <a:pPr marL="144000" lvl="0" indent="-110100" algn="l" rtl="0">
              <a:spcBef>
                <a:spcPts val="0"/>
              </a:spcBef>
              <a:spcAft>
                <a:spcPts val="0"/>
              </a:spcAft>
              <a:buClr>
                <a:schemeClr val="dk1"/>
              </a:buClr>
              <a:buSzPts val="600"/>
              <a:buChar char="●"/>
            </a:pPr>
            <a:r>
              <a:rPr lang="sv-FI" sz="600">
                <a:solidFill>
                  <a:schemeClr val="dk1"/>
                </a:solidFill>
              </a:rPr>
              <a:t>Du har lärt dig identifiera betydelsen av näringslivet för verksamheten i ditt närområde.</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kan identifiera hur produkter och tjänster uppstår och förstår deras betydelse ur sysselsättningens synvinkel. </a:t>
            </a:r>
          </a:p>
          <a:p>
            <a:pPr marL="144000" lvl="0" indent="-110100" algn="l" rtl="0">
              <a:spcBef>
                <a:spcPts val="0"/>
              </a:spcBef>
              <a:spcAft>
                <a:spcPts val="0"/>
              </a:spcAft>
              <a:buClr>
                <a:schemeClr val="dk1"/>
              </a:buClr>
              <a:buSzPts val="600"/>
              <a:buChar char="●"/>
            </a:pPr>
            <a:r>
              <a:rPr lang="sv-FI" sz="600">
                <a:solidFill>
                  <a:schemeClr val="dk1"/>
                </a:solidFill>
              </a:rPr>
              <a:t>Du har förstått vilken roll företag och företagare har för samhällets utveckling. </a:t>
            </a:r>
          </a:p>
          <a:p>
            <a:pPr marL="144000" lvl="0" indent="-110100" algn="l" rtl="0">
              <a:spcBef>
                <a:spcPts val="0"/>
              </a:spcBef>
              <a:spcAft>
                <a:spcPts val="0"/>
              </a:spcAft>
              <a:buClr>
                <a:schemeClr val="dk1"/>
              </a:buClr>
              <a:buSzPts val="600"/>
              <a:buChar char="●"/>
            </a:pPr>
            <a:r>
              <a:rPr lang="sv-FI" sz="600">
                <a:solidFill>
                  <a:schemeClr val="dk1"/>
                </a:solidFill>
              </a:rPr>
              <a:t>Du har samarbetat med olika företagare och företag och därigenom lärt dig förstå hur de genom sin kompetens kan stöda ditt lärande och din förståelse för samhället.</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sv-FI" sz="600">
                <a:solidFill>
                  <a:schemeClr val="dk1"/>
                </a:solidFill>
              </a:rPr>
              <a:t>Du har samarbetat med arbetslivet och därigenom lärt dig förstå vilka färdigheter man erbjuder inom olika branscher. </a:t>
            </a:r>
          </a:p>
          <a:p>
            <a:pPr marL="144000" lvl="0" indent="-110100" algn="l" rtl="0">
              <a:spcBef>
                <a:spcPts val="0"/>
              </a:spcBef>
              <a:spcAft>
                <a:spcPts val="0"/>
              </a:spcAft>
              <a:buClr>
                <a:schemeClr val="dk1"/>
              </a:buClr>
              <a:buSzPts val="600"/>
              <a:buChar char="●"/>
            </a:pPr>
            <a:r>
              <a:rPr lang="sv-FI" sz="600">
                <a:solidFill>
                  <a:schemeClr val="dk1"/>
                </a:solidFill>
              </a:rPr>
              <a:t>Du har lärt dig förstå hur kompetens i arbetslivet förutsätter både kunskaper och färdigheter. </a:t>
            </a:r>
          </a:p>
          <a:p>
            <a:pPr marL="144000" lvl="0" indent="-110100" algn="l" rtl="0">
              <a:spcBef>
                <a:spcPts val="0"/>
              </a:spcBef>
              <a:spcAft>
                <a:spcPts val="0"/>
              </a:spcAft>
              <a:buClr>
                <a:schemeClr val="dk1"/>
              </a:buClr>
              <a:buSzPts val="600"/>
              <a:buChar char="●"/>
            </a:pPr>
            <a:r>
              <a:rPr lang="sv-FI" sz="600">
                <a:solidFill>
                  <a:schemeClr val="dk1"/>
                </a:solidFill>
              </a:rPr>
              <a:t>Du kan ställa upp ett mål för att bekanta dig med arbetslivet och utvärdera dess uppnående tillsammans med de parter du samarbetade med. </a:t>
            </a:r>
          </a:p>
          <a:p>
            <a:pPr marL="144000" lvl="0" indent="-110100" algn="l" rtl="0">
              <a:spcBef>
                <a:spcPts val="0"/>
              </a:spcBef>
              <a:spcAft>
                <a:spcPts val="0"/>
              </a:spcAft>
              <a:buClr>
                <a:schemeClr val="dk1"/>
              </a:buClr>
              <a:buSzPts val="600"/>
              <a:buChar char="●"/>
            </a:pPr>
            <a:r>
              <a:rPr lang="sv-FI" sz="600">
                <a:solidFill>
                  <a:schemeClr val="dk1"/>
                </a:solidFill>
              </a:rPr>
              <a:t>Du har lärt dig ställa frågor om arbetslivet och söka svar på dem.</a:t>
            </a:r>
          </a:p>
          <a:p>
            <a:pPr marL="0" lvl="0" indent="0" algn="l" rtl="0">
              <a:spcBef>
                <a:spcPts val="0"/>
              </a:spcBef>
              <a:spcAft>
                <a:spcPts val="0"/>
              </a:spcAft>
              <a:buClr>
                <a:schemeClr val="dk1"/>
              </a:buClr>
              <a:buSzPts val="1100"/>
              <a:buFont typeface="Arial"/>
              <a:buNone/>
            </a:pPr>
            <a:endParaRPr sz="600">
              <a:solidFill>
                <a:schemeClr val="dk1"/>
              </a:solidFill>
            </a:endParaRPr>
          </a:p>
          <a:p>
            <a:pPr marL="0" lvl="0" indent="0" algn="l" rtl="0">
              <a:spcBef>
                <a:spcPts val="0"/>
              </a:spcBef>
              <a:spcAft>
                <a:spcPts val="0"/>
              </a:spcAft>
              <a:buClr>
                <a:schemeClr val="dk1"/>
              </a:buClr>
              <a:buSzPts val="1100"/>
              <a:buFont typeface="Arial"/>
              <a:buNone/>
            </a:pPr>
            <a:endParaRPr sz="600">
              <a:solidFill>
                <a:schemeClr val="dk1"/>
              </a:solidFill>
            </a:endParaRPr>
          </a:p>
        </p:txBody>
      </p:sp>
      <p:pic>
        <p:nvPicPr>
          <p:cNvPr id="485" name="Google Shape;485;p55"/>
          <p:cNvPicPr preferRelativeResize="0"/>
          <p:nvPr/>
        </p:nvPicPr>
        <p:blipFill>
          <a:blip r:embed="rId3">
            <a:alphaModFix/>
          </a:blip>
          <a:stretch>
            <a:fillRect/>
          </a:stretch>
        </p:blipFill>
        <p:spPr>
          <a:xfrm>
            <a:off x="3285882" y="416975"/>
            <a:ext cx="351361" cy="403450"/>
          </a:xfrm>
          <a:prstGeom prst="rect">
            <a:avLst/>
          </a:prstGeom>
          <a:noFill/>
          <a:ln>
            <a:noFill/>
          </a:ln>
        </p:spPr>
      </p:pic>
      <p:sp>
        <p:nvSpPr>
          <p:cNvPr id="486" name="Google Shape;486;p55"/>
          <p:cNvSpPr txBox="1"/>
          <p:nvPr/>
        </p:nvSpPr>
        <p:spPr>
          <a:xfrm>
            <a:off x="6430225" y="416500"/>
            <a:ext cx="2444100" cy="597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FI" b="1">
                <a:solidFill>
                  <a:schemeClr val="accent5"/>
                </a:solidFill>
              </a:rPr>
              <a:t>L7 Förmåga att delta, påverka och bidra till en hållbar framtid</a:t>
            </a:r>
            <a:r>
              <a:rPr lang="sv-FI" sz="900" b="1">
                <a:solidFill>
                  <a:schemeClr val="accent5"/>
                </a:solidFill>
              </a:rPr>
              <a:t> </a:t>
            </a:r>
          </a:p>
          <a:p>
            <a:pPr marL="0" lvl="0" indent="0" algn="l" rtl="0">
              <a:spcBef>
                <a:spcPts val="0"/>
              </a:spcBef>
              <a:spcAft>
                <a:spcPts val="0"/>
              </a:spcAft>
              <a:buNone/>
            </a:pPr>
            <a:endParaRPr sz="800"/>
          </a:p>
          <a:p>
            <a:pPr marL="0" lvl="0" indent="0" algn="l" rtl="0">
              <a:spcBef>
                <a:spcPts val="0"/>
              </a:spcBef>
              <a:spcAft>
                <a:spcPts val="0"/>
              </a:spcAft>
              <a:buClr>
                <a:schemeClr val="dk1"/>
              </a:buClr>
              <a:buSzPts val="1100"/>
              <a:buFont typeface="Arial"/>
              <a:buNone/>
            </a:pPr>
            <a:r>
              <a:rPr lang="sv-FI" sz="600" b="1"/>
              <a:t>Sätt att påverka</a:t>
            </a:r>
          </a:p>
          <a:p>
            <a:pPr marL="0" lvl="0" indent="0" algn="l" rtl="0">
              <a:spcBef>
                <a:spcPts val="0"/>
              </a:spcBef>
              <a:spcAft>
                <a:spcPts val="0"/>
              </a:spcAft>
              <a:buClr>
                <a:schemeClr val="dk1"/>
              </a:buClr>
              <a:buSzPts val="1100"/>
              <a:buFont typeface="Arial"/>
              <a:buNone/>
            </a:pPr>
            <a:endParaRPr sz="600" b="1"/>
          </a:p>
          <a:p>
            <a:pPr marL="144000" lvl="0" indent="-110100" algn="l" rtl="0">
              <a:spcBef>
                <a:spcPts val="0"/>
              </a:spcBef>
              <a:spcAft>
                <a:spcPts val="0"/>
              </a:spcAft>
              <a:buSzPts val="600"/>
              <a:buChar char="●"/>
            </a:pPr>
            <a:r>
              <a:rPr lang="sv-FI" sz="600"/>
              <a:t>Du förstår vilka faktorer en skola består av och lärt dig hitta din egen röst i dessa. </a:t>
            </a:r>
          </a:p>
          <a:p>
            <a:pPr marL="144000" lvl="0" indent="-110100" algn="l" rtl="0">
              <a:spcBef>
                <a:spcPts val="0"/>
              </a:spcBef>
              <a:spcAft>
                <a:spcPts val="0"/>
              </a:spcAft>
              <a:buSzPts val="600"/>
              <a:buChar char="●"/>
            </a:pPr>
            <a:r>
              <a:rPr lang="sv-FI" sz="600"/>
              <a:t>Du är inspirerad av att diskutera om skolans angelägenheter och deltar i utvecklingen av dem. </a:t>
            </a:r>
          </a:p>
          <a:p>
            <a:pPr marL="144000" lvl="0" indent="-110100" algn="l" rtl="0">
              <a:spcBef>
                <a:spcPts val="0"/>
              </a:spcBef>
              <a:spcAft>
                <a:spcPts val="0"/>
              </a:spcAft>
              <a:buSzPts val="600"/>
              <a:buChar char="●"/>
            </a:pPr>
            <a:r>
              <a:rPr lang="sv-FI" sz="600"/>
              <a:t>Du tar modigt ställning till skolans angelägenheter och förstår hur viktigt det är att få allas röst hörd. </a:t>
            </a:r>
          </a:p>
          <a:p>
            <a:pPr marL="144000" lvl="0" indent="-110100" algn="l" rtl="0">
              <a:spcBef>
                <a:spcPts val="0"/>
              </a:spcBef>
              <a:spcAft>
                <a:spcPts val="0"/>
              </a:spcAft>
              <a:buSzPts val="600"/>
              <a:buChar char="●"/>
            </a:pPr>
            <a:r>
              <a:rPr lang="sv-FI" sz="600"/>
              <a:t>Du slår vakt om att alla i skolan har det bra och känner sig viktiga.</a:t>
            </a:r>
          </a:p>
          <a:p>
            <a:pPr marL="457200" lvl="0" indent="0" algn="l" rtl="0">
              <a:spcBef>
                <a:spcPts val="0"/>
              </a:spcBef>
              <a:spcAft>
                <a:spcPts val="0"/>
              </a:spcAft>
              <a:buNone/>
            </a:pPr>
            <a:endParaRPr sz="600"/>
          </a:p>
          <a:p>
            <a:pPr marL="144000" lvl="0" indent="-110100" algn="l" rtl="0">
              <a:spcBef>
                <a:spcPts val="0"/>
              </a:spcBef>
              <a:spcAft>
                <a:spcPts val="0"/>
              </a:spcAft>
              <a:buSzPts val="600"/>
              <a:buChar char="●"/>
            </a:pPr>
            <a:r>
              <a:rPr lang="sv-FI" sz="600"/>
              <a:t>Du har lärt dig hur människor kan påverka saker på olika sätt. </a:t>
            </a:r>
          </a:p>
          <a:p>
            <a:pPr marL="144000" lvl="0" indent="-110100" algn="l" rtl="0">
              <a:spcBef>
                <a:spcPts val="0"/>
              </a:spcBef>
              <a:spcAft>
                <a:spcPts val="0"/>
              </a:spcAft>
              <a:buSzPts val="600"/>
              <a:buChar char="●"/>
            </a:pPr>
            <a:r>
              <a:rPr lang="sv-FI" sz="600"/>
              <a:t>Du kan söka information och framföra dina tankar på olika sätt. </a:t>
            </a:r>
          </a:p>
          <a:p>
            <a:pPr marL="144000" lvl="0" indent="-110100" algn="l" rtl="0">
              <a:spcBef>
                <a:spcPts val="0"/>
              </a:spcBef>
              <a:spcAft>
                <a:spcPts val="0"/>
              </a:spcAft>
              <a:buSzPts val="600"/>
              <a:buChar char="●"/>
            </a:pPr>
            <a:r>
              <a:rPr lang="sv-FI" sz="600"/>
              <a:t>Du har även jobbat tillsammans med parter utanför skolan och lärt dig se hur de anknyter till samhället. </a:t>
            </a:r>
          </a:p>
          <a:p>
            <a:pPr marL="144000" lvl="0" indent="-110100" algn="l" rtl="0">
              <a:spcBef>
                <a:spcPts val="0"/>
              </a:spcBef>
              <a:spcAft>
                <a:spcPts val="0"/>
              </a:spcAft>
              <a:buSzPts val="600"/>
              <a:buChar char="●"/>
            </a:pPr>
            <a:r>
              <a:rPr lang="sv-FI" sz="600"/>
              <a:t>Du har lärt dig olika sätt att agera och påverka i samarbete med andra.</a:t>
            </a:r>
          </a:p>
          <a:p>
            <a:pPr marL="0" lvl="0" indent="0" algn="l" rtl="0">
              <a:spcBef>
                <a:spcPts val="0"/>
              </a:spcBef>
              <a:spcAft>
                <a:spcPts val="0"/>
              </a:spcAft>
              <a:buClr>
                <a:schemeClr val="dk1"/>
              </a:buClr>
              <a:buSzPts val="1100"/>
              <a:buFont typeface="Arial"/>
              <a:buNone/>
            </a:pPr>
            <a:endParaRPr sz="600"/>
          </a:p>
          <a:p>
            <a:pPr marL="0" lvl="0" indent="0" algn="l" rtl="0">
              <a:spcBef>
                <a:spcPts val="0"/>
              </a:spcBef>
              <a:spcAft>
                <a:spcPts val="0"/>
              </a:spcAft>
              <a:buClr>
                <a:schemeClr val="dk1"/>
              </a:buClr>
              <a:buSzPts val="1100"/>
              <a:buFont typeface="Arial"/>
              <a:buNone/>
            </a:pPr>
            <a:r>
              <a:rPr lang="sv-FI" sz="600" b="1"/>
              <a:t>Samhällets tillvägagångssätt och regler</a:t>
            </a:r>
          </a:p>
          <a:p>
            <a:pPr marL="0" lvl="0" indent="0" algn="l" rtl="0">
              <a:spcBef>
                <a:spcPts val="0"/>
              </a:spcBef>
              <a:spcAft>
                <a:spcPts val="0"/>
              </a:spcAft>
              <a:buClr>
                <a:schemeClr val="dk1"/>
              </a:buClr>
              <a:buSzPts val="1100"/>
              <a:buFont typeface="Arial"/>
              <a:buNone/>
            </a:pPr>
            <a:endParaRPr sz="600" b="1"/>
          </a:p>
          <a:p>
            <a:pPr marL="144000" lvl="0" indent="-110100" algn="l" rtl="0">
              <a:spcBef>
                <a:spcPts val="0"/>
              </a:spcBef>
              <a:spcAft>
                <a:spcPts val="0"/>
              </a:spcAft>
              <a:buSzPts val="600"/>
              <a:buChar char="●"/>
            </a:pPr>
            <a:r>
              <a:rPr lang="sv-FI" sz="600"/>
              <a:t>Du har lärt dig vad som avses med samhälle, hur det har bildats, hur samhället fungerar och vilka tillvägagångssätt det finns i samhället. </a:t>
            </a:r>
          </a:p>
          <a:p>
            <a:pPr marL="144000" lvl="0" indent="-110100" algn="l" rtl="0">
              <a:spcBef>
                <a:spcPts val="0"/>
              </a:spcBef>
              <a:spcAft>
                <a:spcPts val="0"/>
              </a:spcAft>
              <a:buSzPts val="600"/>
              <a:buChar char="●"/>
            </a:pPr>
            <a:r>
              <a:rPr lang="sv-FI" sz="600"/>
              <a:t>Du förstår vad som avses med demokrati och har lärt dig hur du själv kan påverka samhälleliga beslut. </a:t>
            </a:r>
          </a:p>
          <a:p>
            <a:pPr marL="144000" lvl="0" indent="-110100" algn="l" rtl="0">
              <a:spcBef>
                <a:spcPts val="0"/>
              </a:spcBef>
              <a:spcAft>
                <a:spcPts val="0"/>
              </a:spcAft>
              <a:buSzPts val="600"/>
              <a:buChar char="●"/>
            </a:pPr>
            <a:r>
              <a:rPr lang="sv-FI" sz="600"/>
              <a:t>Du har lärt dig fundera på saker som ska beslutas ur olika synvinklar. </a:t>
            </a:r>
          </a:p>
          <a:p>
            <a:pPr marL="144000" lvl="0" indent="-110100" algn="l" rtl="0">
              <a:spcBef>
                <a:spcPts val="0"/>
              </a:spcBef>
              <a:spcAft>
                <a:spcPts val="0"/>
              </a:spcAft>
              <a:buSzPts val="600"/>
              <a:buChar char="●"/>
            </a:pPr>
            <a:r>
              <a:rPr lang="sv-FI" sz="600"/>
              <a:t>Du förstår hur man ska beakta en hållbar framtid, jämlikhet och rättvisa i beslut.</a:t>
            </a:r>
          </a:p>
          <a:p>
            <a:pPr marL="457200" lvl="0" indent="0" algn="l" rtl="0">
              <a:spcBef>
                <a:spcPts val="0"/>
              </a:spcBef>
              <a:spcAft>
                <a:spcPts val="0"/>
              </a:spcAft>
              <a:buNone/>
            </a:pPr>
            <a:endParaRPr sz="600"/>
          </a:p>
          <a:p>
            <a:pPr marL="144000" lvl="0" indent="-110100" algn="l" rtl="0">
              <a:spcBef>
                <a:spcPts val="0"/>
              </a:spcBef>
              <a:spcAft>
                <a:spcPts val="0"/>
              </a:spcAft>
              <a:buSzPts val="600"/>
              <a:buChar char="●"/>
            </a:pPr>
            <a:r>
              <a:rPr lang="sv-FI" sz="600"/>
              <a:t>Du har övat på beslutsfattande och begrundat vilka saker som påverkar dina beslut. </a:t>
            </a:r>
          </a:p>
          <a:p>
            <a:pPr marL="144000" lvl="0" indent="-110100" algn="l" rtl="0">
              <a:spcBef>
                <a:spcPts val="0"/>
              </a:spcBef>
              <a:spcAft>
                <a:spcPts val="0"/>
              </a:spcAft>
              <a:buSzPts val="600"/>
              <a:buChar char="●"/>
            </a:pPr>
            <a:r>
              <a:rPr lang="sv-FI" sz="600"/>
              <a:t>Du har tillsammans med andra övat på de färdigheter som behövs för beslutsfattande. </a:t>
            </a:r>
          </a:p>
          <a:p>
            <a:pPr marL="144000" lvl="0" indent="-110100" algn="l" rtl="0">
              <a:spcBef>
                <a:spcPts val="0"/>
              </a:spcBef>
              <a:spcAft>
                <a:spcPts val="0"/>
              </a:spcAft>
              <a:buSzPts val="600"/>
              <a:buChar char="●"/>
            </a:pPr>
            <a:r>
              <a:rPr lang="sv-FI" sz="600"/>
              <a:t>Du förstår hur man förhandlar om saker och du har lärt dig agera i konfliktsituationer. </a:t>
            </a:r>
          </a:p>
          <a:p>
            <a:pPr marL="144000" lvl="0" indent="-110100" algn="l" rtl="0">
              <a:spcBef>
                <a:spcPts val="0"/>
              </a:spcBef>
              <a:spcAft>
                <a:spcPts val="0"/>
              </a:spcAft>
              <a:buSzPts val="600"/>
              <a:buChar char="●"/>
            </a:pPr>
            <a:r>
              <a:rPr lang="sv-FI" sz="600"/>
              <a:t>Du har lärt dig förstå hur fattade beslut påverkar människor och vår framtid.</a:t>
            </a:r>
          </a:p>
          <a:p>
            <a:pPr marL="457200" lvl="0" indent="0" algn="l" rtl="0">
              <a:spcBef>
                <a:spcPts val="0"/>
              </a:spcBef>
              <a:spcAft>
                <a:spcPts val="0"/>
              </a:spcAft>
              <a:buNone/>
            </a:pPr>
            <a:endParaRPr sz="600"/>
          </a:p>
          <a:p>
            <a:pPr marL="144000" lvl="0" indent="-110100" algn="l" rtl="0">
              <a:spcBef>
                <a:spcPts val="0"/>
              </a:spcBef>
              <a:spcAft>
                <a:spcPts val="0"/>
              </a:spcAft>
              <a:buSzPts val="600"/>
              <a:buChar char="●"/>
            </a:pPr>
            <a:r>
              <a:rPr lang="sv-FI" sz="600"/>
              <a:t>Du har tagit del av regler och avtal samt funderat på deras betydelse för att fungera inom en gemenskap. </a:t>
            </a:r>
          </a:p>
          <a:p>
            <a:pPr marL="144000" lvl="0" indent="-110100" algn="l" rtl="0">
              <a:spcBef>
                <a:spcPts val="0"/>
              </a:spcBef>
              <a:spcAft>
                <a:spcPts val="0"/>
              </a:spcAft>
              <a:buSzPts val="600"/>
              <a:buChar char="●"/>
            </a:pPr>
            <a:r>
              <a:rPr lang="sv-FI" sz="600"/>
              <a:t>Du har aktivt deltagit i skapandet och granskningen av regler. </a:t>
            </a:r>
          </a:p>
          <a:p>
            <a:pPr marL="144000" lvl="0" indent="-110100" algn="l" rtl="0">
              <a:spcBef>
                <a:spcPts val="0"/>
              </a:spcBef>
              <a:spcAft>
                <a:spcPts val="0"/>
              </a:spcAft>
              <a:buSzPts val="600"/>
              <a:buChar char="●"/>
            </a:pPr>
            <a:r>
              <a:rPr lang="sv-FI" sz="600"/>
              <a:t>Du förstår varför regler och avtal har en viktig roll för gemensam verksamhet mellan människor. </a:t>
            </a:r>
          </a:p>
          <a:p>
            <a:pPr marL="144000" lvl="0" indent="-110100" algn="l" rtl="0">
              <a:spcBef>
                <a:spcPts val="0"/>
              </a:spcBef>
              <a:spcAft>
                <a:spcPts val="0"/>
              </a:spcAft>
              <a:buSzPts val="600"/>
              <a:buChar char="●"/>
            </a:pPr>
            <a:r>
              <a:rPr lang="sv-FI" sz="600"/>
              <a:t>Du kan hålla fast vid överenskommelser och agera på överenskommet sätt. </a:t>
            </a:r>
          </a:p>
          <a:p>
            <a:pPr marL="144000" lvl="0" indent="-110100" algn="l" rtl="0">
              <a:spcBef>
                <a:spcPts val="0"/>
              </a:spcBef>
              <a:spcAft>
                <a:spcPts val="0"/>
              </a:spcAft>
              <a:buSzPts val="600"/>
              <a:buChar char="●"/>
            </a:pPr>
            <a:r>
              <a:rPr lang="sv-FI" sz="600"/>
              <a:t>Du vågar diskutera existerande regler och utvärdera deras nödvändighet. </a:t>
            </a:r>
          </a:p>
          <a:p>
            <a:pPr marL="144000" lvl="0" indent="-110100" algn="l" rtl="0">
              <a:spcBef>
                <a:spcPts val="0"/>
              </a:spcBef>
              <a:spcAft>
                <a:spcPts val="0"/>
              </a:spcAft>
              <a:buSzPts val="600"/>
              <a:buChar char="●"/>
            </a:pPr>
            <a:r>
              <a:rPr lang="sv-FI" sz="600"/>
              <a:t>Du kan utvärdera din egen verksamhet i förhållande till fastställda regler och granska ändamålsenligheten för regler ur samhällets synvinkel.</a:t>
            </a:r>
          </a:p>
          <a:p>
            <a:pPr marL="0" lvl="0" indent="0" algn="l" rtl="0">
              <a:spcBef>
                <a:spcPts val="0"/>
              </a:spcBef>
              <a:spcAft>
                <a:spcPts val="0"/>
              </a:spcAft>
              <a:buNone/>
            </a:pPr>
            <a:endParaRPr sz="700" b="1"/>
          </a:p>
        </p:txBody>
      </p:sp>
      <p:pic>
        <p:nvPicPr>
          <p:cNvPr id="487" name="Google Shape;487;p55"/>
          <p:cNvPicPr preferRelativeResize="0"/>
          <p:nvPr/>
        </p:nvPicPr>
        <p:blipFill>
          <a:blip r:embed="rId4">
            <a:alphaModFix/>
          </a:blip>
          <a:stretch>
            <a:fillRect/>
          </a:stretch>
        </p:blipFill>
        <p:spPr>
          <a:xfrm>
            <a:off x="6069008" y="416508"/>
            <a:ext cx="352150" cy="404386"/>
          </a:xfrm>
          <a:prstGeom prst="rect">
            <a:avLst/>
          </a:prstGeom>
          <a:noFill/>
          <a:ln>
            <a:noFill/>
          </a:ln>
        </p:spPr>
      </p:pic>
      <p:sp>
        <p:nvSpPr>
          <p:cNvPr id="488" name="Google Shape;488;p55"/>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sv-FI" sz="800" b="1"/>
              <a:t>MENINGSBANK FÖR MÅNGSIDIG KOMPETENS</a:t>
            </a:r>
          </a:p>
        </p:txBody>
      </p:sp>
      <p:sp>
        <p:nvSpPr>
          <p:cNvPr id="489" name="Google Shape;489;p55"/>
          <p:cNvSpPr txBox="1">
            <a:spLocks noGrp="1"/>
          </p:cNvSpPr>
          <p:nvPr>
            <p:ph type="body" idx="1"/>
          </p:nvPr>
        </p:nvSpPr>
        <p:spPr>
          <a:xfrm>
            <a:off x="7632175" y="6101950"/>
            <a:ext cx="3777600" cy="525900"/>
          </a:xfrm>
          <a:prstGeom prst="rect">
            <a:avLst/>
          </a:prstGeom>
        </p:spPr>
        <p:txBody>
          <a:bodyPr spcFirstLastPara="1" wrap="square" lIns="0" tIns="0" rIns="0" bIns="0" anchor="t" anchorCtr="0">
            <a:noAutofit/>
          </a:bodyPr>
          <a:lstStyle/>
          <a:p>
            <a:pPr marL="0" lvl="0" indent="0" algn="r" rtl="0">
              <a:spcBef>
                <a:spcPts val="0"/>
              </a:spcBef>
              <a:spcAft>
                <a:spcPts val="0"/>
              </a:spcAft>
              <a:buNone/>
            </a:pPr>
            <a:endParaRPr sz="1000" b="1"/>
          </a:p>
          <a:p>
            <a:pPr marL="0" lvl="0" indent="0" algn="r" rtl="0">
              <a:spcBef>
                <a:spcPts val="0"/>
              </a:spcBef>
              <a:spcAft>
                <a:spcPts val="0"/>
              </a:spcAft>
              <a:buNone/>
            </a:pPr>
            <a:r>
              <a:rPr lang="sv-FI" sz="1000" b="1"/>
              <a:t>Källa: </a:t>
            </a:r>
            <a:r>
              <a:rPr lang="sv-FI" sz="1000"/>
              <a:t>Heidi Halkilahti</a:t>
            </a:r>
          </a:p>
          <a:p>
            <a:pPr marL="0" lvl="0" indent="0" algn="r" rtl="0">
              <a:spcBef>
                <a:spcPts val="0"/>
              </a:spcBef>
              <a:spcAft>
                <a:spcPts val="0"/>
              </a:spcAft>
              <a:buNone/>
            </a:pPr>
            <a:endParaRPr sz="1000" b="1"/>
          </a:p>
          <a:p>
            <a:pPr marL="0" lvl="0" indent="0" algn="r" rtl="0">
              <a:spcBef>
                <a:spcPts val="0"/>
              </a:spcBef>
              <a:spcAft>
                <a:spcPts val="0"/>
              </a:spcAft>
              <a:buNone/>
            </a:pPr>
            <a:endParaRPr sz="1000"/>
          </a:p>
          <a:p>
            <a:pPr marL="0" lvl="0" indent="0" algn="r" rtl="0">
              <a:spcBef>
                <a:spcPts val="0"/>
              </a:spcBef>
              <a:spcAft>
                <a:spcPts val="0"/>
              </a:spcAft>
              <a:buNone/>
            </a:pPr>
            <a:endParaRPr sz="1000"/>
          </a:p>
          <a:p>
            <a:pPr marL="0" lvl="0" indent="0" algn="r" rtl="0">
              <a:spcBef>
                <a:spcPts val="0"/>
              </a:spcBef>
              <a:spcAft>
                <a:spcPts val="0"/>
              </a:spcAft>
              <a:buNone/>
            </a:pPr>
            <a:endParaRPr sz="1000"/>
          </a:p>
          <a:p>
            <a:pPr marL="0" lvl="0" indent="0" algn="r" rtl="0">
              <a:spcBef>
                <a:spcPts val="0"/>
              </a:spcBef>
              <a:spcAft>
                <a:spcPts val="0"/>
              </a:spcAft>
              <a:buNone/>
            </a:pPr>
            <a:endParaRPr sz="1000"/>
          </a:p>
          <a:p>
            <a:pPr marL="0" lvl="0" indent="0" algn="r" rtl="0">
              <a:spcBef>
                <a:spcPts val="0"/>
              </a:spcBef>
              <a:spcAft>
                <a:spcPts val="0"/>
              </a:spcAft>
              <a:buNone/>
            </a:pPr>
            <a:endParaRPr sz="1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94"/>
        <p:cNvGrpSpPr/>
        <p:nvPr/>
      </p:nvGrpSpPr>
      <p:grpSpPr>
        <a:xfrm>
          <a:off x="0" y="0"/>
          <a:ext cx="0" cy="0"/>
          <a:chOff x="0" y="0"/>
          <a:chExt cx="0" cy="0"/>
        </a:xfrm>
      </p:grpSpPr>
      <p:sp>
        <p:nvSpPr>
          <p:cNvPr id="495" name="Google Shape;495;p56"/>
          <p:cNvSpPr txBox="1">
            <a:spLocks noGrp="1"/>
          </p:cNvSpPr>
          <p:nvPr>
            <p:ph type="title"/>
          </p:nvPr>
        </p:nvSpPr>
        <p:spPr>
          <a:xfrm>
            <a:off x="457199" y="408562"/>
            <a:ext cx="9972000" cy="787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sv-FI" sz="2400">
                <a:latin typeface="Arial"/>
                <a:ea typeface="Arial"/>
                <a:cs typeface="Arial"/>
                <a:sym typeface="Arial"/>
              </a:rPr>
              <a:t>Självbedömning av mångsidig kompetens på färdighetsnivåer</a:t>
            </a:r>
          </a:p>
        </p:txBody>
      </p:sp>
      <p:sp>
        <p:nvSpPr>
          <p:cNvPr id="496" name="Google Shape;496;p56"/>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sv-FI" sz="800" b="1"/>
              <a:t>SJÄLVBEDÖMNING AV MÅNGSIDIG KOMPETENS PÅ FÄRDIGHETSNIVÅER</a:t>
            </a:r>
          </a:p>
        </p:txBody>
      </p:sp>
      <p:sp>
        <p:nvSpPr>
          <p:cNvPr id="497" name="Google Shape;497;p56"/>
          <p:cNvSpPr/>
          <p:nvPr/>
        </p:nvSpPr>
        <p:spPr>
          <a:xfrm>
            <a:off x="476000" y="1409050"/>
            <a:ext cx="3248400" cy="1299000"/>
          </a:xfrm>
          <a:prstGeom prst="rect">
            <a:avLst/>
          </a:prstGeom>
          <a:noFill/>
          <a:ln w="9525" cap="flat" cmpd="sng">
            <a:solidFill>
              <a:srgbClr val="DEDFE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56"/>
          <p:cNvSpPr/>
          <p:nvPr/>
        </p:nvSpPr>
        <p:spPr>
          <a:xfrm>
            <a:off x="476000" y="2847719"/>
            <a:ext cx="3248400" cy="1299000"/>
          </a:xfrm>
          <a:prstGeom prst="rect">
            <a:avLst/>
          </a:prstGeom>
          <a:noFill/>
          <a:ln w="9525" cap="flat" cmpd="sng">
            <a:solidFill>
              <a:srgbClr val="DEDFE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56"/>
          <p:cNvSpPr/>
          <p:nvPr/>
        </p:nvSpPr>
        <p:spPr>
          <a:xfrm>
            <a:off x="8426200" y="4785087"/>
            <a:ext cx="3248400" cy="1299000"/>
          </a:xfrm>
          <a:prstGeom prst="rect">
            <a:avLst/>
          </a:prstGeom>
          <a:noFill/>
          <a:ln w="9525" cap="flat" cmpd="sng">
            <a:solidFill>
              <a:srgbClr val="DEDFE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56"/>
          <p:cNvSpPr txBox="1">
            <a:spLocks noGrp="1"/>
          </p:cNvSpPr>
          <p:nvPr>
            <p:ph type="body" idx="1"/>
          </p:nvPr>
        </p:nvSpPr>
        <p:spPr>
          <a:xfrm>
            <a:off x="457200" y="828325"/>
            <a:ext cx="7677300" cy="576600"/>
          </a:xfrm>
          <a:prstGeom prst="rect">
            <a:avLst/>
          </a:prstGeom>
        </p:spPr>
        <p:txBody>
          <a:bodyPr spcFirstLastPara="1" wrap="square" lIns="0" tIns="0" rIns="0" bIns="0" anchor="t" anchorCtr="0">
            <a:noAutofit/>
          </a:bodyPr>
          <a:lstStyle/>
          <a:p>
            <a:pPr marL="457200" lvl="0" indent="-292100" algn="l" rtl="0">
              <a:spcBef>
                <a:spcPts val="0"/>
              </a:spcBef>
              <a:spcAft>
                <a:spcPts val="0"/>
              </a:spcAft>
              <a:buSzPts val="1000"/>
              <a:buAutoNum type="arabicPeriod"/>
            </a:pPr>
            <a:r>
              <a:rPr lang="sv-FI" sz="1000" b="1"/>
              <a:t>Vi går igenom målen för mångsidig kompetens.</a:t>
            </a:r>
          </a:p>
          <a:p>
            <a:pPr marL="457200" lvl="0" indent="-292100" algn="l" rtl="0">
              <a:spcBef>
                <a:spcPts val="0"/>
              </a:spcBef>
              <a:spcAft>
                <a:spcPts val="0"/>
              </a:spcAft>
              <a:buSzPts val="1000"/>
              <a:buAutoNum type="arabicPeriod"/>
            </a:pPr>
            <a:r>
              <a:rPr lang="sv-FI" sz="1000" b="1"/>
              <a:t>De lärande skriver in sina egna lärandemål i mallen. </a:t>
            </a:r>
          </a:p>
          <a:p>
            <a:pPr marL="457200" lvl="0" indent="-292100" algn="l" rtl="0">
              <a:spcBef>
                <a:spcPts val="0"/>
              </a:spcBef>
              <a:spcAft>
                <a:spcPts val="0"/>
              </a:spcAft>
              <a:buSzPts val="1000"/>
              <a:buAutoNum type="arabicPeriod"/>
            </a:pPr>
            <a:r>
              <a:rPr lang="sv-FI" sz="1000" b="1"/>
              <a:t>I slutet av fenomenperioden utvärderar de lärande hur väl deras mål har förverkligats och färglägger den färdighetsnivå de har uppnått i mallen.</a:t>
            </a:r>
          </a:p>
        </p:txBody>
      </p:sp>
      <p:sp>
        <p:nvSpPr>
          <p:cNvPr id="501" name="Google Shape;501;p56"/>
          <p:cNvSpPr txBox="1">
            <a:spLocks noGrp="1"/>
          </p:cNvSpPr>
          <p:nvPr>
            <p:ph type="body" idx="1"/>
          </p:nvPr>
        </p:nvSpPr>
        <p:spPr>
          <a:xfrm>
            <a:off x="476000" y="1807981"/>
            <a:ext cx="3248400" cy="969900"/>
          </a:xfrm>
          <a:prstGeom prst="rect">
            <a:avLst/>
          </a:prstGeom>
        </p:spPr>
        <p:txBody>
          <a:bodyPr spcFirstLastPara="1" wrap="square" lIns="91425" tIns="72000" rIns="91425" bIns="91425" anchor="t" anchorCtr="0">
            <a:noAutofit/>
          </a:bodyPr>
          <a:lstStyle/>
          <a:p>
            <a:pPr marL="0" lvl="0" indent="0" algn="l" rtl="0">
              <a:spcBef>
                <a:spcPts val="0"/>
              </a:spcBef>
              <a:spcAft>
                <a:spcPts val="0"/>
              </a:spcAft>
              <a:buNone/>
            </a:pPr>
            <a:r>
              <a:rPr lang="sv-FI" sz="600" b="1"/>
              <a:t>Ditt lärandemål</a:t>
            </a:r>
          </a:p>
          <a:p>
            <a:pPr marL="0" lvl="0" indent="0" algn="l" rtl="0">
              <a:spcBef>
                <a:spcPts val="0"/>
              </a:spcBef>
              <a:spcAft>
                <a:spcPts val="0"/>
              </a:spcAft>
              <a:buNone/>
            </a:pPr>
            <a:endParaRPr sz="600" b="1"/>
          </a:p>
          <a:p>
            <a:pPr marL="0" lvl="0" indent="0" algn="l" rtl="0">
              <a:spcBef>
                <a:spcPts val="0"/>
              </a:spcBef>
              <a:spcAft>
                <a:spcPts val="0"/>
              </a:spcAft>
              <a:buNone/>
            </a:pPr>
            <a:endParaRPr sz="600" b="1"/>
          </a:p>
          <a:p>
            <a:pPr marL="0" lvl="0" indent="0" algn="l" rtl="0">
              <a:spcBef>
                <a:spcPts val="0"/>
              </a:spcBef>
              <a:spcAft>
                <a:spcPts val="0"/>
              </a:spcAft>
              <a:buNone/>
            </a:pPr>
            <a:r>
              <a:rPr lang="sv-FI" sz="600" b="1"/>
              <a:t>Bedöm hur målet har uppnåtts</a:t>
            </a:r>
          </a:p>
          <a:p>
            <a:pPr marL="0" lvl="0" indent="0" algn="l" rtl="0">
              <a:spcBef>
                <a:spcPts val="0"/>
              </a:spcBef>
              <a:spcAft>
                <a:spcPts val="0"/>
              </a:spcAft>
              <a:buNone/>
            </a:pPr>
            <a:endParaRPr sz="600" b="1"/>
          </a:p>
          <a:p>
            <a:pPr marL="0" lvl="0" indent="0" algn="l" rtl="0">
              <a:spcBef>
                <a:spcPts val="0"/>
              </a:spcBef>
              <a:spcAft>
                <a:spcPts val="0"/>
              </a:spcAft>
              <a:buNone/>
            </a:pPr>
            <a:endParaRPr sz="600" b="1"/>
          </a:p>
          <a:p>
            <a:pPr marL="0" lvl="0" indent="0" algn="l" rtl="0">
              <a:spcBef>
                <a:spcPts val="0"/>
              </a:spcBef>
              <a:spcAft>
                <a:spcPts val="0"/>
              </a:spcAft>
              <a:buNone/>
            </a:pPr>
            <a:r>
              <a:rPr lang="sv-FI" sz="600" b="1"/>
              <a:t>Vad kunde du göra annorlunda</a:t>
            </a:r>
          </a:p>
        </p:txBody>
      </p:sp>
      <p:sp>
        <p:nvSpPr>
          <p:cNvPr id="502" name="Google Shape;502;p56"/>
          <p:cNvSpPr/>
          <p:nvPr/>
        </p:nvSpPr>
        <p:spPr>
          <a:xfrm>
            <a:off x="8426200" y="1907756"/>
            <a:ext cx="3248400" cy="1299000"/>
          </a:xfrm>
          <a:prstGeom prst="rect">
            <a:avLst/>
          </a:prstGeom>
          <a:noFill/>
          <a:ln w="9525" cap="flat" cmpd="sng">
            <a:solidFill>
              <a:srgbClr val="DEDFE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56"/>
          <p:cNvSpPr/>
          <p:nvPr/>
        </p:nvSpPr>
        <p:spPr>
          <a:xfrm>
            <a:off x="8426200" y="3346423"/>
            <a:ext cx="3248400" cy="1299000"/>
          </a:xfrm>
          <a:prstGeom prst="rect">
            <a:avLst/>
          </a:prstGeom>
          <a:noFill/>
          <a:ln w="9525" cap="flat" cmpd="sng">
            <a:solidFill>
              <a:srgbClr val="DEDFE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56"/>
          <p:cNvSpPr/>
          <p:nvPr/>
        </p:nvSpPr>
        <p:spPr>
          <a:xfrm>
            <a:off x="476000" y="4286425"/>
            <a:ext cx="3248400" cy="1299000"/>
          </a:xfrm>
          <a:prstGeom prst="rect">
            <a:avLst/>
          </a:prstGeom>
          <a:noFill/>
          <a:ln w="9525" cap="flat" cmpd="sng">
            <a:solidFill>
              <a:srgbClr val="DEDFE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56"/>
          <p:cNvSpPr/>
          <p:nvPr/>
        </p:nvSpPr>
        <p:spPr>
          <a:xfrm>
            <a:off x="8426200" y="469100"/>
            <a:ext cx="3248400" cy="1299000"/>
          </a:xfrm>
          <a:prstGeom prst="rect">
            <a:avLst/>
          </a:prstGeom>
          <a:noFill/>
          <a:ln w="9525" cap="flat" cmpd="sng">
            <a:solidFill>
              <a:srgbClr val="DEDFE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506" name="Google Shape;506;p56"/>
          <p:cNvPicPr preferRelativeResize="0"/>
          <p:nvPr/>
        </p:nvPicPr>
        <p:blipFill>
          <a:blip r:embed="rId3">
            <a:alphaModFix/>
          </a:blip>
          <a:stretch>
            <a:fillRect/>
          </a:stretch>
        </p:blipFill>
        <p:spPr>
          <a:xfrm>
            <a:off x="4005800" y="1404975"/>
            <a:ext cx="4180402" cy="4180425"/>
          </a:xfrm>
          <a:prstGeom prst="rect">
            <a:avLst/>
          </a:prstGeom>
          <a:noFill/>
          <a:ln>
            <a:noFill/>
          </a:ln>
        </p:spPr>
      </p:pic>
      <p:sp>
        <p:nvSpPr>
          <p:cNvPr id="507" name="Google Shape;507;p56"/>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15</a:t>
            </a:fld>
            <a:endParaRPr lang="fi-FI"/>
          </a:p>
        </p:txBody>
      </p:sp>
      <p:sp>
        <p:nvSpPr>
          <p:cNvPr id="508" name="Google Shape;508;p56"/>
          <p:cNvSpPr txBox="1"/>
          <p:nvPr/>
        </p:nvSpPr>
        <p:spPr>
          <a:xfrm>
            <a:off x="476000" y="1471379"/>
            <a:ext cx="3248400" cy="329100"/>
          </a:xfrm>
          <a:prstGeom prst="rect">
            <a:avLst/>
          </a:prstGeom>
          <a:solidFill>
            <a:srgbClr val="DB27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FI" sz="700" b="1">
                <a:solidFill>
                  <a:srgbClr val="FFFFFF"/>
                </a:solidFill>
              </a:rPr>
              <a:t>1 Förmåga att tänka och lära sig</a:t>
            </a:r>
          </a:p>
        </p:txBody>
      </p:sp>
      <p:sp>
        <p:nvSpPr>
          <p:cNvPr id="509" name="Google Shape;509;p56"/>
          <p:cNvSpPr txBox="1">
            <a:spLocks noGrp="1"/>
          </p:cNvSpPr>
          <p:nvPr>
            <p:ph type="body" idx="1"/>
          </p:nvPr>
        </p:nvSpPr>
        <p:spPr>
          <a:xfrm>
            <a:off x="476000" y="3176825"/>
            <a:ext cx="3248400" cy="969900"/>
          </a:xfrm>
          <a:prstGeom prst="rect">
            <a:avLst/>
          </a:prstGeom>
        </p:spPr>
        <p:txBody>
          <a:bodyPr spcFirstLastPara="1" wrap="square" lIns="91425" tIns="72000" rIns="91425" bIns="91425" anchor="t" anchorCtr="0">
            <a:noAutofit/>
          </a:bodyPr>
          <a:lstStyle/>
          <a:p>
            <a:pPr marL="0" lvl="0" indent="0" algn="l" rtl="0">
              <a:spcBef>
                <a:spcPts val="0"/>
              </a:spcBef>
              <a:spcAft>
                <a:spcPts val="0"/>
              </a:spcAft>
              <a:buClr>
                <a:schemeClr val="dk1"/>
              </a:buClr>
              <a:buSzPts val="1100"/>
              <a:buFont typeface="Arial"/>
              <a:buNone/>
            </a:pPr>
            <a:r>
              <a:rPr lang="sv-FI" sz="600" b="1"/>
              <a:t>Ditt lärandemål</a:t>
            </a:r>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r>
              <a:rPr lang="sv-FI" sz="600" b="1"/>
              <a:t>Bedöm hur målet har uppnåtts</a:t>
            </a:r>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r>
              <a:rPr lang="sv-FI" sz="600" b="1"/>
              <a:t>Vad kunde du göra annorlunda</a:t>
            </a:r>
          </a:p>
        </p:txBody>
      </p:sp>
      <p:sp>
        <p:nvSpPr>
          <p:cNvPr id="510" name="Google Shape;510;p56"/>
          <p:cNvSpPr txBox="1"/>
          <p:nvPr/>
        </p:nvSpPr>
        <p:spPr>
          <a:xfrm>
            <a:off x="476004" y="2847725"/>
            <a:ext cx="3248400" cy="329100"/>
          </a:xfrm>
          <a:prstGeom prst="rect">
            <a:avLst/>
          </a:prstGeom>
          <a:solidFill>
            <a:srgbClr val="FFC6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FI" sz="700" b="1">
                <a:solidFill>
                  <a:srgbClr val="FFFFFF"/>
                </a:solidFill>
              </a:rPr>
              <a:t>7 Förmåga att delta, påverka och bidra till en hållbar framtid </a:t>
            </a:r>
          </a:p>
        </p:txBody>
      </p:sp>
      <p:sp>
        <p:nvSpPr>
          <p:cNvPr id="511" name="Google Shape;511;p56"/>
          <p:cNvSpPr txBox="1">
            <a:spLocks noGrp="1"/>
          </p:cNvSpPr>
          <p:nvPr>
            <p:ph type="body" idx="1"/>
          </p:nvPr>
        </p:nvSpPr>
        <p:spPr>
          <a:xfrm>
            <a:off x="8426200" y="1150979"/>
            <a:ext cx="3248400" cy="969900"/>
          </a:xfrm>
          <a:prstGeom prst="rect">
            <a:avLst/>
          </a:prstGeom>
          <a:ln w="9525" cap="flat" cmpd="sng">
            <a:solidFill>
              <a:srgbClr val="DEDFE1"/>
            </a:solidFill>
            <a:prstDash val="solid"/>
            <a:round/>
            <a:headEnd type="none" w="sm" len="sm"/>
            <a:tailEnd type="none" w="sm" len="sm"/>
          </a:ln>
        </p:spPr>
        <p:txBody>
          <a:bodyPr spcFirstLastPara="1" wrap="square" lIns="91425" tIns="72000" rIns="91425" bIns="91425" anchor="t" anchorCtr="0">
            <a:noAutofit/>
          </a:bodyPr>
          <a:lstStyle/>
          <a:p>
            <a:pPr marL="0" lvl="0" indent="0" algn="l" rtl="0">
              <a:spcBef>
                <a:spcPts val="0"/>
              </a:spcBef>
              <a:spcAft>
                <a:spcPts val="0"/>
              </a:spcAft>
              <a:buClr>
                <a:schemeClr val="dk1"/>
              </a:buClr>
              <a:buSzPts val="1100"/>
              <a:buFont typeface="Arial"/>
              <a:buNone/>
            </a:pPr>
            <a:r>
              <a:rPr lang="sv-FI" sz="600" b="1"/>
              <a:t>Ditt lärandemål</a:t>
            </a:r>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r>
              <a:rPr lang="sv-FI" sz="600" b="1"/>
              <a:t>Bedöm hur målet har uppnåtts</a:t>
            </a:r>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r>
              <a:rPr lang="sv-FI" sz="600" b="1"/>
              <a:t>Vad kunde du göra annorlunda</a:t>
            </a:r>
          </a:p>
        </p:txBody>
      </p:sp>
      <p:sp>
        <p:nvSpPr>
          <p:cNvPr id="512" name="Google Shape;512;p56"/>
          <p:cNvSpPr txBox="1"/>
          <p:nvPr/>
        </p:nvSpPr>
        <p:spPr>
          <a:xfrm>
            <a:off x="8426200" y="763394"/>
            <a:ext cx="3248400" cy="329100"/>
          </a:xfrm>
          <a:prstGeom prst="rect">
            <a:avLst/>
          </a:prstGeom>
          <a:solidFill>
            <a:srgbClr val="0001BE"/>
          </a:solidFill>
          <a:ln w="9525" cap="flat" cmpd="sng">
            <a:solidFill>
              <a:srgbClr val="DEDFE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sv-FI" sz="700" b="1">
                <a:solidFill>
                  <a:srgbClr val="FFFFFF"/>
                </a:solidFill>
              </a:rPr>
              <a:t>2 Kulturell och kommunikativ kompetens</a:t>
            </a:r>
          </a:p>
        </p:txBody>
      </p:sp>
      <p:sp>
        <p:nvSpPr>
          <p:cNvPr id="513" name="Google Shape;513;p56"/>
          <p:cNvSpPr txBox="1">
            <a:spLocks noGrp="1"/>
          </p:cNvSpPr>
          <p:nvPr>
            <p:ph type="body" idx="1"/>
          </p:nvPr>
        </p:nvSpPr>
        <p:spPr>
          <a:xfrm>
            <a:off x="8426200" y="2563588"/>
            <a:ext cx="3248400" cy="969900"/>
          </a:xfrm>
          <a:prstGeom prst="rect">
            <a:avLst/>
          </a:prstGeom>
          <a:ln w="9525" cap="flat" cmpd="sng">
            <a:solidFill>
              <a:srgbClr val="DEDFE1"/>
            </a:solidFill>
            <a:prstDash val="solid"/>
            <a:round/>
            <a:headEnd type="none" w="sm" len="sm"/>
            <a:tailEnd type="none" w="sm" len="sm"/>
          </a:ln>
        </p:spPr>
        <p:txBody>
          <a:bodyPr spcFirstLastPara="1" wrap="square" lIns="91425" tIns="72000" rIns="91425" bIns="91425" anchor="t" anchorCtr="0">
            <a:noAutofit/>
          </a:bodyPr>
          <a:lstStyle/>
          <a:p>
            <a:pPr marL="0" lvl="0" indent="0" algn="l" rtl="0">
              <a:spcBef>
                <a:spcPts val="0"/>
              </a:spcBef>
              <a:spcAft>
                <a:spcPts val="0"/>
              </a:spcAft>
              <a:buClr>
                <a:schemeClr val="dk1"/>
              </a:buClr>
              <a:buSzPts val="1100"/>
              <a:buFont typeface="Arial"/>
              <a:buNone/>
            </a:pPr>
            <a:r>
              <a:rPr lang="sv-FI" sz="600" b="1"/>
              <a:t>Ditt lärandemål</a:t>
            </a:r>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r>
              <a:rPr lang="sv-FI" sz="600" b="1"/>
              <a:t>Bedöm hur målet har uppnåtts</a:t>
            </a:r>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r>
              <a:rPr lang="sv-FI" sz="600" b="1"/>
              <a:t>Vad kunde du göra annorlunda</a:t>
            </a:r>
          </a:p>
        </p:txBody>
      </p:sp>
      <p:sp>
        <p:nvSpPr>
          <p:cNvPr id="514" name="Google Shape;514;p56"/>
          <p:cNvSpPr txBox="1"/>
          <p:nvPr/>
        </p:nvSpPr>
        <p:spPr>
          <a:xfrm>
            <a:off x="8426200" y="2212000"/>
            <a:ext cx="3248400" cy="329100"/>
          </a:xfrm>
          <a:prstGeom prst="rect">
            <a:avLst/>
          </a:prstGeom>
          <a:solidFill>
            <a:srgbClr val="0072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FI" sz="700" b="1">
                <a:solidFill>
                  <a:srgbClr val="FFFFFF"/>
                </a:solidFill>
              </a:rPr>
              <a:t>3 Vardagskompetens </a:t>
            </a:r>
          </a:p>
        </p:txBody>
      </p:sp>
      <p:sp>
        <p:nvSpPr>
          <p:cNvPr id="515" name="Google Shape;515;p56"/>
          <p:cNvSpPr txBox="1">
            <a:spLocks noGrp="1"/>
          </p:cNvSpPr>
          <p:nvPr>
            <p:ph type="body" idx="1"/>
          </p:nvPr>
        </p:nvSpPr>
        <p:spPr>
          <a:xfrm>
            <a:off x="8426200" y="3876412"/>
            <a:ext cx="3248400" cy="969900"/>
          </a:xfrm>
          <a:prstGeom prst="rect">
            <a:avLst/>
          </a:prstGeom>
          <a:ln w="9525" cap="flat" cmpd="sng">
            <a:solidFill>
              <a:srgbClr val="DEDFE1"/>
            </a:solidFill>
            <a:prstDash val="solid"/>
            <a:round/>
            <a:headEnd type="none" w="sm" len="sm"/>
            <a:tailEnd type="none" w="sm" len="sm"/>
          </a:ln>
        </p:spPr>
        <p:txBody>
          <a:bodyPr spcFirstLastPara="1" wrap="square" lIns="91425" tIns="72000" rIns="91425" bIns="91425" anchor="t" anchorCtr="0">
            <a:noAutofit/>
          </a:bodyPr>
          <a:lstStyle/>
          <a:p>
            <a:pPr marL="0" lvl="0" indent="0" algn="l" rtl="0">
              <a:spcBef>
                <a:spcPts val="0"/>
              </a:spcBef>
              <a:spcAft>
                <a:spcPts val="0"/>
              </a:spcAft>
              <a:buClr>
                <a:schemeClr val="dk1"/>
              </a:buClr>
              <a:buSzPts val="1100"/>
              <a:buFont typeface="Arial"/>
              <a:buNone/>
            </a:pPr>
            <a:r>
              <a:rPr lang="sv-FI" sz="600" b="1"/>
              <a:t>Ditt lärandemål</a:t>
            </a:r>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r>
              <a:rPr lang="sv-FI" sz="600" b="1"/>
              <a:t>Bedöm hur målet har uppnåtts</a:t>
            </a:r>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r>
              <a:rPr lang="sv-FI" sz="600" b="1"/>
              <a:t>Vad kunde du göra annorlunda</a:t>
            </a:r>
          </a:p>
        </p:txBody>
      </p:sp>
      <p:sp>
        <p:nvSpPr>
          <p:cNvPr id="516" name="Google Shape;516;p56"/>
          <p:cNvSpPr txBox="1"/>
          <p:nvPr/>
        </p:nvSpPr>
        <p:spPr>
          <a:xfrm>
            <a:off x="8426200" y="3597133"/>
            <a:ext cx="3248400" cy="329100"/>
          </a:xfrm>
          <a:prstGeom prst="rect">
            <a:avLst/>
          </a:prstGeom>
          <a:solidFill>
            <a:srgbClr val="9FC9EB"/>
          </a:solidFill>
          <a:ln w="9525" cap="flat" cmpd="sng">
            <a:solidFill>
              <a:srgbClr val="DEDFE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sv-FI" sz="700" b="1" dirty="0">
                <a:solidFill>
                  <a:srgbClr val="FFFFFF"/>
                </a:solidFill>
              </a:rPr>
              <a:t>4 </a:t>
            </a:r>
            <a:r>
              <a:rPr lang="sv-FI" sz="700" b="1" dirty="0" err="1">
                <a:solidFill>
                  <a:srgbClr val="FFFFFF"/>
                </a:solidFill>
              </a:rPr>
              <a:t>Multilitteracitet</a:t>
            </a:r>
            <a:endParaRPr lang="sv-FI" sz="700" b="1" dirty="0">
              <a:solidFill>
                <a:srgbClr val="FFFFFF"/>
              </a:solidFill>
            </a:endParaRPr>
          </a:p>
        </p:txBody>
      </p:sp>
      <p:sp>
        <p:nvSpPr>
          <p:cNvPr id="517" name="Google Shape;517;p56"/>
          <p:cNvSpPr txBox="1">
            <a:spLocks noGrp="1"/>
          </p:cNvSpPr>
          <p:nvPr>
            <p:ph type="body" idx="1"/>
          </p:nvPr>
        </p:nvSpPr>
        <p:spPr>
          <a:xfrm>
            <a:off x="476000" y="4615488"/>
            <a:ext cx="3248400" cy="969900"/>
          </a:xfrm>
          <a:prstGeom prst="rect">
            <a:avLst/>
          </a:prstGeom>
        </p:spPr>
        <p:txBody>
          <a:bodyPr spcFirstLastPara="1" wrap="square" lIns="91425" tIns="72000" rIns="91425" bIns="91425" anchor="t" anchorCtr="0">
            <a:noAutofit/>
          </a:bodyPr>
          <a:lstStyle/>
          <a:p>
            <a:pPr marL="0" lvl="0" indent="0" algn="l" rtl="0">
              <a:spcBef>
                <a:spcPts val="0"/>
              </a:spcBef>
              <a:spcAft>
                <a:spcPts val="0"/>
              </a:spcAft>
              <a:buClr>
                <a:schemeClr val="dk1"/>
              </a:buClr>
              <a:buSzPts val="1100"/>
              <a:buFont typeface="Arial"/>
              <a:buNone/>
            </a:pPr>
            <a:r>
              <a:rPr lang="sv-FI" sz="600" b="1"/>
              <a:t>Ditt lärandemål</a:t>
            </a:r>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r>
              <a:rPr lang="sv-FI" sz="600" b="1"/>
              <a:t>Bedöm hur målet har uppnåtts</a:t>
            </a:r>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r>
              <a:rPr lang="sv-FI" sz="600" b="1"/>
              <a:t>Vad kunde du göra annorlunda</a:t>
            </a:r>
          </a:p>
        </p:txBody>
      </p:sp>
      <p:sp>
        <p:nvSpPr>
          <p:cNvPr id="518" name="Google Shape;518;p56"/>
          <p:cNvSpPr txBox="1"/>
          <p:nvPr/>
        </p:nvSpPr>
        <p:spPr>
          <a:xfrm>
            <a:off x="476004" y="4286388"/>
            <a:ext cx="3248400" cy="329100"/>
          </a:xfrm>
          <a:prstGeom prst="rect">
            <a:avLst/>
          </a:prstGeom>
          <a:solidFill>
            <a:srgbClr val="00D7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FI" sz="700" b="1">
                <a:solidFill>
                  <a:srgbClr val="FFFFFF"/>
                </a:solidFill>
              </a:rPr>
              <a:t>6 Arbetslivskompetens och entreprenörskap</a:t>
            </a:r>
          </a:p>
        </p:txBody>
      </p:sp>
      <p:sp>
        <p:nvSpPr>
          <p:cNvPr id="519" name="Google Shape;519;p56"/>
          <p:cNvSpPr txBox="1">
            <a:spLocks noGrp="1"/>
          </p:cNvSpPr>
          <p:nvPr>
            <p:ph type="body" idx="1"/>
          </p:nvPr>
        </p:nvSpPr>
        <p:spPr>
          <a:xfrm>
            <a:off x="8426200" y="5315062"/>
            <a:ext cx="3248400" cy="969900"/>
          </a:xfrm>
          <a:prstGeom prst="rect">
            <a:avLst/>
          </a:prstGeom>
        </p:spPr>
        <p:txBody>
          <a:bodyPr spcFirstLastPara="1" wrap="square" lIns="91425" tIns="72000" rIns="91425" bIns="91425" anchor="t" anchorCtr="0">
            <a:noAutofit/>
          </a:bodyPr>
          <a:lstStyle/>
          <a:p>
            <a:pPr marL="0" lvl="0" indent="0" algn="l" rtl="0">
              <a:spcBef>
                <a:spcPts val="0"/>
              </a:spcBef>
              <a:spcAft>
                <a:spcPts val="0"/>
              </a:spcAft>
              <a:buClr>
                <a:schemeClr val="dk1"/>
              </a:buClr>
              <a:buSzPts val="1100"/>
              <a:buFont typeface="Arial"/>
              <a:buNone/>
            </a:pPr>
            <a:r>
              <a:rPr lang="sv-FI" sz="600" b="1"/>
              <a:t>Ditt lärandemål</a:t>
            </a:r>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r>
              <a:rPr lang="sv-FI" sz="600" b="1"/>
              <a:t>Bedöm hur målet har uppnåtts</a:t>
            </a:r>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r>
              <a:rPr lang="sv-FI" sz="600" b="1"/>
              <a:t>Vad kunde du göra annorlunda</a:t>
            </a:r>
          </a:p>
        </p:txBody>
      </p:sp>
      <p:sp>
        <p:nvSpPr>
          <p:cNvPr id="520" name="Google Shape;520;p56"/>
          <p:cNvSpPr txBox="1"/>
          <p:nvPr/>
        </p:nvSpPr>
        <p:spPr>
          <a:xfrm>
            <a:off x="8418364" y="4974503"/>
            <a:ext cx="3248400" cy="329100"/>
          </a:xfrm>
          <a:prstGeom prst="rect">
            <a:avLst/>
          </a:prstGeom>
          <a:solidFill>
            <a:srgbClr val="0092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FI" sz="700" b="1">
                <a:solidFill>
                  <a:srgbClr val="FFFFFF"/>
                </a:solidFill>
              </a:rPr>
              <a:t>5 Digital kompetens</a:t>
            </a:r>
          </a:p>
        </p:txBody>
      </p:sp>
      <p:sp>
        <p:nvSpPr>
          <p:cNvPr id="521" name="Google Shape;521;p56"/>
          <p:cNvSpPr txBox="1"/>
          <p:nvPr/>
        </p:nvSpPr>
        <p:spPr>
          <a:xfrm>
            <a:off x="6986288" y="1372450"/>
            <a:ext cx="291600" cy="243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a:t>2</a:t>
            </a:r>
          </a:p>
        </p:txBody>
      </p:sp>
      <p:sp>
        <p:nvSpPr>
          <p:cNvPr id="522" name="Google Shape;522;p56"/>
          <p:cNvSpPr txBox="1"/>
          <p:nvPr/>
        </p:nvSpPr>
        <p:spPr>
          <a:xfrm>
            <a:off x="4872713" y="1372450"/>
            <a:ext cx="291600" cy="243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a:t>1</a:t>
            </a:r>
          </a:p>
        </p:txBody>
      </p:sp>
      <p:sp>
        <p:nvSpPr>
          <p:cNvPr id="523" name="Google Shape;523;p56"/>
          <p:cNvSpPr txBox="1"/>
          <p:nvPr/>
        </p:nvSpPr>
        <p:spPr>
          <a:xfrm>
            <a:off x="5929488" y="5585400"/>
            <a:ext cx="291600" cy="243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a:t>5</a:t>
            </a:r>
          </a:p>
        </p:txBody>
      </p:sp>
      <p:sp>
        <p:nvSpPr>
          <p:cNvPr id="524" name="Google Shape;524;p56"/>
          <p:cNvSpPr txBox="1"/>
          <p:nvPr/>
        </p:nvSpPr>
        <p:spPr>
          <a:xfrm>
            <a:off x="4118100" y="4722325"/>
            <a:ext cx="291600" cy="243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a:t>6</a:t>
            </a:r>
          </a:p>
        </p:txBody>
      </p:sp>
      <p:sp>
        <p:nvSpPr>
          <p:cNvPr id="525" name="Google Shape;525;p56"/>
          <p:cNvSpPr txBox="1"/>
          <p:nvPr/>
        </p:nvSpPr>
        <p:spPr>
          <a:xfrm>
            <a:off x="7745350" y="4722325"/>
            <a:ext cx="291600" cy="243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a:t>4</a:t>
            </a:r>
          </a:p>
        </p:txBody>
      </p:sp>
      <p:sp>
        <p:nvSpPr>
          <p:cNvPr id="526" name="Google Shape;526;p56"/>
          <p:cNvSpPr txBox="1"/>
          <p:nvPr/>
        </p:nvSpPr>
        <p:spPr>
          <a:xfrm>
            <a:off x="8134588" y="2948588"/>
            <a:ext cx="291600" cy="243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a:t>3</a:t>
            </a:r>
          </a:p>
        </p:txBody>
      </p:sp>
      <p:sp>
        <p:nvSpPr>
          <p:cNvPr id="527" name="Google Shape;527;p56"/>
          <p:cNvSpPr txBox="1"/>
          <p:nvPr/>
        </p:nvSpPr>
        <p:spPr>
          <a:xfrm>
            <a:off x="3773638" y="2948588"/>
            <a:ext cx="291600" cy="243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a:t>7</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2" name="Otsikko 1"/>
          <p:cNvSpPr>
            <a:spLocks noGrp="1"/>
          </p:cNvSpPr>
          <p:nvPr>
            <p:ph type="ctrTitle"/>
          </p:nvPr>
        </p:nvSpPr>
        <p:spPr/>
        <p:txBody>
          <a:bodyPr/>
          <a:lstStyle/>
          <a:p>
            <a:r>
              <a:rPr lang="fi-FI" dirty="0" err="1" smtClean="0"/>
              <a:t>Tack</a:t>
            </a:r>
            <a:r>
              <a:rPr lang="fi-FI" dirty="0" smtClean="0"/>
              <a:t>!</a:t>
            </a:r>
            <a:endParaRPr lang="fi-FI"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38"/>
          <p:cNvSpPr txBox="1">
            <a:spLocks noGrp="1"/>
          </p:cNvSpPr>
          <p:nvPr>
            <p:ph type="ctrTitle"/>
          </p:nvPr>
        </p:nvSpPr>
        <p:spPr>
          <a:xfrm>
            <a:off x="486375" y="457200"/>
            <a:ext cx="9972000" cy="8994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sv-FI" sz="4200" b="0">
                <a:solidFill>
                  <a:srgbClr val="FFFFFF"/>
                </a:solidFill>
                <a:latin typeface="Arial Black"/>
                <a:ea typeface="Arial Black"/>
                <a:cs typeface="Arial Black"/>
                <a:sym typeface="Arial Black"/>
              </a:rPr>
              <a:t>Anvisning för användning av verktygen</a:t>
            </a:r>
          </a:p>
        </p:txBody>
      </p:sp>
      <p:sp>
        <p:nvSpPr>
          <p:cNvPr id="215" name="Google Shape;215;p38"/>
          <p:cNvSpPr txBox="1">
            <a:spLocks noGrp="1"/>
          </p:cNvSpPr>
          <p:nvPr>
            <p:ph type="body" idx="4294967295"/>
          </p:nvPr>
        </p:nvSpPr>
        <p:spPr>
          <a:xfrm>
            <a:off x="500925" y="1742150"/>
            <a:ext cx="9942900" cy="40197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sv-FI" sz="2600" dirty="0">
                <a:solidFill>
                  <a:schemeClr val="lt1"/>
                </a:solidFill>
                <a:latin typeface="Arial Black"/>
                <a:ea typeface="Arial Black"/>
                <a:cs typeface="Arial Black"/>
                <a:sym typeface="Arial Black"/>
              </a:rPr>
              <a:t>Modifiera inte de ursprungliga filerna, utan ladda ner verktygen på din egen dator för modifiering.</a:t>
            </a:r>
          </a:p>
          <a:p>
            <a:pPr marL="0" lvl="0" indent="0" algn="l" rtl="0">
              <a:spcBef>
                <a:spcPts val="0"/>
              </a:spcBef>
              <a:spcAft>
                <a:spcPts val="0"/>
              </a:spcAft>
              <a:buNone/>
            </a:pPr>
            <a:endParaRPr sz="2400" dirty="0">
              <a:solidFill>
                <a:schemeClr val="lt1"/>
              </a:solidFill>
              <a:latin typeface="Arial Black"/>
              <a:ea typeface="Arial Black"/>
              <a:cs typeface="Arial Black"/>
              <a:sym typeface="Arial Black"/>
            </a:endParaRPr>
          </a:p>
          <a:p>
            <a:pPr marL="0" lvl="0" indent="0" algn="l" rtl="0">
              <a:spcBef>
                <a:spcPts val="0"/>
              </a:spcBef>
              <a:spcAft>
                <a:spcPts val="0"/>
              </a:spcAft>
              <a:buNone/>
            </a:pPr>
            <a:r>
              <a:rPr lang="sv-FI" sz="1400" b="1" dirty="0">
                <a:solidFill>
                  <a:srgbClr val="FFFFFF"/>
                </a:solidFill>
              </a:rPr>
              <a:t>Utvecklingstjänsterna inom fostrans- och utbildningssektorn vid Helsingfors stad har inom projektet för modellering av fenomenbaserad inlärning utvecklat en samling verktyg, med hjälp av vilka grundskolelevers inlärning bättre kan följas upp och bedömas. Verktygen omfattar verktyg för både lärare och lärande och fungerar både i digitala (0365 och Google) och fysiska miljöer. Verktygen är fritt tillgängliga för alla och får modifieras så att de lämpar sig för användningsområdet.</a:t>
            </a: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Clr>
                <a:schemeClr val="dk1"/>
              </a:buClr>
              <a:buSzPts val="1100"/>
              <a:buFont typeface="Arial"/>
              <a:buNone/>
            </a:pPr>
            <a:endParaRPr sz="1400" b="1" dirty="0">
              <a:solidFill>
                <a:srgbClr val="FFFFFF"/>
              </a:solidFill>
            </a:endParaRP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None/>
            </a:pPr>
            <a:endParaRPr sz="1800" b="1" dirty="0">
              <a:solidFill>
                <a:srgbClr val="FFFFFF"/>
              </a:solidFill>
            </a:endParaRPr>
          </a:p>
          <a:p>
            <a:pPr marL="0" lvl="0" indent="0" algn="l" rtl="0">
              <a:spcBef>
                <a:spcPts val="0"/>
              </a:spcBef>
              <a:spcAft>
                <a:spcPts val="0"/>
              </a:spcAft>
              <a:buNone/>
            </a:pPr>
            <a:endParaRPr sz="1400" dirty="0">
              <a:solidFill>
                <a:srgbClr val="FFFFFF"/>
              </a:solidFill>
            </a:endParaRPr>
          </a:p>
          <a:p>
            <a:pPr marL="0" lvl="0" indent="0" algn="l" rtl="0">
              <a:spcBef>
                <a:spcPts val="0"/>
              </a:spcBef>
              <a:spcAft>
                <a:spcPts val="0"/>
              </a:spcAft>
              <a:buNone/>
            </a:pPr>
            <a:endParaRPr sz="1800" dirty="0">
              <a:solidFill>
                <a:srgbClr val="FFFFFF"/>
              </a:solidFill>
            </a:endParaRPr>
          </a:p>
          <a:p>
            <a:pPr marL="0" lvl="0" indent="0" algn="l" rtl="0">
              <a:spcBef>
                <a:spcPts val="0"/>
              </a:spcBef>
              <a:spcAft>
                <a:spcPts val="0"/>
              </a:spcAft>
              <a:buNone/>
            </a:pPr>
            <a:endParaRPr sz="1800" dirty="0">
              <a:solidFill>
                <a:srgbClr val="FFFFFF"/>
              </a:solidFill>
            </a:endParaRPr>
          </a:p>
          <a:p>
            <a:pPr marL="0" lvl="0" indent="0" algn="l" rtl="0">
              <a:spcBef>
                <a:spcPts val="0"/>
              </a:spcBef>
              <a:spcAft>
                <a:spcPts val="0"/>
              </a:spcAft>
              <a:buClr>
                <a:schemeClr val="dk1"/>
              </a:buClr>
              <a:buSzPts val="1100"/>
              <a:buFont typeface="Arial"/>
              <a:buNone/>
            </a:pPr>
            <a:endParaRPr sz="1800" dirty="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9"/>
          <p:cNvSpPr/>
          <p:nvPr/>
        </p:nvSpPr>
        <p:spPr>
          <a:xfrm>
            <a:off x="962025" y="1519700"/>
            <a:ext cx="2620800" cy="689400"/>
          </a:xfrm>
          <a:prstGeom prst="homePlate">
            <a:avLst>
              <a:gd name="adj" fmla="val 50000"/>
            </a:avLst>
          </a:pr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rgbClr val="FFFFFF"/>
              </a:solidFill>
            </a:endParaRPr>
          </a:p>
        </p:txBody>
      </p:sp>
      <p:sp>
        <p:nvSpPr>
          <p:cNvPr id="221" name="Google Shape;221;p39"/>
          <p:cNvSpPr txBox="1"/>
          <p:nvPr/>
        </p:nvSpPr>
        <p:spPr>
          <a:xfrm>
            <a:off x="8958150" y="5676600"/>
            <a:ext cx="25671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b="1">
                <a:solidFill>
                  <a:srgbClr val="F5A3C7"/>
                </a:solidFill>
              </a:rPr>
              <a:t>Bedömning av mångsidig inlärning (s. 20)</a:t>
            </a:r>
          </a:p>
        </p:txBody>
      </p:sp>
      <p:sp>
        <p:nvSpPr>
          <p:cNvPr id="222" name="Google Shape;222;p39"/>
          <p:cNvSpPr txBox="1"/>
          <p:nvPr/>
        </p:nvSpPr>
        <p:spPr>
          <a:xfrm>
            <a:off x="8958150" y="4946575"/>
            <a:ext cx="25671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b="1">
                <a:solidFill>
                  <a:srgbClr val="F5A3C7"/>
                </a:solidFill>
              </a:rPr>
              <a:t>Halvtidsbedömning och slutbedömning (s. 8)</a:t>
            </a:r>
          </a:p>
        </p:txBody>
      </p:sp>
      <p:cxnSp>
        <p:nvCxnSpPr>
          <p:cNvPr id="223" name="Google Shape;223;p39"/>
          <p:cNvCxnSpPr>
            <a:stCxn id="224" idx="0"/>
            <a:endCxn id="225" idx="0"/>
          </p:cNvCxnSpPr>
          <p:nvPr/>
        </p:nvCxnSpPr>
        <p:spPr>
          <a:xfrm rot="5400000">
            <a:off x="5555604" y="3375031"/>
            <a:ext cx="600" cy="3142500"/>
          </a:xfrm>
          <a:prstGeom prst="bentConnector3">
            <a:avLst>
              <a:gd name="adj1" fmla="val -25817670"/>
            </a:avLst>
          </a:prstGeom>
          <a:noFill/>
          <a:ln w="9525" cap="flat" cmpd="sng">
            <a:solidFill>
              <a:srgbClr val="000000"/>
            </a:solidFill>
            <a:prstDash val="solid"/>
            <a:round/>
            <a:headEnd type="none" w="med" len="med"/>
            <a:tailEnd type="triangle" w="med" len="med"/>
          </a:ln>
        </p:spPr>
      </p:cxnSp>
      <p:sp>
        <p:nvSpPr>
          <p:cNvPr id="225" name="Google Shape;225;p39"/>
          <p:cNvSpPr txBox="1"/>
          <p:nvPr/>
        </p:nvSpPr>
        <p:spPr>
          <a:xfrm>
            <a:off x="3521600" y="4945963"/>
            <a:ext cx="9261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600" b="1"/>
              <a:t>1. Beskrivning av fenomenet</a:t>
            </a:r>
          </a:p>
        </p:txBody>
      </p:sp>
      <p:sp>
        <p:nvSpPr>
          <p:cNvPr id="226" name="Google Shape;226;p39"/>
          <p:cNvSpPr txBox="1"/>
          <p:nvPr/>
        </p:nvSpPr>
        <p:spPr>
          <a:xfrm>
            <a:off x="4584198" y="4945963"/>
            <a:ext cx="9261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600" b="1">
                <a:solidFill>
                  <a:schemeClr val="dk1"/>
                </a:solidFill>
              </a:rPr>
              <a:t>2. Inspireras av fenomenet</a:t>
            </a:r>
          </a:p>
        </p:txBody>
      </p:sp>
      <p:sp>
        <p:nvSpPr>
          <p:cNvPr id="224" name="Google Shape;224;p39"/>
          <p:cNvSpPr txBox="1"/>
          <p:nvPr/>
        </p:nvSpPr>
        <p:spPr>
          <a:xfrm>
            <a:off x="6709404" y="4945981"/>
            <a:ext cx="8355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600" b="1"/>
              <a:t>4. Utarbetar en plan </a:t>
            </a:r>
          </a:p>
        </p:txBody>
      </p:sp>
      <p:sp>
        <p:nvSpPr>
          <p:cNvPr id="227" name="Google Shape;227;p39"/>
          <p:cNvSpPr txBox="1"/>
          <p:nvPr/>
        </p:nvSpPr>
        <p:spPr>
          <a:xfrm>
            <a:off x="5646796" y="4945963"/>
            <a:ext cx="9261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600" b="1"/>
              <a:t>3. Ställer upp personliga mål</a:t>
            </a:r>
          </a:p>
        </p:txBody>
      </p:sp>
      <p:sp>
        <p:nvSpPr>
          <p:cNvPr id="228" name="Google Shape;228;p39"/>
          <p:cNvSpPr txBox="1"/>
          <p:nvPr/>
        </p:nvSpPr>
        <p:spPr>
          <a:xfrm>
            <a:off x="7703424" y="4945981"/>
            <a:ext cx="9261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600" b="1"/>
              <a:t>Delar med sig av det inlärda materialet</a:t>
            </a:r>
          </a:p>
        </p:txBody>
      </p:sp>
      <p:cxnSp>
        <p:nvCxnSpPr>
          <p:cNvPr id="229" name="Google Shape;229;p39"/>
          <p:cNvCxnSpPr>
            <a:stCxn id="225" idx="2"/>
          </p:cNvCxnSpPr>
          <p:nvPr/>
        </p:nvCxnSpPr>
        <p:spPr>
          <a:xfrm>
            <a:off x="3984650" y="5434063"/>
            <a:ext cx="6300" cy="136200"/>
          </a:xfrm>
          <a:prstGeom prst="straightConnector1">
            <a:avLst/>
          </a:prstGeom>
          <a:noFill/>
          <a:ln w="9525" cap="flat" cmpd="sng">
            <a:solidFill>
              <a:srgbClr val="000000"/>
            </a:solidFill>
            <a:prstDash val="solid"/>
            <a:round/>
            <a:headEnd type="none" w="med" len="med"/>
            <a:tailEnd type="triangle" w="med" len="med"/>
          </a:ln>
        </p:spPr>
      </p:cxnSp>
      <p:cxnSp>
        <p:nvCxnSpPr>
          <p:cNvPr id="230" name="Google Shape;230;p39"/>
          <p:cNvCxnSpPr/>
          <p:nvPr/>
        </p:nvCxnSpPr>
        <p:spPr>
          <a:xfrm>
            <a:off x="5044179" y="5434091"/>
            <a:ext cx="6300" cy="136200"/>
          </a:xfrm>
          <a:prstGeom prst="straightConnector1">
            <a:avLst/>
          </a:prstGeom>
          <a:noFill/>
          <a:ln w="9525" cap="flat" cmpd="sng">
            <a:solidFill>
              <a:srgbClr val="000000"/>
            </a:solidFill>
            <a:prstDash val="solid"/>
            <a:round/>
            <a:headEnd type="none" w="med" len="med"/>
            <a:tailEnd type="triangle" w="med" len="med"/>
          </a:ln>
        </p:spPr>
      </p:cxnSp>
      <p:cxnSp>
        <p:nvCxnSpPr>
          <p:cNvPr id="231" name="Google Shape;231;p39"/>
          <p:cNvCxnSpPr/>
          <p:nvPr/>
        </p:nvCxnSpPr>
        <p:spPr>
          <a:xfrm>
            <a:off x="6106761" y="5434091"/>
            <a:ext cx="6300" cy="136200"/>
          </a:xfrm>
          <a:prstGeom prst="straightConnector1">
            <a:avLst/>
          </a:prstGeom>
          <a:noFill/>
          <a:ln w="9525" cap="flat" cmpd="sng">
            <a:solidFill>
              <a:srgbClr val="000000"/>
            </a:solidFill>
            <a:prstDash val="solid"/>
            <a:round/>
            <a:headEnd type="none" w="med" len="med"/>
            <a:tailEnd type="triangle" w="med" len="med"/>
          </a:ln>
        </p:spPr>
      </p:cxnSp>
      <p:cxnSp>
        <p:nvCxnSpPr>
          <p:cNvPr id="232" name="Google Shape;232;p39"/>
          <p:cNvCxnSpPr/>
          <p:nvPr/>
        </p:nvCxnSpPr>
        <p:spPr>
          <a:xfrm>
            <a:off x="7123927" y="5434091"/>
            <a:ext cx="6300" cy="136200"/>
          </a:xfrm>
          <a:prstGeom prst="straightConnector1">
            <a:avLst/>
          </a:prstGeom>
          <a:noFill/>
          <a:ln w="9525" cap="flat" cmpd="sng">
            <a:solidFill>
              <a:srgbClr val="000000"/>
            </a:solidFill>
            <a:prstDash val="solid"/>
            <a:round/>
            <a:headEnd type="none" w="med" len="med"/>
            <a:tailEnd type="triangle" w="med" len="med"/>
          </a:ln>
        </p:spPr>
      </p:cxnSp>
      <p:sp>
        <p:nvSpPr>
          <p:cNvPr id="233" name="Google Shape;233;p39"/>
          <p:cNvSpPr txBox="1"/>
          <p:nvPr/>
        </p:nvSpPr>
        <p:spPr>
          <a:xfrm>
            <a:off x="7740400" y="5672650"/>
            <a:ext cx="880200" cy="9768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b="1">
                <a:solidFill>
                  <a:srgbClr val="9FC9EB"/>
                </a:solidFill>
              </a:rPr>
              <a:t>Referentgranskning och Hjälp-väggen</a:t>
            </a:r>
          </a:p>
          <a:p>
            <a:pPr marL="0" lvl="0" indent="0" algn="ctr" rtl="0">
              <a:spcBef>
                <a:spcPts val="0"/>
              </a:spcBef>
              <a:spcAft>
                <a:spcPts val="0"/>
              </a:spcAft>
              <a:buNone/>
            </a:pPr>
            <a:r>
              <a:rPr lang="sv-FI" sz="800" b="1">
                <a:solidFill>
                  <a:srgbClr val="9FC9EB"/>
                </a:solidFill>
              </a:rPr>
              <a:t>(s.28–29)</a:t>
            </a:r>
          </a:p>
        </p:txBody>
      </p:sp>
      <p:sp>
        <p:nvSpPr>
          <p:cNvPr id="234" name="Google Shape;234;p39"/>
          <p:cNvSpPr txBox="1">
            <a:spLocks noGrp="1"/>
          </p:cNvSpPr>
          <p:nvPr>
            <p:ph type="title"/>
          </p:nvPr>
        </p:nvSpPr>
        <p:spPr>
          <a:xfrm>
            <a:off x="452104" y="223730"/>
            <a:ext cx="9972000" cy="787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sv-FI" sz="3000" dirty="0">
                <a:latin typeface="Arial"/>
                <a:ea typeface="Arial"/>
                <a:cs typeface="Arial"/>
                <a:sym typeface="Arial"/>
              </a:rPr>
              <a:t>Bedömningsverktyg för fenomeninlärningens olika skeden </a:t>
            </a:r>
          </a:p>
        </p:txBody>
      </p:sp>
      <p:sp>
        <p:nvSpPr>
          <p:cNvPr id="235" name="Google Shape;235;p39"/>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sv-FI" sz="800" b="1"/>
              <a:t>BEDÖMNINGSVERKTYG FÖR FENOMENBASERAD INLÄRNING</a:t>
            </a:r>
          </a:p>
        </p:txBody>
      </p:sp>
      <p:sp>
        <p:nvSpPr>
          <p:cNvPr id="236" name="Google Shape;236;p39"/>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fi-FI"/>
              <a:t>3</a:t>
            </a:fld>
            <a:endParaRPr lang="fi-FI"/>
          </a:p>
        </p:txBody>
      </p:sp>
      <p:grpSp>
        <p:nvGrpSpPr>
          <p:cNvPr id="237" name="Google Shape;237;p39"/>
          <p:cNvGrpSpPr/>
          <p:nvPr/>
        </p:nvGrpSpPr>
        <p:grpSpPr>
          <a:xfrm>
            <a:off x="462998" y="1386320"/>
            <a:ext cx="956266" cy="956266"/>
            <a:chOff x="540175" y="2202242"/>
            <a:chExt cx="801900" cy="801900"/>
          </a:xfrm>
        </p:grpSpPr>
        <p:sp>
          <p:nvSpPr>
            <p:cNvPr id="238" name="Google Shape;238;p39"/>
            <p:cNvSpPr/>
            <p:nvPr/>
          </p:nvSpPr>
          <p:spPr>
            <a:xfrm>
              <a:off x="540175" y="2202242"/>
              <a:ext cx="801900" cy="801900"/>
            </a:xfrm>
            <a:prstGeom prst="ellipse">
              <a:avLst/>
            </a:prstGeom>
            <a:solidFill>
              <a:srgbClr val="FFFFFF"/>
            </a:solidFill>
            <a:ln w="28575" cap="flat" cmpd="sng">
              <a:solidFill>
                <a:srgbClr val="00D7A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39"/>
            <p:cNvSpPr txBox="1"/>
            <p:nvPr/>
          </p:nvSpPr>
          <p:spPr>
            <a:xfrm>
              <a:off x="556525" y="2670479"/>
              <a:ext cx="769200" cy="201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FI" sz="600" b="1"/>
                <a:t>Lärare</a:t>
              </a:r>
            </a:p>
          </p:txBody>
        </p:sp>
        <p:pic>
          <p:nvPicPr>
            <p:cNvPr id="240" name="Google Shape;240;p39"/>
            <p:cNvPicPr preferRelativeResize="0"/>
            <p:nvPr/>
          </p:nvPicPr>
          <p:blipFill>
            <a:blip r:embed="rId3">
              <a:alphaModFix/>
            </a:blip>
            <a:stretch>
              <a:fillRect/>
            </a:stretch>
          </p:blipFill>
          <p:spPr>
            <a:xfrm>
              <a:off x="754675" y="2314718"/>
              <a:ext cx="372900" cy="372900"/>
            </a:xfrm>
            <a:prstGeom prst="rect">
              <a:avLst/>
            </a:prstGeom>
            <a:noFill/>
            <a:ln>
              <a:noFill/>
            </a:ln>
          </p:spPr>
        </p:pic>
      </p:grpSp>
      <p:sp>
        <p:nvSpPr>
          <p:cNvPr id="241" name="Google Shape;241;p39"/>
          <p:cNvSpPr/>
          <p:nvPr/>
        </p:nvSpPr>
        <p:spPr>
          <a:xfrm>
            <a:off x="3487200" y="1519700"/>
            <a:ext cx="5508000" cy="689400"/>
          </a:xfrm>
          <a:prstGeom prst="chevron">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rgbClr val="FFFFFF"/>
              </a:solidFill>
            </a:endParaRPr>
          </a:p>
        </p:txBody>
      </p:sp>
      <p:sp>
        <p:nvSpPr>
          <p:cNvPr id="242" name="Google Shape;242;p39"/>
          <p:cNvSpPr/>
          <p:nvPr/>
        </p:nvSpPr>
        <p:spPr>
          <a:xfrm>
            <a:off x="8898575" y="1519700"/>
            <a:ext cx="2967600" cy="697200"/>
          </a:xfrm>
          <a:prstGeom prst="chevron">
            <a:avLst>
              <a:gd name="adj" fmla="val 50000"/>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rgbClr val="FFFFFF"/>
              </a:solidFill>
            </a:endParaRPr>
          </a:p>
        </p:txBody>
      </p:sp>
      <p:sp>
        <p:nvSpPr>
          <p:cNvPr id="243" name="Google Shape;243;p39"/>
          <p:cNvSpPr txBox="1"/>
          <p:nvPr/>
        </p:nvSpPr>
        <p:spPr>
          <a:xfrm>
            <a:off x="1506275" y="2294725"/>
            <a:ext cx="1908900" cy="689400"/>
          </a:xfrm>
          <a:prstGeom prst="rect">
            <a:avLst/>
          </a:prstGeom>
          <a:noFill/>
          <a:ln>
            <a:noFill/>
          </a:ln>
        </p:spPr>
        <p:txBody>
          <a:bodyPr spcFirstLastPara="1" wrap="square" lIns="91425" tIns="91425" rIns="91425" bIns="91425" anchor="t" anchorCtr="0">
            <a:noAutofit/>
          </a:bodyPr>
          <a:lstStyle/>
          <a:p>
            <a:pPr marL="72000" lvl="0" indent="-116450" algn="l" rtl="0">
              <a:spcBef>
                <a:spcPts val="0"/>
              </a:spcBef>
              <a:spcAft>
                <a:spcPts val="0"/>
              </a:spcAft>
              <a:buSzPts val="700"/>
              <a:buAutoNum type="arabicPeriod"/>
            </a:pPr>
            <a:r>
              <a:rPr lang="sv-FI" sz="700" b="1">
                <a:solidFill>
                  <a:schemeClr val="dk1"/>
                </a:solidFill>
              </a:rPr>
              <a:t>Ämnesspecifika mål för kartläggning ur läroplanen</a:t>
            </a:r>
          </a:p>
          <a:p>
            <a:pPr marL="72000" lvl="0" indent="-116450" algn="l" rtl="0">
              <a:spcBef>
                <a:spcPts val="0"/>
              </a:spcBef>
              <a:spcAft>
                <a:spcPts val="0"/>
              </a:spcAft>
              <a:buClr>
                <a:schemeClr val="dk1"/>
              </a:buClr>
              <a:buSzPts val="700"/>
              <a:buAutoNum type="arabicPeriod"/>
            </a:pPr>
            <a:r>
              <a:rPr lang="sv-FI" sz="700" b="1">
                <a:solidFill>
                  <a:schemeClr val="dk1"/>
                </a:solidFill>
              </a:rPr>
              <a:t>Väljer fenomen och definierar huvudmål för fenomenet</a:t>
            </a:r>
          </a:p>
          <a:p>
            <a:pPr marL="72000" lvl="0" indent="-116450" algn="l" rtl="0">
              <a:spcBef>
                <a:spcPts val="0"/>
              </a:spcBef>
              <a:spcAft>
                <a:spcPts val="0"/>
              </a:spcAft>
              <a:buClr>
                <a:schemeClr val="dk1"/>
              </a:buClr>
              <a:buSzPts val="700"/>
              <a:buAutoNum type="arabicPeriod"/>
            </a:pPr>
            <a:r>
              <a:rPr lang="sv-FI" sz="700" b="1">
                <a:solidFill>
                  <a:schemeClr val="dk1"/>
                </a:solidFill>
              </a:rPr>
              <a:t>Inleder tillsammans undervisningen i fenomenet</a:t>
            </a:r>
          </a:p>
        </p:txBody>
      </p:sp>
      <p:sp>
        <p:nvSpPr>
          <p:cNvPr id="244" name="Google Shape;244;p39"/>
          <p:cNvSpPr txBox="1"/>
          <p:nvPr/>
        </p:nvSpPr>
        <p:spPr>
          <a:xfrm>
            <a:off x="3868325" y="2294725"/>
            <a:ext cx="4570800" cy="689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FI" sz="700" b="1">
                <a:solidFill>
                  <a:schemeClr val="dk1"/>
                </a:solidFill>
              </a:rPr>
              <a:t>Träffar tillsammans de lärande minst en gång under processen och styr fenomenet inom sina egna läroämnen.</a:t>
            </a:r>
          </a:p>
        </p:txBody>
      </p:sp>
      <p:sp>
        <p:nvSpPr>
          <p:cNvPr id="245" name="Google Shape;245;p39"/>
          <p:cNvSpPr/>
          <p:nvPr/>
        </p:nvSpPr>
        <p:spPr>
          <a:xfrm>
            <a:off x="962025" y="4015250"/>
            <a:ext cx="2620800" cy="689400"/>
          </a:xfrm>
          <a:prstGeom prst="homePlate">
            <a:avLst>
              <a:gd name="adj" fmla="val 50000"/>
            </a:avLst>
          </a:pr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FI" b="1">
                <a:solidFill>
                  <a:srgbClr val="FFFFFF"/>
                </a:solidFill>
              </a:rPr>
              <a:t>MÅL</a:t>
            </a:r>
          </a:p>
        </p:txBody>
      </p:sp>
      <p:sp>
        <p:nvSpPr>
          <p:cNvPr id="246" name="Google Shape;246;p39"/>
          <p:cNvSpPr/>
          <p:nvPr/>
        </p:nvSpPr>
        <p:spPr>
          <a:xfrm>
            <a:off x="3487200" y="4015250"/>
            <a:ext cx="5508000" cy="689400"/>
          </a:xfrm>
          <a:prstGeom prst="chevron">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FI" b="1">
                <a:solidFill>
                  <a:srgbClr val="FFFFFF"/>
                </a:solidFill>
              </a:rPr>
              <a:t>DELAKTIGHET</a:t>
            </a:r>
          </a:p>
        </p:txBody>
      </p:sp>
      <p:sp>
        <p:nvSpPr>
          <p:cNvPr id="247" name="Google Shape;247;p39"/>
          <p:cNvSpPr/>
          <p:nvPr/>
        </p:nvSpPr>
        <p:spPr>
          <a:xfrm>
            <a:off x="8898575" y="4015250"/>
            <a:ext cx="2967600" cy="697200"/>
          </a:xfrm>
          <a:prstGeom prst="chevron">
            <a:avLst>
              <a:gd name="adj" fmla="val 50000"/>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FI" b="1">
                <a:solidFill>
                  <a:srgbClr val="FFFFFF"/>
                </a:solidFill>
              </a:rPr>
              <a:t>BEDÖMNING</a:t>
            </a:r>
          </a:p>
        </p:txBody>
      </p:sp>
      <p:grpSp>
        <p:nvGrpSpPr>
          <p:cNvPr id="248" name="Google Shape;248;p39"/>
          <p:cNvGrpSpPr/>
          <p:nvPr/>
        </p:nvGrpSpPr>
        <p:grpSpPr>
          <a:xfrm>
            <a:off x="452104" y="3880757"/>
            <a:ext cx="976634" cy="976634"/>
            <a:chOff x="540175" y="4560633"/>
            <a:chExt cx="801900" cy="801900"/>
          </a:xfrm>
        </p:grpSpPr>
        <p:sp>
          <p:nvSpPr>
            <p:cNvPr id="249" name="Google Shape;249;p39"/>
            <p:cNvSpPr/>
            <p:nvPr/>
          </p:nvSpPr>
          <p:spPr>
            <a:xfrm>
              <a:off x="540175" y="4560633"/>
              <a:ext cx="801900" cy="801900"/>
            </a:xfrm>
            <a:prstGeom prst="ellipse">
              <a:avLst/>
            </a:prstGeom>
            <a:solidFill>
              <a:srgbClr val="FFFFFF"/>
            </a:solidFill>
            <a:ln w="28575" cap="flat" cmpd="sng">
              <a:solidFill>
                <a:srgbClr val="00D7A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50" name="Google Shape;250;p39"/>
            <p:cNvPicPr preferRelativeResize="0"/>
            <p:nvPr/>
          </p:nvPicPr>
          <p:blipFill>
            <a:blip r:embed="rId4">
              <a:alphaModFix/>
            </a:blip>
            <a:stretch>
              <a:fillRect/>
            </a:stretch>
          </p:blipFill>
          <p:spPr>
            <a:xfrm>
              <a:off x="754675" y="4673108"/>
              <a:ext cx="372900" cy="372900"/>
            </a:xfrm>
            <a:prstGeom prst="rect">
              <a:avLst/>
            </a:prstGeom>
            <a:noFill/>
            <a:ln>
              <a:noFill/>
            </a:ln>
          </p:spPr>
        </p:pic>
        <p:sp>
          <p:nvSpPr>
            <p:cNvPr id="251" name="Google Shape;251;p39"/>
            <p:cNvSpPr txBox="1"/>
            <p:nvPr/>
          </p:nvSpPr>
          <p:spPr>
            <a:xfrm>
              <a:off x="556525" y="5048758"/>
              <a:ext cx="769200" cy="201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FI" sz="600" b="1"/>
                <a:t>Lärande</a:t>
              </a:r>
            </a:p>
          </p:txBody>
        </p:sp>
      </p:grpSp>
      <p:sp>
        <p:nvSpPr>
          <p:cNvPr id="252" name="Google Shape;252;p39"/>
          <p:cNvSpPr txBox="1"/>
          <p:nvPr/>
        </p:nvSpPr>
        <p:spPr>
          <a:xfrm>
            <a:off x="1382300" y="1519800"/>
            <a:ext cx="2139300" cy="689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FI" b="1">
                <a:solidFill>
                  <a:srgbClr val="FFFFFF"/>
                </a:solidFill>
              </a:rPr>
              <a:t>MÅL</a:t>
            </a:r>
          </a:p>
        </p:txBody>
      </p:sp>
      <p:sp>
        <p:nvSpPr>
          <p:cNvPr id="253" name="Google Shape;253;p39"/>
          <p:cNvSpPr txBox="1"/>
          <p:nvPr/>
        </p:nvSpPr>
        <p:spPr>
          <a:xfrm>
            <a:off x="3868325" y="1519800"/>
            <a:ext cx="2139300" cy="689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FI" b="1">
                <a:solidFill>
                  <a:srgbClr val="FFFFFF"/>
                </a:solidFill>
              </a:rPr>
              <a:t>DELAKTIGHET</a:t>
            </a:r>
          </a:p>
        </p:txBody>
      </p:sp>
      <p:sp>
        <p:nvSpPr>
          <p:cNvPr id="254" name="Google Shape;254;p39"/>
          <p:cNvSpPr txBox="1"/>
          <p:nvPr/>
        </p:nvSpPr>
        <p:spPr>
          <a:xfrm>
            <a:off x="9289275" y="2294725"/>
            <a:ext cx="2465700" cy="689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FI" sz="700" b="1">
                <a:solidFill>
                  <a:schemeClr val="dk1"/>
                </a:solidFill>
              </a:rPr>
              <a:t>Bestämmer fenomenet tillsammans</a:t>
            </a:r>
          </a:p>
        </p:txBody>
      </p:sp>
      <p:sp>
        <p:nvSpPr>
          <p:cNvPr id="255" name="Google Shape;255;p39"/>
          <p:cNvSpPr txBox="1"/>
          <p:nvPr/>
        </p:nvSpPr>
        <p:spPr>
          <a:xfrm>
            <a:off x="9297575" y="1519800"/>
            <a:ext cx="2139300" cy="689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FI" b="1">
                <a:solidFill>
                  <a:srgbClr val="FFFFFF"/>
                </a:solidFill>
              </a:rPr>
              <a:t>BEDÖMNING</a:t>
            </a:r>
          </a:p>
        </p:txBody>
      </p:sp>
      <p:cxnSp>
        <p:nvCxnSpPr>
          <p:cNvPr id="256" name="Google Shape;256;p39"/>
          <p:cNvCxnSpPr/>
          <p:nvPr/>
        </p:nvCxnSpPr>
        <p:spPr>
          <a:xfrm>
            <a:off x="478500" y="1304925"/>
            <a:ext cx="11294400" cy="0"/>
          </a:xfrm>
          <a:prstGeom prst="straightConnector1">
            <a:avLst/>
          </a:prstGeom>
          <a:noFill/>
          <a:ln w="9525" cap="flat" cmpd="sng">
            <a:solidFill>
              <a:schemeClr val="dk2"/>
            </a:solidFill>
            <a:prstDash val="dot"/>
            <a:round/>
            <a:headEnd type="none" w="med" len="med"/>
            <a:tailEnd type="triangle" w="med" len="med"/>
          </a:ln>
        </p:spPr>
      </p:cxnSp>
      <p:sp>
        <p:nvSpPr>
          <p:cNvPr id="257" name="Google Shape;257;p39"/>
          <p:cNvSpPr txBox="1"/>
          <p:nvPr/>
        </p:nvSpPr>
        <p:spPr>
          <a:xfrm>
            <a:off x="409575" y="932025"/>
            <a:ext cx="1575000" cy="3729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FI" sz="600">
                <a:solidFill>
                  <a:srgbClr val="292929"/>
                </a:solidFill>
              </a:rPr>
              <a:t>Processens längd är flera veckor</a:t>
            </a:r>
          </a:p>
        </p:txBody>
      </p:sp>
      <p:sp>
        <p:nvSpPr>
          <p:cNvPr id="258" name="Google Shape;258;p39"/>
          <p:cNvSpPr txBox="1"/>
          <p:nvPr/>
        </p:nvSpPr>
        <p:spPr>
          <a:xfrm>
            <a:off x="1125750" y="3069650"/>
            <a:ext cx="2185800" cy="7365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302399" lvl="0" indent="-281199" algn="l" rtl="0">
              <a:spcBef>
                <a:spcPts val="0"/>
              </a:spcBef>
              <a:spcAft>
                <a:spcPts val="0"/>
              </a:spcAft>
              <a:buClr>
                <a:srgbClr val="00D7A6"/>
              </a:buClr>
              <a:buSzPts val="800"/>
              <a:buChar char="●"/>
            </a:pPr>
            <a:r>
              <a:rPr lang="sv-FI" sz="800" b="1">
                <a:solidFill>
                  <a:srgbClr val="00D7A6"/>
                </a:solidFill>
              </a:rPr>
              <a:t>Ämnesspecifika mål (s. 4–7)</a:t>
            </a:r>
          </a:p>
          <a:p>
            <a:pPr marL="302399" lvl="0" indent="-281199" algn="l" rtl="0">
              <a:spcBef>
                <a:spcPts val="0"/>
              </a:spcBef>
              <a:spcAft>
                <a:spcPts val="0"/>
              </a:spcAft>
              <a:buClr>
                <a:srgbClr val="00D7A6"/>
              </a:buClr>
              <a:buSzPts val="800"/>
              <a:buChar char="●"/>
            </a:pPr>
            <a:r>
              <a:rPr lang="sv-FI" sz="800" b="1">
                <a:solidFill>
                  <a:srgbClr val="00D7A6"/>
                </a:solidFill>
              </a:rPr>
              <a:t>Mål för mångsidig kompetens (s. 10–19)</a:t>
            </a:r>
          </a:p>
          <a:p>
            <a:pPr marL="302399" lvl="0" indent="-281199" algn="l" rtl="0">
              <a:spcBef>
                <a:spcPts val="0"/>
              </a:spcBef>
              <a:spcAft>
                <a:spcPts val="0"/>
              </a:spcAft>
              <a:buClr>
                <a:srgbClr val="00D7A6"/>
              </a:buClr>
              <a:buSzPts val="800"/>
              <a:buChar char="●"/>
            </a:pPr>
            <a:r>
              <a:rPr lang="sv-FI" sz="800" b="1">
                <a:solidFill>
                  <a:srgbClr val="00D7A6"/>
                </a:solidFill>
              </a:rPr>
              <a:t>Bedömning av fenomenprocessen (s. 22–25)</a:t>
            </a:r>
          </a:p>
        </p:txBody>
      </p:sp>
      <p:cxnSp>
        <p:nvCxnSpPr>
          <p:cNvPr id="259" name="Google Shape;259;p39"/>
          <p:cNvCxnSpPr>
            <a:stCxn id="225" idx="3"/>
            <a:endCxn id="226" idx="1"/>
          </p:cNvCxnSpPr>
          <p:nvPr/>
        </p:nvCxnSpPr>
        <p:spPr>
          <a:xfrm>
            <a:off x="4447700" y="5190013"/>
            <a:ext cx="136500" cy="0"/>
          </a:xfrm>
          <a:prstGeom prst="straightConnector1">
            <a:avLst/>
          </a:prstGeom>
          <a:noFill/>
          <a:ln w="9525" cap="flat" cmpd="sng">
            <a:solidFill>
              <a:schemeClr val="dk2"/>
            </a:solidFill>
            <a:prstDash val="solid"/>
            <a:round/>
            <a:headEnd type="none" w="med" len="med"/>
            <a:tailEnd type="triangle" w="med" len="med"/>
          </a:ln>
        </p:spPr>
      </p:cxnSp>
      <p:cxnSp>
        <p:nvCxnSpPr>
          <p:cNvPr id="260" name="Google Shape;260;p39"/>
          <p:cNvCxnSpPr/>
          <p:nvPr/>
        </p:nvCxnSpPr>
        <p:spPr>
          <a:xfrm>
            <a:off x="5504975" y="5190013"/>
            <a:ext cx="136500" cy="0"/>
          </a:xfrm>
          <a:prstGeom prst="straightConnector1">
            <a:avLst/>
          </a:prstGeom>
          <a:noFill/>
          <a:ln w="9525" cap="flat" cmpd="sng">
            <a:solidFill>
              <a:schemeClr val="dk2"/>
            </a:solidFill>
            <a:prstDash val="solid"/>
            <a:round/>
            <a:headEnd type="none" w="med" len="med"/>
            <a:tailEnd type="triangle" w="med" len="med"/>
          </a:ln>
        </p:spPr>
      </p:cxnSp>
      <p:cxnSp>
        <p:nvCxnSpPr>
          <p:cNvPr id="261" name="Google Shape;261;p39"/>
          <p:cNvCxnSpPr/>
          <p:nvPr/>
        </p:nvCxnSpPr>
        <p:spPr>
          <a:xfrm>
            <a:off x="6571775" y="5190013"/>
            <a:ext cx="136500" cy="0"/>
          </a:xfrm>
          <a:prstGeom prst="straightConnector1">
            <a:avLst/>
          </a:prstGeom>
          <a:noFill/>
          <a:ln w="9525" cap="flat" cmpd="sng">
            <a:solidFill>
              <a:schemeClr val="dk2"/>
            </a:solidFill>
            <a:prstDash val="solid"/>
            <a:round/>
            <a:headEnd type="none" w="med" len="med"/>
            <a:tailEnd type="triangle" w="med" len="med"/>
          </a:ln>
        </p:spPr>
      </p:cxnSp>
      <p:cxnSp>
        <p:nvCxnSpPr>
          <p:cNvPr id="262" name="Google Shape;262;p39"/>
          <p:cNvCxnSpPr/>
          <p:nvPr/>
        </p:nvCxnSpPr>
        <p:spPr>
          <a:xfrm>
            <a:off x="7562375" y="5190013"/>
            <a:ext cx="136500" cy="0"/>
          </a:xfrm>
          <a:prstGeom prst="straightConnector1">
            <a:avLst/>
          </a:prstGeom>
          <a:noFill/>
          <a:ln w="9525" cap="flat" cmpd="sng">
            <a:solidFill>
              <a:schemeClr val="dk2"/>
            </a:solidFill>
            <a:prstDash val="solid"/>
            <a:round/>
            <a:headEnd type="none" w="med" len="med"/>
            <a:tailEnd type="triangle" w="med" len="med"/>
          </a:ln>
        </p:spPr>
      </p:cxnSp>
      <p:sp>
        <p:nvSpPr>
          <p:cNvPr id="263" name="Google Shape;263;p39"/>
          <p:cNvSpPr txBox="1"/>
          <p:nvPr/>
        </p:nvSpPr>
        <p:spPr>
          <a:xfrm>
            <a:off x="3521600" y="5665000"/>
            <a:ext cx="40407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b="1">
                <a:solidFill>
                  <a:srgbClr val="9FC9EB"/>
                </a:solidFill>
              </a:rPr>
              <a:t>Bedömningsverktyg för fenomenprocessen (s. 23–25)</a:t>
            </a:r>
          </a:p>
        </p:txBody>
      </p:sp>
      <p:sp>
        <p:nvSpPr>
          <p:cNvPr id="264" name="Google Shape;264;p39"/>
          <p:cNvSpPr txBox="1"/>
          <p:nvPr/>
        </p:nvSpPr>
        <p:spPr>
          <a:xfrm>
            <a:off x="8958150" y="2641525"/>
            <a:ext cx="25671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b="1">
                <a:solidFill>
                  <a:srgbClr val="F5A3C7"/>
                </a:solidFill>
              </a:rPr>
              <a:t>Bedömning av processen (s. 23–25)</a:t>
            </a:r>
          </a:p>
        </p:txBody>
      </p:sp>
      <p:sp>
        <p:nvSpPr>
          <p:cNvPr id="265" name="Google Shape;265;p39"/>
          <p:cNvSpPr txBox="1"/>
          <p:nvPr/>
        </p:nvSpPr>
        <p:spPr>
          <a:xfrm>
            <a:off x="8958150" y="3241600"/>
            <a:ext cx="25671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b="1">
                <a:solidFill>
                  <a:srgbClr val="F5A3C7"/>
                </a:solidFill>
              </a:rPr>
              <a:t>Slutbedömning (s. 8)</a:t>
            </a:r>
          </a:p>
        </p:txBody>
      </p:sp>
      <p:sp>
        <p:nvSpPr>
          <p:cNvPr id="266" name="Google Shape;266;p39"/>
          <p:cNvSpPr txBox="1"/>
          <p:nvPr/>
        </p:nvSpPr>
        <p:spPr>
          <a:xfrm>
            <a:off x="3521600" y="2641525"/>
            <a:ext cx="51609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FI" sz="800" b="1">
                <a:solidFill>
                  <a:srgbClr val="9FC9EB"/>
                </a:solidFill>
              </a:rPr>
              <a:t>Halvtidsutvärdering av fenomenprocessen (s. 23–25)</a:t>
            </a:r>
          </a:p>
        </p:txBody>
      </p:sp>
      <p:sp>
        <p:nvSpPr>
          <p:cNvPr id="267" name="Google Shape;267;p39"/>
          <p:cNvSpPr txBox="1"/>
          <p:nvPr/>
        </p:nvSpPr>
        <p:spPr>
          <a:xfrm>
            <a:off x="1216325" y="4940775"/>
            <a:ext cx="2045100" cy="7365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302399" lvl="0" indent="-281199" algn="l" rtl="0">
              <a:spcBef>
                <a:spcPts val="0"/>
              </a:spcBef>
              <a:spcAft>
                <a:spcPts val="0"/>
              </a:spcAft>
              <a:buClr>
                <a:srgbClr val="00D7A6"/>
              </a:buClr>
              <a:buSzPts val="800"/>
              <a:buChar char="●"/>
            </a:pPr>
            <a:r>
              <a:rPr lang="sv-FI" sz="800" b="1">
                <a:solidFill>
                  <a:srgbClr val="00D7A6"/>
                </a:solidFill>
              </a:rPr>
              <a:t>Bedömning av mångsidig kompetens (s. 16 och 20)</a:t>
            </a:r>
          </a:p>
          <a:p>
            <a:pPr marL="302399" lvl="0" indent="-281199" algn="l" rtl="0">
              <a:spcBef>
                <a:spcPts val="0"/>
              </a:spcBef>
              <a:spcAft>
                <a:spcPts val="0"/>
              </a:spcAft>
              <a:buClr>
                <a:srgbClr val="00D7A6"/>
              </a:buClr>
              <a:buSzPts val="800"/>
              <a:buChar char="●"/>
            </a:pPr>
            <a:r>
              <a:rPr lang="sv-FI" sz="800" b="1">
                <a:solidFill>
                  <a:srgbClr val="00D7A6"/>
                </a:solidFill>
              </a:rPr>
              <a:t>Mål för fenomenprocessen (s. 23–25)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sp>
        <p:nvSpPr>
          <p:cNvPr id="345" name="Google Shape;345;p45"/>
          <p:cNvSpPr txBox="1">
            <a:spLocks noGrp="1"/>
          </p:cNvSpPr>
          <p:nvPr>
            <p:ph type="ctrTitle"/>
          </p:nvPr>
        </p:nvSpPr>
        <p:spPr>
          <a:xfrm>
            <a:off x="408563" y="457200"/>
            <a:ext cx="10739400" cy="2072100"/>
          </a:xfrm>
          <a:prstGeom prst="rect">
            <a:avLst/>
          </a:prstGeom>
        </p:spPr>
        <p:txBody>
          <a:bodyPr spcFirstLastPara="1" wrap="square" lIns="0" tIns="0" rIns="0" bIns="0" anchor="t" anchorCtr="0">
            <a:noAutofit/>
          </a:bodyPr>
          <a:lstStyle/>
          <a:p>
            <a:pPr marL="0" lvl="0" indent="0" algn="l" rtl="0">
              <a:lnSpc>
                <a:spcPct val="115000"/>
              </a:lnSpc>
              <a:spcBef>
                <a:spcPts val="0"/>
              </a:spcBef>
              <a:spcAft>
                <a:spcPts val="0"/>
              </a:spcAft>
              <a:buNone/>
            </a:pPr>
            <a:r>
              <a:rPr lang="sv-FI"/>
              <a:t>Bedömning av mångsidig inlärning</a:t>
            </a:r>
          </a:p>
          <a:p>
            <a:pPr marL="0" lvl="0" indent="0" algn="l" rtl="0">
              <a:spcBef>
                <a:spcPts val="120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50"/>
        <p:cNvGrpSpPr/>
        <p:nvPr/>
      </p:nvGrpSpPr>
      <p:grpSpPr>
        <a:xfrm>
          <a:off x="0" y="0"/>
          <a:ext cx="0" cy="0"/>
          <a:chOff x="0" y="0"/>
          <a:chExt cx="0" cy="0"/>
        </a:xfrm>
      </p:grpSpPr>
      <p:sp>
        <p:nvSpPr>
          <p:cNvPr id="351" name="Google Shape;351;p46"/>
          <p:cNvSpPr txBox="1">
            <a:spLocks noGrp="1"/>
          </p:cNvSpPr>
          <p:nvPr>
            <p:ph type="body" idx="1"/>
          </p:nvPr>
        </p:nvSpPr>
        <p:spPr>
          <a:xfrm>
            <a:off x="457200" y="1098925"/>
            <a:ext cx="11077500" cy="851100"/>
          </a:xfrm>
          <a:prstGeom prst="rect">
            <a:avLst/>
          </a:prstGeom>
        </p:spPr>
        <p:txBody>
          <a:bodyPr spcFirstLastPara="1" wrap="square" lIns="0" tIns="0" rIns="0" bIns="0" anchor="t" anchorCtr="0">
            <a:noAutofit/>
          </a:bodyPr>
          <a:lstStyle/>
          <a:p>
            <a:pPr marL="0" lvl="0" indent="0" algn="l" rtl="0">
              <a:lnSpc>
                <a:spcPct val="115000"/>
              </a:lnSpc>
              <a:spcBef>
                <a:spcPts val="0"/>
              </a:spcBef>
              <a:spcAft>
                <a:spcPts val="0"/>
              </a:spcAft>
              <a:buNone/>
            </a:pPr>
            <a:r>
              <a:rPr lang="sv-FI" sz="1000"/>
              <a:t>För att eleverna ska förbinda sig att uppnå målen för mångsidig kompetens, bör man i undervisningen göra målen så konkreta och begripliga som möjliga. De lärande bör utvecklas till att bedöma sina egna färdigheter och begrunda var i sin inlärningsprocess de befinner sig. Här hittar du tre olika verktyg till stöd för bedömningen av målen för mångsidig kompetens. </a:t>
            </a:r>
            <a:r>
              <a:rPr lang="sv-FI" sz="1000" b="1"/>
              <a:t>Märk väl att inget vitsord ges för genomförandet av målen för mångsidig kompetens.</a:t>
            </a:r>
          </a:p>
          <a:p>
            <a:pPr marL="0" lvl="0" indent="0" algn="l" rtl="0">
              <a:spcBef>
                <a:spcPts val="1200"/>
              </a:spcBef>
              <a:spcAft>
                <a:spcPts val="0"/>
              </a:spcAft>
              <a:buNone/>
            </a:pPr>
            <a:endParaRPr sz="1000" b="1"/>
          </a:p>
          <a:p>
            <a:pPr marL="0" lvl="0" indent="0" algn="l" rtl="0">
              <a:spcBef>
                <a:spcPts val="0"/>
              </a:spcBef>
              <a:spcAft>
                <a:spcPts val="0"/>
              </a:spcAft>
              <a:buNone/>
            </a:pPr>
            <a:endParaRPr sz="1000" b="1"/>
          </a:p>
          <a:p>
            <a:pPr marL="0" lvl="0" indent="0" algn="l" rtl="0">
              <a:spcBef>
                <a:spcPts val="0"/>
              </a:spcBef>
              <a:spcAft>
                <a:spcPts val="0"/>
              </a:spcAft>
              <a:buNone/>
            </a:pPr>
            <a:endParaRPr sz="1000" b="1"/>
          </a:p>
          <a:p>
            <a:pPr marL="0" lvl="0" indent="0" algn="l" rtl="0">
              <a:spcBef>
                <a:spcPts val="0"/>
              </a:spcBef>
              <a:spcAft>
                <a:spcPts val="0"/>
              </a:spcAft>
              <a:buNone/>
            </a:pPr>
            <a:endParaRPr sz="1000"/>
          </a:p>
          <a:p>
            <a:pPr marL="0" lvl="0" indent="0" algn="l" rtl="0">
              <a:spcBef>
                <a:spcPts val="0"/>
              </a:spcBef>
              <a:spcAft>
                <a:spcPts val="0"/>
              </a:spcAft>
              <a:buNone/>
            </a:pPr>
            <a:endParaRPr sz="1000"/>
          </a:p>
          <a:p>
            <a:pPr marL="0" lvl="0" indent="0" algn="l" rtl="0">
              <a:spcBef>
                <a:spcPts val="0"/>
              </a:spcBef>
              <a:spcAft>
                <a:spcPts val="0"/>
              </a:spcAft>
              <a:buNone/>
            </a:pPr>
            <a:endParaRPr sz="1000"/>
          </a:p>
          <a:p>
            <a:pPr marL="0" lvl="0" indent="0" algn="l" rtl="0">
              <a:spcBef>
                <a:spcPts val="0"/>
              </a:spcBef>
              <a:spcAft>
                <a:spcPts val="0"/>
              </a:spcAft>
              <a:buNone/>
            </a:pPr>
            <a:endParaRPr sz="1000"/>
          </a:p>
          <a:p>
            <a:pPr marL="0" lvl="0" indent="0" algn="l" rtl="0">
              <a:spcBef>
                <a:spcPts val="0"/>
              </a:spcBef>
              <a:spcAft>
                <a:spcPts val="0"/>
              </a:spcAft>
              <a:buNone/>
            </a:pPr>
            <a:endParaRPr sz="1000"/>
          </a:p>
        </p:txBody>
      </p:sp>
      <p:sp>
        <p:nvSpPr>
          <p:cNvPr id="352" name="Google Shape;352;p46"/>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sv-FI" sz="800" b="1"/>
              <a:t>BEDÖMNINGSVERKTYG FÖR MÅNGSIDIG KOMPETENS</a:t>
            </a:r>
          </a:p>
        </p:txBody>
      </p:sp>
      <p:sp>
        <p:nvSpPr>
          <p:cNvPr id="353" name="Google Shape;353;p46"/>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5</a:t>
            </a:fld>
            <a:endParaRPr lang="fi-FI"/>
          </a:p>
        </p:txBody>
      </p:sp>
      <p:sp>
        <p:nvSpPr>
          <p:cNvPr id="354" name="Google Shape;354;p46"/>
          <p:cNvSpPr/>
          <p:nvPr/>
        </p:nvSpPr>
        <p:spPr>
          <a:xfrm>
            <a:off x="8338825" y="3121341"/>
            <a:ext cx="615300" cy="6153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46"/>
          <p:cNvSpPr txBox="1">
            <a:spLocks noGrp="1"/>
          </p:cNvSpPr>
          <p:nvPr>
            <p:ph type="body" idx="1"/>
          </p:nvPr>
        </p:nvSpPr>
        <p:spPr>
          <a:xfrm>
            <a:off x="457200" y="4080525"/>
            <a:ext cx="3595800" cy="1051800"/>
          </a:xfrm>
          <a:prstGeom prst="rect">
            <a:avLst/>
          </a:prstGeom>
        </p:spPr>
        <p:txBody>
          <a:bodyPr spcFirstLastPara="1" wrap="square" lIns="0" tIns="0" rIns="0" bIns="0" anchor="t" anchorCtr="0">
            <a:noAutofit/>
          </a:bodyPr>
          <a:lstStyle/>
          <a:p>
            <a:pPr marL="0" lvl="0" indent="0" algn="l" rtl="0">
              <a:lnSpc>
                <a:spcPct val="90000"/>
              </a:lnSpc>
              <a:spcBef>
                <a:spcPts val="0"/>
              </a:spcBef>
              <a:spcAft>
                <a:spcPts val="0"/>
              </a:spcAft>
              <a:buNone/>
            </a:pPr>
            <a:r>
              <a:rPr lang="sv-FI" sz="1400" b="1"/>
              <a:t>Kärnbeskrivning av mångsidig kompetens och verksamhet i Lahtis (s. 12–14)</a:t>
            </a:r>
          </a:p>
          <a:p>
            <a:pPr marL="0" lvl="0" indent="0" algn="l" rtl="0">
              <a:lnSpc>
                <a:spcPct val="90000"/>
              </a:lnSpc>
              <a:spcBef>
                <a:spcPts val="0"/>
              </a:spcBef>
              <a:spcAft>
                <a:spcPts val="0"/>
              </a:spcAft>
              <a:buClr>
                <a:schemeClr val="dk1"/>
              </a:buClr>
              <a:buSzPts val="1100"/>
              <a:buFont typeface="Arial"/>
              <a:buNone/>
            </a:pPr>
            <a:endParaRPr sz="1400" b="1"/>
          </a:p>
          <a:p>
            <a:pPr marL="0" lvl="0" indent="0" algn="l" rtl="0">
              <a:lnSpc>
                <a:spcPct val="115000"/>
              </a:lnSpc>
              <a:spcBef>
                <a:spcPts val="0"/>
              </a:spcBef>
              <a:spcAft>
                <a:spcPts val="0"/>
              </a:spcAft>
              <a:buNone/>
            </a:pPr>
            <a:r>
              <a:rPr lang="sv-FI" sz="900"/>
              <a:t>I Lahtis har man för mångsidig kompetens inom den grundläggande utbildningen utvecklat ett verktyg inom vilket man har öppnat klasspecifika mål för mångsidig kompetens. </a:t>
            </a:r>
          </a:p>
          <a:p>
            <a:pPr marL="0" lvl="0" indent="0" algn="l" rtl="0">
              <a:spcBef>
                <a:spcPts val="1200"/>
              </a:spcBef>
              <a:spcAft>
                <a:spcPts val="0"/>
              </a:spcAft>
              <a:buNone/>
            </a:pPr>
            <a:endParaRPr sz="1000" b="1"/>
          </a:p>
          <a:p>
            <a:pPr marL="0" lvl="0" indent="0" algn="l" rtl="0">
              <a:spcBef>
                <a:spcPts val="0"/>
              </a:spcBef>
              <a:spcAft>
                <a:spcPts val="0"/>
              </a:spcAft>
              <a:buNone/>
            </a:pPr>
            <a:endParaRPr sz="1000"/>
          </a:p>
          <a:p>
            <a:pPr marL="0" lvl="0" indent="0" algn="l" rtl="0">
              <a:spcBef>
                <a:spcPts val="0"/>
              </a:spcBef>
              <a:spcAft>
                <a:spcPts val="0"/>
              </a:spcAft>
              <a:buNone/>
            </a:pPr>
            <a:endParaRPr sz="1000"/>
          </a:p>
          <a:p>
            <a:pPr marL="0" lvl="0" indent="0" algn="l" rtl="0">
              <a:spcBef>
                <a:spcPts val="0"/>
              </a:spcBef>
              <a:spcAft>
                <a:spcPts val="0"/>
              </a:spcAft>
              <a:buNone/>
            </a:pPr>
            <a:endParaRPr sz="1000"/>
          </a:p>
          <a:p>
            <a:pPr marL="0" lvl="0" indent="0" algn="l" rtl="0">
              <a:spcBef>
                <a:spcPts val="0"/>
              </a:spcBef>
              <a:spcAft>
                <a:spcPts val="0"/>
              </a:spcAft>
              <a:buNone/>
            </a:pPr>
            <a:endParaRPr sz="1000"/>
          </a:p>
          <a:p>
            <a:pPr marL="0" lvl="0" indent="0" algn="l" rtl="0">
              <a:spcBef>
                <a:spcPts val="0"/>
              </a:spcBef>
              <a:spcAft>
                <a:spcPts val="0"/>
              </a:spcAft>
              <a:buNone/>
            </a:pPr>
            <a:endParaRPr sz="1000"/>
          </a:p>
        </p:txBody>
      </p:sp>
      <p:sp>
        <p:nvSpPr>
          <p:cNvPr id="356" name="Google Shape;356;p46"/>
          <p:cNvSpPr txBox="1">
            <a:spLocks noGrp="1"/>
          </p:cNvSpPr>
          <p:nvPr>
            <p:ph type="body" idx="1"/>
          </p:nvPr>
        </p:nvSpPr>
        <p:spPr>
          <a:xfrm>
            <a:off x="4268025" y="4080525"/>
            <a:ext cx="3595800" cy="1765800"/>
          </a:xfrm>
          <a:prstGeom prst="rect">
            <a:avLst/>
          </a:prstGeom>
        </p:spPr>
        <p:txBody>
          <a:bodyPr spcFirstLastPara="1" wrap="square" lIns="0" tIns="0" rIns="0" bIns="0" anchor="t" anchorCtr="0">
            <a:noAutofit/>
          </a:bodyPr>
          <a:lstStyle/>
          <a:p>
            <a:pPr marL="0" lvl="0" indent="0" algn="l" rtl="0">
              <a:lnSpc>
                <a:spcPct val="115000"/>
              </a:lnSpc>
              <a:spcBef>
                <a:spcPts val="0"/>
              </a:spcBef>
              <a:spcAft>
                <a:spcPts val="0"/>
              </a:spcAft>
              <a:buNone/>
            </a:pPr>
            <a:r>
              <a:rPr lang="sv-FI" sz="1400" b="1"/>
              <a:t>Bedömningstabell och meningsbank för mångsidig kompetens (s. 15–19)</a:t>
            </a:r>
          </a:p>
          <a:p>
            <a:pPr marL="0" lvl="0" indent="0" algn="l" rtl="0">
              <a:lnSpc>
                <a:spcPct val="115000"/>
              </a:lnSpc>
              <a:spcBef>
                <a:spcPts val="1200"/>
              </a:spcBef>
              <a:spcAft>
                <a:spcPts val="1200"/>
              </a:spcAft>
              <a:buNone/>
            </a:pPr>
            <a:r>
              <a:rPr lang="sv-FI" sz="900"/>
              <a:t>Mål för mångsidig kompetens kan även plockas in meningsspecifikt i rubriken. Som bilaga hittar du beskrivningarna för varje delområde. I dessa har man till hjälp använt underrubricering utifrån materialet för Lonka et al.:s arbetsgrupp (</a:t>
            </a:r>
            <a:r>
              <a:rPr lang="sv-FI" sz="900" u="sng">
                <a:solidFill>
                  <a:schemeClr val="hlink"/>
                </a:solidFill>
                <a:hlinkClick r:id="rId3"/>
              </a:rPr>
              <a:t>http://ele.fi/assets/arviointikehikko_microsoft_170605.pdf</a:t>
            </a:r>
            <a:r>
              <a:rPr lang="sv-FI" sz="900"/>
              <a:t>). Du kan ta hjälp av beskrivningarna och plocka tillämpliga delar ur dem, modifiera meningar så att de lämpar sig för din lärandegrupp och lägga dem till bedömningstabellen. Att uttrycka målen för mångsidig kompetens i ord tillsammans med de lärande hjälper de lärande att förstå vad som avses med målen och varför man strävar efter att lära sig dem.</a:t>
            </a:r>
          </a:p>
        </p:txBody>
      </p:sp>
      <p:sp>
        <p:nvSpPr>
          <p:cNvPr id="357" name="Google Shape;357;p46"/>
          <p:cNvSpPr txBox="1">
            <a:spLocks noGrp="1"/>
          </p:cNvSpPr>
          <p:nvPr>
            <p:ph type="body" idx="1"/>
          </p:nvPr>
        </p:nvSpPr>
        <p:spPr>
          <a:xfrm>
            <a:off x="8078875" y="4080525"/>
            <a:ext cx="3595800" cy="1844400"/>
          </a:xfrm>
          <a:prstGeom prst="rect">
            <a:avLst/>
          </a:prstGeom>
        </p:spPr>
        <p:txBody>
          <a:bodyPr spcFirstLastPara="1" wrap="square" lIns="0" tIns="0" rIns="0" bIns="0" anchor="t" anchorCtr="0">
            <a:noAutofit/>
          </a:bodyPr>
          <a:lstStyle/>
          <a:p>
            <a:pPr marL="0" lvl="0" indent="0" algn="l" rtl="0">
              <a:lnSpc>
                <a:spcPct val="115000"/>
              </a:lnSpc>
              <a:spcBef>
                <a:spcPts val="0"/>
              </a:spcBef>
              <a:spcAft>
                <a:spcPts val="0"/>
              </a:spcAft>
              <a:buNone/>
            </a:pPr>
            <a:r>
              <a:rPr lang="sv-FI" sz="1400" b="1"/>
              <a:t>Självbedömning av mångsidig kompetens på färdighetsnivåer (s. 20)</a:t>
            </a:r>
          </a:p>
          <a:p>
            <a:pPr marL="0" lvl="0" indent="0" algn="l" rtl="0">
              <a:lnSpc>
                <a:spcPct val="115000"/>
              </a:lnSpc>
              <a:spcBef>
                <a:spcPts val="1200"/>
              </a:spcBef>
              <a:spcAft>
                <a:spcPts val="0"/>
              </a:spcAft>
              <a:buNone/>
            </a:pPr>
            <a:r>
              <a:rPr lang="sv-FI" sz="900"/>
              <a:t>För bedömningen av genomförandet av målen för mångsidig kompetens kan man även utnyttja en figur där kompetensområdena har indelats i fyra olika färdighetsnivåer. De lärande kan bedöma sin kompetens gradvis från den första färdighetsnivån (färdighetsnivå 0) mot den sista (färdighetsnivå 3). På utgångsnivån identifieras en färdighet som viktig och den ställs upp som ett mål för inlärningen. På följande nivå kan inlärningen av färdigheter till exempel genomföras systematiskt, men mer lärardrivet. På den sista nivån har de lärande redan lärt sig agera mer självständigt och självstyrt. Föremålen för bedömning kan tas med i figuren antingen enligt Lahtis-modellen, beskrivningarna av mångsidig kompetens, eller så kan föremålen för självbedömning överenskommas med de lärande.</a:t>
            </a:r>
          </a:p>
          <a:p>
            <a:pPr marL="0" lvl="0" indent="0" algn="l" rtl="0">
              <a:spcBef>
                <a:spcPts val="1200"/>
              </a:spcBef>
              <a:spcAft>
                <a:spcPts val="0"/>
              </a:spcAft>
              <a:buNone/>
            </a:pPr>
            <a:endParaRPr sz="1000"/>
          </a:p>
        </p:txBody>
      </p:sp>
      <p:sp>
        <p:nvSpPr>
          <p:cNvPr id="358" name="Google Shape;358;p46"/>
          <p:cNvSpPr txBox="1">
            <a:spLocks noGrp="1"/>
          </p:cNvSpPr>
          <p:nvPr>
            <p:ph type="title"/>
          </p:nvPr>
        </p:nvSpPr>
        <p:spPr>
          <a:xfrm>
            <a:off x="457199" y="408562"/>
            <a:ext cx="9972000" cy="787500"/>
          </a:xfrm>
          <a:prstGeom prst="rect">
            <a:avLst/>
          </a:prstGeom>
        </p:spPr>
        <p:txBody>
          <a:bodyPr spcFirstLastPara="1" wrap="square" lIns="0" tIns="0" rIns="0" bIns="0" anchor="t" anchorCtr="0">
            <a:noAutofit/>
          </a:bodyPr>
          <a:lstStyle/>
          <a:p>
            <a:pPr marL="0" lvl="0" indent="0" algn="l" rtl="0">
              <a:spcBef>
                <a:spcPts val="0"/>
              </a:spcBef>
              <a:spcAft>
                <a:spcPts val="0"/>
              </a:spcAft>
              <a:buClr>
                <a:schemeClr val="dk1"/>
              </a:buClr>
              <a:buSzPts val="1100"/>
              <a:buFont typeface="Arial"/>
              <a:buNone/>
            </a:pPr>
            <a:r>
              <a:rPr lang="sv-FI">
                <a:solidFill>
                  <a:srgbClr val="00D7A7"/>
                </a:solidFill>
              </a:rPr>
              <a:t>Verktyg</a:t>
            </a:r>
          </a:p>
          <a:p>
            <a:pPr marL="0" lvl="0" indent="0" algn="l" rtl="0">
              <a:spcBef>
                <a:spcPts val="0"/>
              </a:spcBef>
              <a:spcAft>
                <a:spcPts val="0"/>
              </a:spcAft>
              <a:buNone/>
            </a:pPr>
            <a:endParaRPr>
              <a:solidFill>
                <a:srgbClr val="00D7A7"/>
              </a:solidFill>
            </a:endParaRPr>
          </a:p>
        </p:txBody>
      </p:sp>
      <p:pic>
        <p:nvPicPr>
          <p:cNvPr id="359" name="Google Shape;359;p46"/>
          <p:cNvPicPr preferRelativeResize="0"/>
          <p:nvPr/>
        </p:nvPicPr>
        <p:blipFill>
          <a:blip r:embed="rId4">
            <a:alphaModFix/>
          </a:blip>
          <a:stretch>
            <a:fillRect/>
          </a:stretch>
        </p:blipFill>
        <p:spPr>
          <a:xfrm>
            <a:off x="457200" y="1791599"/>
            <a:ext cx="3595800" cy="2023358"/>
          </a:xfrm>
          <a:prstGeom prst="rect">
            <a:avLst/>
          </a:prstGeom>
          <a:noFill/>
          <a:ln>
            <a:noFill/>
          </a:ln>
          <a:effectLst>
            <a:outerShdw blurRad="57150" dist="19050" dir="5400000" algn="bl" rotWithShape="0">
              <a:srgbClr val="000000">
                <a:alpha val="50000"/>
              </a:srgbClr>
            </a:outerShdw>
          </a:effectLst>
        </p:spPr>
      </p:pic>
      <p:pic>
        <p:nvPicPr>
          <p:cNvPr id="360" name="Google Shape;360;p46"/>
          <p:cNvPicPr preferRelativeResize="0"/>
          <p:nvPr/>
        </p:nvPicPr>
        <p:blipFill>
          <a:blip r:embed="rId5">
            <a:alphaModFix/>
          </a:blip>
          <a:stretch>
            <a:fillRect/>
          </a:stretch>
        </p:blipFill>
        <p:spPr>
          <a:xfrm>
            <a:off x="4268025" y="1791600"/>
            <a:ext cx="3595799" cy="2048261"/>
          </a:xfrm>
          <a:prstGeom prst="rect">
            <a:avLst/>
          </a:prstGeom>
          <a:noFill/>
          <a:ln>
            <a:noFill/>
          </a:ln>
          <a:effectLst>
            <a:outerShdw blurRad="57150" dist="19050" dir="5400000" algn="bl" rotWithShape="0">
              <a:srgbClr val="000000">
                <a:alpha val="50000"/>
              </a:srgbClr>
            </a:outerShdw>
          </a:effectLst>
        </p:spPr>
      </p:pic>
      <p:pic>
        <p:nvPicPr>
          <p:cNvPr id="361" name="Google Shape;361;p46"/>
          <p:cNvPicPr preferRelativeResize="0"/>
          <p:nvPr/>
        </p:nvPicPr>
        <p:blipFill>
          <a:blip r:embed="rId6">
            <a:alphaModFix/>
          </a:blip>
          <a:stretch>
            <a:fillRect/>
          </a:stretch>
        </p:blipFill>
        <p:spPr>
          <a:xfrm>
            <a:off x="8078845" y="1791600"/>
            <a:ext cx="3636893" cy="2048251"/>
          </a:xfrm>
          <a:prstGeom prst="rect">
            <a:avLst/>
          </a:prstGeom>
          <a:noFill/>
          <a:ln>
            <a:noFill/>
          </a:ln>
          <a:effectLst>
            <a:outerShdw blurRad="57150" dist="19050" dir="5400000" algn="bl" rotWithShape="0">
              <a:srgbClr val="000000">
                <a:alpha val="50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Google Shape;367;p47"/>
          <p:cNvSpPr txBox="1">
            <a:spLocks noGrp="1"/>
          </p:cNvSpPr>
          <p:nvPr>
            <p:ph type="title"/>
          </p:nvPr>
        </p:nvSpPr>
        <p:spPr>
          <a:xfrm>
            <a:off x="457199" y="408550"/>
            <a:ext cx="4267200" cy="787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sv-FI" sz="3000">
                <a:latin typeface="Arial"/>
                <a:ea typeface="Arial"/>
                <a:cs typeface="Arial"/>
                <a:sym typeface="Arial"/>
              </a:rPr>
              <a:t>Mål för</a:t>
            </a:r>
          </a:p>
          <a:p>
            <a:pPr marL="0" lvl="0" indent="0" algn="l" rtl="0">
              <a:spcBef>
                <a:spcPts val="0"/>
              </a:spcBef>
              <a:spcAft>
                <a:spcPts val="0"/>
              </a:spcAft>
              <a:buNone/>
            </a:pPr>
            <a:r>
              <a:rPr lang="sv-FI" sz="3000">
                <a:latin typeface="Arial"/>
                <a:ea typeface="Arial"/>
                <a:cs typeface="Arial"/>
                <a:sym typeface="Arial"/>
              </a:rPr>
              <a:t>mångsidig kompetens</a:t>
            </a:r>
          </a:p>
        </p:txBody>
      </p:sp>
      <p:pic>
        <p:nvPicPr>
          <p:cNvPr id="368" name="Google Shape;368;p47"/>
          <p:cNvPicPr preferRelativeResize="0"/>
          <p:nvPr/>
        </p:nvPicPr>
        <p:blipFill>
          <a:blip r:embed="rId3">
            <a:alphaModFix/>
          </a:blip>
          <a:stretch>
            <a:fillRect/>
          </a:stretch>
        </p:blipFill>
        <p:spPr>
          <a:xfrm>
            <a:off x="5633883" y="992125"/>
            <a:ext cx="4712084" cy="4712103"/>
          </a:xfrm>
          <a:prstGeom prst="rect">
            <a:avLst/>
          </a:prstGeom>
          <a:noFill/>
          <a:ln>
            <a:noFill/>
          </a:ln>
        </p:spPr>
      </p:pic>
      <p:sp>
        <p:nvSpPr>
          <p:cNvPr id="369" name="Google Shape;369;p47"/>
          <p:cNvSpPr txBox="1">
            <a:spLocks noGrp="1"/>
          </p:cNvSpPr>
          <p:nvPr>
            <p:ph type="body" idx="1"/>
          </p:nvPr>
        </p:nvSpPr>
        <p:spPr>
          <a:xfrm>
            <a:off x="457200" y="1279250"/>
            <a:ext cx="3777600" cy="469200"/>
          </a:xfrm>
          <a:prstGeom prst="rect">
            <a:avLst/>
          </a:prstGeom>
        </p:spPr>
        <p:txBody>
          <a:bodyPr spcFirstLastPara="1" wrap="square" lIns="0" tIns="0" rIns="0" bIns="0" anchor="t" anchorCtr="0">
            <a:noAutofit/>
          </a:bodyPr>
          <a:lstStyle/>
          <a:p>
            <a:pPr marL="0" lvl="0" indent="0" algn="r" rtl="0">
              <a:spcBef>
                <a:spcPts val="0"/>
              </a:spcBef>
              <a:spcAft>
                <a:spcPts val="0"/>
              </a:spcAft>
              <a:buNone/>
            </a:pPr>
            <a:endParaRPr sz="1000" b="1"/>
          </a:p>
          <a:p>
            <a:pPr marL="0" lvl="0" indent="0" algn="l" rtl="0">
              <a:spcBef>
                <a:spcPts val="0"/>
              </a:spcBef>
              <a:spcAft>
                <a:spcPts val="0"/>
              </a:spcAft>
              <a:buNone/>
            </a:pPr>
            <a:r>
              <a:rPr lang="sv-FI" sz="1000" b="1"/>
              <a:t>Källa: </a:t>
            </a:r>
            <a:r>
              <a:rPr lang="sv-FI" sz="1000" u="sng">
                <a:solidFill>
                  <a:schemeClr val="hlink"/>
                </a:solidFill>
                <a:hlinkClick r:id="rId4"/>
              </a:rPr>
              <a:t>http://ele.fi/assets/arviointikehikko_microsoft_170605.pdf</a:t>
            </a:r>
          </a:p>
          <a:p>
            <a:pPr marL="0" lvl="0" indent="0" algn="r" rtl="0">
              <a:spcBef>
                <a:spcPts val="0"/>
              </a:spcBef>
              <a:spcAft>
                <a:spcPts val="0"/>
              </a:spcAft>
              <a:buNone/>
            </a:pPr>
            <a:endParaRPr sz="1000" b="1"/>
          </a:p>
          <a:p>
            <a:pPr marL="0" lvl="0" indent="0" algn="r" rtl="0">
              <a:spcBef>
                <a:spcPts val="0"/>
              </a:spcBef>
              <a:spcAft>
                <a:spcPts val="0"/>
              </a:spcAft>
              <a:buNone/>
            </a:pPr>
            <a:endParaRPr sz="1000"/>
          </a:p>
          <a:p>
            <a:pPr marL="0" lvl="0" indent="0" algn="r" rtl="0">
              <a:spcBef>
                <a:spcPts val="0"/>
              </a:spcBef>
              <a:spcAft>
                <a:spcPts val="0"/>
              </a:spcAft>
              <a:buNone/>
            </a:pPr>
            <a:endParaRPr sz="1000"/>
          </a:p>
          <a:p>
            <a:pPr marL="0" lvl="0" indent="0" algn="r" rtl="0">
              <a:spcBef>
                <a:spcPts val="0"/>
              </a:spcBef>
              <a:spcAft>
                <a:spcPts val="0"/>
              </a:spcAft>
              <a:buNone/>
            </a:pPr>
            <a:endParaRPr sz="1000"/>
          </a:p>
          <a:p>
            <a:pPr marL="0" lvl="0" indent="0" algn="r" rtl="0">
              <a:spcBef>
                <a:spcPts val="0"/>
              </a:spcBef>
              <a:spcAft>
                <a:spcPts val="0"/>
              </a:spcAft>
              <a:buNone/>
            </a:pPr>
            <a:endParaRPr sz="1000"/>
          </a:p>
          <a:p>
            <a:pPr marL="0" lvl="0" indent="0" algn="r" rtl="0">
              <a:spcBef>
                <a:spcPts val="0"/>
              </a:spcBef>
              <a:spcAft>
                <a:spcPts val="0"/>
              </a:spcAft>
              <a:buNone/>
            </a:pPr>
            <a:endParaRPr sz="1000"/>
          </a:p>
        </p:txBody>
      </p:sp>
      <p:sp>
        <p:nvSpPr>
          <p:cNvPr id="370" name="Google Shape;370;p47"/>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sv-FI" sz="800" b="1"/>
              <a:t>MÅL FÖR MÅNGSIDIG KOMPETENS</a:t>
            </a:r>
          </a:p>
        </p:txBody>
      </p:sp>
      <p:sp>
        <p:nvSpPr>
          <p:cNvPr id="371" name="Google Shape;371;p47"/>
          <p:cNvSpPr txBox="1"/>
          <p:nvPr/>
        </p:nvSpPr>
        <p:spPr>
          <a:xfrm>
            <a:off x="9757343" y="4771242"/>
            <a:ext cx="1535100" cy="376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sv-FI" sz="1000" b="1">
                <a:solidFill>
                  <a:schemeClr val="accent3"/>
                </a:solidFill>
              </a:rPr>
              <a:t>K4</a:t>
            </a:r>
          </a:p>
          <a:p>
            <a:pPr marL="0" lvl="0" indent="0" algn="ctr" rtl="0">
              <a:spcBef>
                <a:spcPts val="0"/>
              </a:spcBef>
              <a:spcAft>
                <a:spcPts val="0"/>
              </a:spcAft>
              <a:buNone/>
            </a:pPr>
            <a:r>
              <a:rPr lang="sv-FI" sz="1000" b="1">
                <a:solidFill>
                  <a:schemeClr val="accent3"/>
                </a:solidFill>
              </a:rPr>
              <a:t>Multilitteracitet</a:t>
            </a:r>
          </a:p>
          <a:p>
            <a:pPr marL="0" lvl="0" indent="0" algn="ctr" rtl="0">
              <a:spcBef>
                <a:spcPts val="0"/>
              </a:spcBef>
              <a:spcAft>
                <a:spcPts val="0"/>
              </a:spcAft>
              <a:buNone/>
            </a:pPr>
            <a:endParaRPr sz="800"/>
          </a:p>
          <a:p>
            <a:pPr marL="0" lvl="0" indent="0" algn="ctr" rtl="0">
              <a:spcBef>
                <a:spcPts val="0"/>
              </a:spcBef>
              <a:spcAft>
                <a:spcPts val="0"/>
              </a:spcAft>
              <a:buNone/>
            </a:pPr>
            <a:endParaRPr sz="800"/>
          </a:p>
          <a:p>
            <a:pPr marL="0" lvl="0" indent="0" algn="ctr" rtl="0">
              <a:spcBef>
                <a:spcPts val="0"/>
              </a:spcBef>
              <a:spcAft>
                <a:spcPts val="0"/>
              </a:spcAft>
              <a:buNone/>
            </a:pPr>
            <a:endParaRPr sz="800"/>
          </a:p>
          <a:p>
            <a:pPr marL="0" lvl="0" indent="0" algn="ctr" rtl="0">
              <a:spcBef>
                <a:spcPts val="0"/>
              </a:spcBef>
              <a:spcAft>
                <a:spcPts val="0"/>
              </a:spcAft>
              <a:buNone/>
            </a:pPr>
            <a:endParaRPr sz="800"/>
          </a:p>
        </p:txBody>
      </p:sp>
      <p:sp>
        <p:nvSpPr>
          <p:cNvPr id="372" name="Google Shape;372;p47"/>
          <p:cNvSpPr txBox="1"/>
          <p:nvPr/>
        </p:nvSpPr>
        <p:spPr>
          <a:xfrm>
            <a:off x="5342976" y="573202"/>
            <a:ext cx="1779900" cy="376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sv-FI" sz="1000" b="1">
                <a:solidFill>
                  <a:srgbClr val="DB2719"/>
                </a:solidFill>
              </a:rPr>
              <a:t>K1</a:t>
            </a:r>
          </a:p>
          <a:p>
            <a:pPr marL="0" lvl="0" indent="0" algn="ctr" rtl="0">
              <a:spcBef>
                <a:spcPts val="0"/>
              </a:spcBef>
              <a:spcAft>
                <a:spcPts val="0"/>
              </a:spcAft>
              <a:buNone/>
            </a:pPr>
            <a:r>
              <a:rPr lang="sv-FI" sz="1000" b="1">
                <a:solidFill>
                  <a:srgbClr val="DB2719"/>
                </a:solidFill>
              </a:rPr>
              <a:t>Förmåga att tänka och lära sig</a:t>
            </a:r>
          </a:p>
          <a:p>
            <a:pPr marL="0" lvl="0" indent="0" algn="ctr" rtl="0">
              <a:spcBef>
                <a:spcPts val="0"/>
              </a:spcBef>
              <a:spcAft>
                <a:spcPts val="0"/>
              </a:spcAft>
              <a:buNone/>
            </a:pPr>
            <a:endParaRPr sz="800"/>
          </a:p>
          <a:p>
            <a:pPr marL="0" lvl="0" indent="0" algn="ctr" rtl="0">
              <a:spcBef>
                <a:spcPts val="0"/>
              </a:spcBef>
              <a:spcAft>
                <a:spcPts val="0"/>
              </a:spcAft>
              <a:buClr>
                <a:schemeClr val="dk1"/>
              </a:buClr>
              <a:buSzPts val="1100"/>
              <a:buFont typeface="Arial"/>
              <a:buNone/>
            </a:pPr>
            <a:endParaRPr sz="800"/>
          </a:p>
          <a:p>
            <a:pPr marL="0" lvl="0" indent="0" algn="ctr" rtl="0">
              <a:spcBef>
                <a:spcPts val="0"/>
              </a:spcBef>
              <a:spcAft>
                <a:spcPts val="0"/>
              </a:spcAft>
              <a:buNone/>
            </a:pPr>
            <a:endParaRPr sz="800"/>
          </a:p>
          <a:p>
            <a:pPr marL="0" lvl="0" indent="0" algn="ctr" rtl="0">
              <a:spcBef>
                <a:spcPts val="0"/>
              </a:spcBef>
              <a:spcAft>
                <a:spcPts val="0"/>
              </a:spcAft>
              <a:buNone/>
            </a:pPr>
            <a:endParaRPr sz="800"/>
          </a:p>
        </p:txBody>
      </p:sp>
      <p:sp>
        <p:nvSpPr>
          <p:cNvPr id="373" name="Google Shape;373;p47"/>
          <p:cNvSpPr txBox="1"/>
          <p:nvPr/>
        </p:nvSpPr>
        <p:spPr>
          <a:xfrm>
            <a:off x="8658435" y="573202"/>
            <a:ext cx="2797200" cy="1881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sv-FI" sz="1000" b="1">
                <a:solidFill>
                  <a:srgbClr val="0001BE"/>
                </a:solidFill>
              </a:rPr>
              <a:t>K2 </a:t>
            </a:r>
          </a:p>
          <a:p>
            <a:pPr marL="0" lvl="0" indent="0" algn="ctr" rtl="0">
              <a:spcBef>
                <a:spcPts val="0"/>
              </a:spcBef>
              <a:spcAft>
                <a:spcPts val="0"/>
              </a:spcAft>
              <a:buNone/>
            </a:pPr>
            <a:r>
              <a:rPr lang="sv-FI" sz="1000" b="1">
                <a:solidFill>
                  <a:srgbClr val="0001BE"/>
                </a:solidFill>
              </a:rPr>
              <a:t>Kulturell och kommunikativ kompetens</a:t>
            </a:r>
          </a:p>
          <a:p>
            <a:pPr marL="0" lvl="0" indent="0" algn="ctr" rtl="0">
              <a:spcBef>
                <a:spcPts val="0"/>
              </a:spcBef>
              <a:spcAft>
                <a:spcPts val="0"/>
              </a:spcAft>
              <a:buNone/>
            </a:pPr>
            <a:endParaRPr sz="800"/>
          </a:p>
          <a:p>
            <a:pPr marL="0" lvl="0" indent="0" algn="ctr" rtl="0">
              <a:spcBef>
                <a:spcPts val="0"/>
              </a:spcBef>
              <a:spcAft>
                <a:spcPts val="0"/>
              </a:spcAft>
              <a:buNone/>
            </a:pPr>
            <a:endParaRPr sz="800"/>
          </a:p>
        </p:txBody>
      </p:sp>
      <p:sp>
        <p:nvSpPr>
          <p:cNvPr id="374" name="Google Shape;374;p47"/>
          <p:cNvSpPr txBox="1"/>
          <p:nvPr/>
        </p:nvSpPr>
        <p:spPr>
          <a:xfrm>
            <a:off x="10040097" y="2257849"/>
            <a:ext cx="2151900" cy="1037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sv-FI" sz="1000" b="1">
                <a:solidFill>
                  <a:srgbClr val="0072C6"/>
                </a:solidFill>
              </a:rPr>
              <a:t>K3</a:t>
            </a:r>
          </a:p>
          <a:p>
            <a:pPr marL="0" lvl="0" indent="0" algn="ctr" rtl="0">
              <a:spcBef>
                <a:spcPts val="0"/>
              </a:spcBef>
              <a:spcAft>
                <a:spcPts val="0"/>
              </a:spcAft>
              <a:buNone/>
            </a:pPr>
            <a:r>
              <a:rPr lang="sv-FI" sz="1000" b="1">
                <a:solidFill>
                  <a:srgbClr val="0072C6"/>
                </a:solidFill>
              </a:rPr>
              <a:t>Vardagskompetens </a:t>
            </a:r>
          </a:p>
          <a:p>
            <a:pPr marL="0" lvl="0" indent="0" algn="ctr" rtl="0">
              <a:spcBef>
                <a:spcPts val="0"/>
              </a:spcBef>
              <a:spcAft>
                <a:spcPts val="0"/>
              </a:spcAft>
              <a:buNone/>
            </a:pPr>
            <a:r>
              <a:rPr lang="sv-FI" sz="1000" b="1">
                <a:solidFill>
                  <a:srgbClr val="0072C6"/>
                </a:solidFill>
              </a:rPr>
              <a:t> </a:t>
            </a:r>
          </a:p>
          <a:p>
            <a:pPr marL="0" lvl="0" indent="0" algn="ctr" rtl="0">
              <a:spcBef>
                <a:spcPts val="0"/>
              </a:spcBef>
              <a:spcAft>
                <a:spcPts val="0"/>
              </a:spcAft>
              <a:buNone/>
            </a:pPr>
            <a:endParaRPr sz="800"/>
          </a:p>
          <a:p>
            <a:pPr marL="0" lvl="0" indent="0" algn="ctr" rtl="0">
              <a:spcBef>
                <a:spcPts val="0"/>
              </a:spcBef>
              <a:spcAft>
                <a:spcPts val="0"/>
              </a:spcAft>
              <a:buClr>
                <a:schemeClr val="dk1"/>
              </a:buClr>
              <a:buSzPts val="1100"/>
              <a:buFont typeface="Arial"/>
              <a:buNone/>
            </a:pPr>
            <a:r>
              <a:rPr lang="sv-FI" sz="600" b="1">
                <a:solidFill>
                  <a:schemeClr val="dk1"/>
                </a:solidFill>
              </a:rPr>
              <a:t> </a:t>
            </a:r>
          </a:p>
          <a:p>
            <a:pPr marL="0" lvl="0" indent="0" algn="ctr" rtl="0">
              <a:spcBef>
                <a:spcPts val="0"/>
              </a:spcBef>
              <a:spcAft>
                <a:spcPts val="0"/>
              </a:spcAft>
              <a:buNone/>
            </a:pPr>
            <a:endParaRPr sz="800"/>
          </a:p>
        </p:txBody>
      </p:sp>
      <p:sp>
        <p:nvSpPr>
          <p:cNvPr id="375" name="Google Shape;375;p47"/>
          <p:cNvSpPr txBox="1"/>
          <p:nvPr/>
        </p:nvSpPr>
        <p:spPr>
          <a:xfrm>
            <a:off x="4366132" y="4691068"/>
            <a:ext cx="1779900" cy="537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sv-FI" sz="1000" b="1">
                <a:solidFill>
                  <a:srgbClr val="00D7A7"/>
                </a:solidFill>
              </a:rPr>
              <a:t>K6</a:t>
            </a:r>
          </a:p>
          <a:p>
            <a:pPr marL="0" lvl="0" indent="0" algn="ctr" rtl="0">
              <a:spcBef>
                <a:spcPts val="0"/>
              </a:spcBef>
              <a:spcAft>
                <a:spcPts val="0"/>
              </a:spcAft>
              <a:buNone/>
            </a:pPr>
            <a:r>
              <a:rPr lang="sv-FI" sz="1000" b="1">
                <a:solidFill>
                  <a:srgbClr val="00D7A7"/>
                </a:solidFill>
              </a:rPr>
              <a:t>Arbetslivskompetens och entreprenörskap</a:t>
            </a:r>
          </a:p>
          <a:p>
            <a:pPr marL="0" lvl="0" indent="0" algn="ctr" rtl="0">
              <a:spcBef>
                <a:spcPts val="0"/>
              </a:spcBef>
              <a:spcAft>
                <a:spcPts val="0"/>
              </a:spcAft>
              <a:buNone/>
            </a:pPr>
            <a:endParaRPr sz="1000" b="1">
              <a:solidFill>
                <a:srgbClr val="00D7A7"/>
              </a:solidFill>
            </a:endParaRPr>
          </a:p>
          <a:p>
            <a:pPr marL="0" lvl="0" indent="0" algn="ctr" rtl="0">
              <a:spcBef>
                <a:spcPts val="0"/>
              </a:spcBef>
              <a:spcAft>
                <a:spcPts val="0"/>
              </a:spcAft>
              <a:buNone/>
            </a:pPr>
            <a:endParaRPr sz="1000" b="1">
              <a:solidFill>
                <a:srgbClr val="00D7A7"/>
              </a:solidFill>
            </a:endParaRPr>
          </a:p>
          <a:p>
            <a:pPr marL="0" lvl="0" indent="0" algn="ctr" rtl="0">
              <a:spcBef>
                <a:spcPts val="0"/>
              </a:spcBef>
              <a:spcAft>
                <a:spcPts val="0"/>
              </a:spcAft>
              <a:buNone/>
            </a:pPr>
            <a:endParaRPr sz="1000" b="1">
              <a:solidFill>
                <a:srgbClr val="00D7A7"/>
              </a:solidFill>
            </a:endParaRPr>
          </a:p>
          <a:p>
            <a:pPr marL="0" lvl="0" indent="0" algn="ctr" rtl="0">
              <a:spcBef>
                <a:spcPts val="0"/>
              </a:spcBef>
              <a:spcAft>
                <a:spcPts val="0"/>
              </a:spcAft>
              <a:buNone/>
            </a:pPr>
            <a:endParaRPr sz="1000" b="1">
              <a:solidFill>
                <a:srgbClr val="00D7A7"/>
              </a:solidFill>
            </a:endParaRPr>
          </a:p>
          <a:p>
            <a:pPr marL="0" lvl="0" indent="0" algn="ctr" rtl="0">
              <a:spcBef>
                <a:spcPts val="0"/>
              </a:spcBef>
              <a:spcAft>
                <a:spcPts val="0"/>
              </a:spcAft>
              <a:buNone/>
            </a:pPr>
            <a:endParaRPr sz="1000" b="1">
              <a:solidFill>
                <a:srgbClr val="00D7A7"/>
              </a:solidFill>
            </a:endParaRPr>
          </a:p>
          <a:p>
            <a:pPr marL="0" lvl="0" indent="0" algn="ctr" rtl="0">
              <a:spcBef>
                <a:spcPts val="0"/>
              </a:spcBef>
              <a:spcAft>
                <a:spcPts val="0"/>
              </a:spcAft>
              <a:buNone/>
            </a:pPr>
            <a:endParaRPr sz="1000" b="1">
              <a:solidFill>
                <a:srgbClr val="00D7A7"/>
              </a:solidFill>
            </a:endParaRPr>
          </a:p>
          <a:p>
            <a:pPr marL="0" lvl="0" indent="0" algn="ctr" rtl="0">
              <a:spcBef>
                <a:spcPts val="0"/>
              </a:spcBef>
              <a:spcAft>
                <a:spcPts val="0"/>
              </a:spcAft>
              <a:buNone/>
            </a:pPr>
            <a:endParaRPr sz="1000" b="1">
              <a:solidFill>
                <a:srgbClr val="00D7A7"/>
              </a:solidFill>
            </a:endParaRPr>
          </a:p>
        </p:txBody>
      </p:sp>
      <p:sp>
        <p:nvSpPr>
          <p:cNvPr id="376" name="Google Shape;376;p47"/>
          <p:cNvSpPr txBox="1"/>
          <p:nvPr/>
        </p:nvSpPr>
        <p:spPr>
          <a:xfrm>
            <a:off x="6591272" y="5812740"/>
            <a:ext cx="2797200" cy="376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sv-FI" sz="1000" b="1">
                <a:solidFill>
                  <a:srgbClr val="009246"/>
                </a:solidFill>
              </a:rPr>
              <a:t>K5</a:t>
            </a:r>
          </a:p>
          <a:p>
            <a:pPr marL="0" lvl="0" indent="0" algn="ctr" rtl="0">
              <a:spcBef>
                <a:spcPts val="0"/>
              </a:spcBef>
              <a:spcAft>
                <a:spcPts val="0"/>
              </a:spcAft>
              <a:buNone/>
            </a:pPr>
            <a:r>
              <a:rPr lang="sv-FI" sz="1000" b="1">
                <a:solidFill>
                  <a:srgbClr val="009246"/>
                </a:solidFill>
              </a:rPr>
              <a:t>Digital kompetens</a:t>
            </a:r>
          </a:p>
          <a:p>
            <a:pPr marL="0" lvl="0" indent="0" algn="ctr" rtl="0">
              <a:spcBef>
                <a:spcPts val="0"/>
              </a:spcBef>
              <a:spcAft>
                <a:spcPts val="0"/>
              </a:spcAft>
              <a:buNone/>
            </a:pPr>
            <a:endParaRPr sz="1000" b="1">
              <a:solidFill>
                <a:srgbClr val="009246"/>
              </a:solidFill>
            </a:endParaRPr>
          </a:p>
          <a:p>
            <a:pPr marL="0" lvl="0" indent="0" algn="ctr" rtl="0">
              <a:spcBef>
                <a:spcPts val="0"/>
              </a:spcBef>
              <a:spcAft>
                <a:spcPts val="0"/>
              </a:spcAft>
              <a:buNone/>
            </a:pPr>
            <a:endParaRPr sz="1000" b="1">
              <a:solidFill>
                <a:srgbClr val="009246"/>
              </a:solidFill>
            </a:endParaRPr>
          </a:p>
          <a:p>
            <a:pPr marL="0" lvl="0" indent="0" algn="ctr" rtl="0">
              <a:spcBef>
                <a:spcPts val="0"/>
              </a:spcBef>
              <a:spcAft>
                <a:spcPts val="0"/>
              </a:spcAft>
              <a:buNone/>
            </a:pPr>
            <a:endParaRPr sz="1000" b="1">
              <a:solidFill>
                <a:srgbClr val="009246"/>
              </a:solidFill>
            </a:endParaRPr>
          </a:p>
          <a:p>
            <a:pPr marL="0" lvl="0" indent="0" algn="ctr" rtl="0">
              <a:spcBef>
                <a:spcPts val="0"/>
              </a:spcBef>
              <a:spcAft>
                <a:spcPts val="0"/>
              </a:spcAft>
              <a:buNone/>
            </a:pPr>
            <a:endParaRPr sz="1000" b="1">
              <a:solidFill>
                <a:srgbClr val="009246"/>
              </a:solidFill>
            </a:endParaRPr>
          </a:p>
          <a:p>
            <a:pPr marL="0" lvl="0" indent="0" algn="ctr" rtl="0">
              <a:spcBef>
                <a:spcPts val="0"/>
              </a:spcBef>
              <a:spcAft>
                <a:spcPts val="0"/>
              </a:spcAft>
              <a:buNone/>
            </a:pPr>
            <a:endParaRPr sz="1000" b="1">
              <a:solidFill>
                <a:srgbClr val="009246"/>
              </a:solidFill>
            </a:endParaRPr>
          </a:p>
          <a:p>
            <a:pPr marL="0" lvl="0" indent="0" algn="ctr" rtl="0">
              <a:spcBef>
                <a:spcPts val="0"/>
              </a:spcBef>
              <a:spcAft>
                <a:spcPts val="0"/>
              </a:spcAft>
              <a:buNone/>
            </a:pPr>
            <a:endParaRPr sz="1000" b="1">
              <a:solidFill>
                <a:srgbClr val="009246"/>
              </a:solidFill>
            </a:endParaRPr>
          </a:p>
          <a:p>
            <a:pPr marL="0" lvl="0" indent="0" algn="ctr" rtl="0">
              <a:spcBef>
                <a:spcPts val="0"/>
              </a:spcBef>
              <a:spcAft>
                <a:spcPts val="0"/>
              </a:spcAft>
              <a:buNone/>
            </a:pPr>
            <a:endParaRPr sz="1000" b="1">
              <a:solidFill>
                <a:srgbClr val="009246"/>
              </a:solidFill>
            </a:endParaRPr>
          </a:p>
        </p:txBody>
      </p:sp>
      <p:sp>
        <p:nvSpPr>
          <p:cNvPr id="377" name="Google Shape;377;p47"/>
          <p:cNvSpPr txBox="1"/>
          <p:nvPr/>
        </p:nvSpPr>
        <p:spPr>
          <a:xfrm>
            <a:off x="3638650" y="2257849"/>
            <a:ext cx="1995300" cy="1374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sv-FI" sz="1000" b="1">
                <a:solidFill>
                  <a:schemeClr val="accent5"/>
                </a:solidFill>
              </a:rPr>
              <a:t>K7</a:t>
            </a:r>
          </a:p>
          <a:p>
            <a:pPr marL="0" lvl="0" indent="0" algn="ctr" rtl="0">
              <a:spcBef>
                <a:spcPts val="0"/>
              </a:spcBef>
              <a:spcAft>
                <a:spcPts val="0"/>
              </a:spcAft>
              <a:buNone/>
            </a:pPr>
            <a:r>
              <a:rPr lang="sv-FI" sz="1000" b="1">
                <a:solidFill>
                  <a:schemeClr val="accent5"/>
                </a:solidFill>
              </a:rPr>
              <a:t>Förmåga att delta, påverka och bidra till en hållbar framtid </a:t>
            </a:r>
          </a:p>
          <a:p>
            <a:pPr marL="0" lvl="0" indent="0" algn="ctr" rtl="0">
              <a:spcBef>
                <a:spcPts val="0"/>
              </a:spcBef>
              <a:spcAft>
                <a:spcPts val="0"/>
              </a:spcAft>
              <a:buNone/>
            </a:pPr>
            <a:endParaRPr sz="800"/>
          </a:p>
        </p:txBody>
      </p:sp>
      <p:sp>
        <p:nvSpPr>
          <p:cNvPr id="378" name="Google Shape;378;p47"/>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6</a:t>
            </a:fld>
            <a:endParaRPr lang="fi-FI"/>
          </a:p>
        </p:txBody>
      </p:sp>
      <p:sp>
        <p:nvSpPr>
          <p:cNvPr id="379" name="Google Shape;379;p47"/>
          <p:cNvSpPr/>
          <p:nvPr/>
        </p:nvSpPr>
        <p:spPr>
          <a:xfrm>
            <a:off x="7637815" y="2996054"/>
            <a:ext cx="704100" cy="7041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47"/>
          <p:cNvSpPr txBox="1"/>
          <p:nvPr/>
        </p:nvSpPr>
        <p:spPr>
          <a:xfrm>
            <a:off x="7612750" y="3072618"/>
            <a:ext cx="754200" cy="376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sv-FI" sz="1000" b="1"/>
              <a:t>Utgångs-</a:t>
            </a:r>
          </a:p>
          <a:p>
            <a:pPr marL="0" lvl="0" indent="0" algn="ctr" rtl="0">
              <a:spcBef>
                <a:spcPts val="0"/>
              </a:spcBef>
              <a:spcAft>
                <a:spcPts val="0"/>
              </a:spcAft>
              <a:buNone/>
            </a:pPr>
            <a:r>
              <a:rPr lang="sv-FI" sz="1000" b="1"/>
              <a:t>nivå</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graphicFrame>
        <p:nvGraphicFramePr>
          <p:cNvPr id="385" name="Google Shape;385;p48"/>
          <p:cNvGraphicFramePr/>
          <p:nvPr/>
        </p:nvGraphicFramePr>
        <p:xfrm>
          <a:off x="456338" y="630463"/>
          <a:ext cx="11370675" cy="5224580"/>
        </p:xfrm>
        <a:graphic>
          <a:graphicData uri="http://schemas.openxmlformats.org/drawingml/2006/table">
            <a:tbl>
              <a:tblPr>
                <a:noFill/>
                <a:tableStyleId>{3D2BE97B-CBCA-4684-8CA2-D9B863EF6814}</a:tableStyleId>
              </a:tblPr>
              <a:tblGrid>
                <a:gridCol w="396375">
                  <a:extLst>
                    <a:ext uri="{9D8B030D-6E8A-4147-A177-3AD203B41FA5}">
                      <a16:colId xmlns:a16="http://schemas.microsoft.com/office/drawing/2014/main" val="20000"/>
                    </a:ext>
                  </a:extLst>
                </a:gridCol>
                <a:gridCol w="1829050">
                  <a:extLst>
                    <a:ext uri="{9D8B030D-6E8A-4147-A177-3AD203B41FA5}">
                      <a16:colId xmlns:a16="http://schemas.microsoft.com/office/drawing/2014/main" val="20001"/>
                    </a:ext>
                  </a:extLst>
                </a:gridCol>
                <a:gridCol w="1829050">
                  <a:extLst>
                    <a:ext uri="{9D8B030D-6E8A-4147-A177-3AD203B41FA5}">
                      <a16:colId xmlns:a16="http://schemas.microsoft.com/office/drawing/2014/main" val="20002"/>
                    </a:ext>
                  </a:extLst>
                </a:gridCol>
                <a:gridCol w="1829050">
                  <a:extLst>
                    <a:ext uri="{9D8B030D-6E8A-4147-A177-3AD203B41FA5}">
                      <a16:colId xmlns:a16="http://schemas.microsoft.com/office/drawing/2014/main" val="20003"/>
                    </a:ext>
                  </a:extLst>
                </a:gridCol>
                <a:gridCol w="1829050">
                  <a:extLst>
                    <a:ext uri="{9D8B030D-6E8A-4147-A177-3AD203B41FA5}">
                      <a16:colId xmlns:a16="http://schemas.microsoft.com/office/drawing/2014/main" val="20004"/>
                    </a:ext>
                  </a:extLst>
                </a:gridCol>
                <a:gridCol w="1829050">
                  <a:extLst>
                    <a:ext uri="{9D8B030D-6E8A-4147-A177-3AD203B41FA5}">
                      <a16:colId xmlns:a16="http://schemas.microsoft.com/office/drawing/2014/main" val="20005"/>
                    </a:ext>
                  </a:extLst>
                </a:gridCol>
                <a:gridCol w="1829050">
                  <a:extLst>
                    <a:ext uri="{9D8B030D-6E8A-4147-A177-3AD203B41FA5}">
                      <a16:colId xmlns:a16="http://schemas.microsoft.com/office/drawing/2014/main" val="20006"/>
                    </a:ext>
                  </a:extLst>
                </a:gridCol>
              </a:tblGrid>
              <a:tr h="289525">
                <a:tc>
                  <a:txBody>
                    <a:bodyPr/>
                    <a:lstStyle/>
                    <a:p>
                      <a:pPr marL="0" lvl="0" indent="0" algn="l" rtl="0">
                        <a:spcBef>
                          <a:spcPts val="0"/>
                        </a:spcBef>
                        <a:spcAft>
                          <a:spcPts val="0"/>
                        </a:spcAft>
                        <a:buNone/>
                      </a:pPr>
                      <a:endParaRPr sz="700">
                        <a:solidFill>
                          <a:srgbClr val="666666"/>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ctr" rtl="0">
                        <a:spcBef>
                          <a:spcPts val="0"/>
                        </a:spcBef>
                        <a:spcAft>
                          <a:spcPts val="0"/>
                        </a:spcAft>
                        <a:buNone/>
                      </a:pPr>
                      <a:r>
                        <a:rPr lang="sv-FI" sz="700">
                          <a:solidFill>
                            <a:srgbClr val="434343"/>
                          </a:solidFill>
                          <a:latin typeface="Arial Black"/>
                          <a:ea typeface="Arial Black"/>
                          <a:cs typeface="Arial Black"/>
                          <a:sym typeface="Arial Black"/>
                        </a:rPr>
                        <a:t>Mångsidig kompetens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extLst>
                  <a:ext uri="{0D108BD9-81ED-4DB2-BD59-A6C34878D82A}">
                    <a16:rowId xmlns:a16="http://schemas.microsoft.com/office/drawing/2014/main" val="10000"/>
                  </a:ext>
                </a:extLst>
              </a:tr>
              <a:tr h="703750">
                <a:tc>
                  <a:txBody>
                    <a:bodyPr/>
                    <a:lstStyle/>
                    <a:p>
                      <a:pPr marL="0" lvl="0" indent="0" algn="ctr" rtl="0">
                        <a:spcBef>
                          <a:spcPts val="0"/>
                        </a:spcBef>
                        <a:spcAft>
                          <a:spcPts val="0"/>
                        </a:spcAft>
                        <a:buNone/>
                      </a:pPr>
                      <a:r>
                        <a:rPr lang="sv-FI" sz="1000" u="sng">
                          <a:solidFill>
                            <a:srgbClr val="FFFFFF"/>
                          </a:solidFill>
                          <a:latin typeface="Arial Black"/>
                          <a:ea typeface="Arial Black"/>
                          <a:cs typeface="Arial Black"/>
                          <a:sym typeface="Arial Black"/>
                        </a:rPr>
                        <a:t>K1</a:t>
                      </a:r>
                      <a:r>
                        <a:rPr lang="sv-FI" sz="1000">
                          <a:solidFill>
                            <a:srgbClr val="FFFFFF"/>
                          </a:solidFill>
                          <a:latin typeface="Arial Black"/>
                          <a:ea typeface="Arial Black"/>
                          <a:cs typeface="Arial Black"/>
                          <a:sym typeface="Arial Black"/>
                        </a:rPr>
                        <a:t> </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B2719"/>
                    </a:solidFill>
                  </a:tcPr>
                </a:tc>
                <a:tc>
                  <a:txBody>
                    <a:bodyPr/>
                    <a:lstStyle/>
                    <a:p>
                      <a:pPr marL="0" lvl="0" indent="0" algn="l" rtl="0">
                        <a:spcBef>
                          <a:spcPts val="0"/>
                        </a:spcBef>
                        <a:spcAft>
                          <a:spcPts val="0"/>
                        </a:spcAft>
                        <a:buNone/>
                      </a:pPr>
                      <a:r>
                        <a:rPr lang="sv-FI" sz="800" b="1">
                          <a:solidFill>
                            <a:srgbClr val="DB2719"/>
                          </a:solidFill>
                        </a:rPr>
                        <a:t>Förmåga att tänka och lära sig</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lär mig genom att uppleva, observera, fråga, röra mig, spela och leka.</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övar på problemlösning som lämpar sig för min ålder och undersöker olika saker.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övar på att planera mitt eget arbete, ställa upp egna mål och bedöma mitt eget arbete.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lär mig att diskutera tillsammans och kontrollera mig själv.</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lär mig att utnyttja mitt minne och min fantasi. Jag lär mig känna glädje över att lära mig och identifiera mina känslor.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1"/>
                  </a:ext>
                </a:extLst>
              </a:tr>
              <a:tr h="703750">
                <a:tc>
                  <a:txBody>
                    <a:bodyPr/>
                    <a:lstStyle/>
                    <a:p>
                      <a:pPr marL="0" lvl="0" indent="0" algn="ctr" rtl="0">
                        <a:spcBef>
                          <a:spcPts val="0"/>
                        </a:spcBef>
                        <a:spcAft>
                          <a:spcPts val="0"/>
                        </a:spcAft>
                        <a:buNone/>
                      </a:pPr>
                      <a:r>
                        <a:rPr lang="sv-FI" sz="1000">
                          <a:solidFill>
                            <a:srgbClr val="FFFFFF"/>
                          </a:solidFill>
                          <a:latin typeface="Arial Black"/>
                          <a:ea typeface="Arial Black"/>
                          <a:cs typeface="Arial Black"/>
                          <a:sym typeface="Arial Black"/>
                        </a:rPr>
                        <a:t>K2</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01BE"/>
                    </a:solidFill>
                  </a:tcPr>
                </a:tc>
                <a:tc>
                  <a:txBody>
                    <a:bodyPr/>
                    <a:lstStyle/>
                    <a:p>
                      <a:pPr marL="0" lvl="0" indent="0" algn="l" rtl="0">
                        <a:spcBef>
                          <a:spcPts val="0"/>
                        </a:spcBef>
                        <a:spcAft>
                          <a:spcPts val="0"/>
                        </a:spcAft>
                        <a:buClr>
                          <a:schemeClr val="dk1"/>
                        </a:buClr>
                        <a:buSzPts val="1100"/>
                        <a:buFont typeface="Arial"/>
                        <a:buNone/>
                      </a:pPr>
                      <a:r>
                        <a:rPr lang="sv-FI" sz="800" b="1">
                          <a:solidFill>
                            <a:srgbClr val="0001BE"/>
                          </a:solidFill>
                        </a:rPr>
                        <a:t>Kulturell och kommunikativ kompetens</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övar på att förhandla, dela med mig och göra kompromisser samt att agera enligt rent spel.</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sv-FI" sz="700"/>
                        <a:t>Jag bekantar mig med den omgivande</a:t>
                      </a:r>
                    </a:p>
                    <a:p>
                      <a:pPr marL="0" lvl="0" indent="0" algn="l" rtl="0">
                        <a:spcBef>
                          <a:spcPts val="0"/>
                        </a:spcBef>
                        <a:spcAft>
                          <a:spcPts val="0"/>
                        </a:spcAft>
                        <a:buNone/>
                      </a:pPr>
                      <a:r>
                        <a:rPr lang="sv-FI" sz="700"/>
                        <a:t>kulturmiljön och funderar på hur jag kan påverka den.</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över på att uttrycka saker som är viktiga för mig på mångsidiga sätt.</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bekantar mig med kulturarvet samt konst och övrigt kulturutbud.</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bekantar mig med internationalism.</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2"/>
                  </a:ext>
                </a:extLst>
              </a:tr>
              <a:tr h="703750">
                <a:tc>
                  <a:txBody>
                    <a:bodyPr/>
                    <a:lstStyle/>
                    <a:p>
                      <a:pPr marL="0" lvl="0" indent="0" algn="ctr" rtl="0">
                        <a:spcBef>
                          <a:spcPts val="0"/>
                        </a:spcBef>
                        <a:spcAft>
                          <a:spcPts val="0"/>
                        </a:spcAft>
                        <a:buNone/>
                      </a:pPr>
                      <a:r>
                        <a:rPr lang="sv-FI" sz="1000">
                          <a:solidFill>
                            <a:srgbClr val="FFFFFF"/>
                          </a:solidFill>
                          <a:latin typeface="Arial Black"/>
                          <a:ea typeface="Arial Black"/>
                          <a:cs typeface="Arial Black"/>
                          <a:sym typeface="Arial Black"/>
                        </a:rPr>
                        <a:t>K3</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72C6"/>
                    </a:solidFill>
                  </a:tcPr>
                </a:tc>
                <a:tc>
                  <a:txBody>
                    <a:bodyPr/>
                    <a:lstStyle/>
                    <a:p>
                      <a:pPr marL="0" lvl="0" indent="0" algn="l" rtl="0">
                        <a:spcBef>
                          <a:spcPts val="0"/>
                        </a:spcBef>
                        <a:spcAft>
                          <a:spcPts val="0"/>
                        </a:spcAft>
                        <a:buNone/>
                      </a:pPr>
                      <a:r>
                        <a:rPr lang="sv-FI" sz="800" b="1">
                          <a:solidFill>
                            <a:srgbClr val="0072C6"/>
                          </a:solidFill>
                        </a:rPr>
                        <a:t>Vardagskompetens </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övar på att använda pengar.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övar på emotionell kompetens.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övar på att ta hand om mig själv och att agera självständigt samt innebörden av begreppen tid och plats.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sv-FI" sz="700"/>
                        <a:t>Jag övar på att röra mig självständigt och tryggt i min närmiljö.</a:t>
                      </a:r>
                    </a:p>
                    <a:p>
                      <a:pPr marL="0" lvl="0" indent="0" algn="l" rtl="0">
                        <a:spcBef>
                          <a:spcPts val="0"/>
                        </a:spcBef>
                        <a:spcAft>
                          <a:spcPts val="0"/>
                        </a:spcAft>
                        <a:buNone/>
                      </a:pPr>
                      <a:r>
                        <a:rPr lang="sv-FI" sz="700"/>
                        <a:t>Jag övar på att agera i farliga situationer och hämta hjälp.</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övar på goda seder.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3"/>
                  </a:ext>
                </a:extLst>
              </a:tr>
              <a:tr h="703750">
                <a:tc>
                  <a:txBody>
                    <a:bodyPr/>
                    <a:lstStyle/>
                    <a:p>
                      <a:pPr marL="0" lvl="0" indent="0" algn="ctr" rtl="0">
                        <a:spcBef>
                          <a:spcPts val="0"/>
                        </a:spcBef>
                        <a:spcAft>
                          <a:spcPts val="0"/>
                        </a:spcAft>
                        <a:buNone/>
                      </a:pPr>
                      <a:r>
                        <a:rPr lang="sv-FI" sz="1000">
                          <a:solidFill>
                            <a:srgbClr val="FFFFFF"/>
                          </a:solidFill>
                          <a:latin typeface="Arial Black"/>
                          <a:ea typeface="Arial Black"/>
                          <a:cs typeface="Arial Black"/>
                          <a:sym typeface="Arial Black"/>
                        </a:rPr>
                        <a:t>K4</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9FC9EB"/>
                    </a:solidFill>
                  </a:tcPr>
                </a:tc>
                <a:tc>
                  <a:txBody>
                    <a:bodyPr/>
                    <a:lstStyle/>
                    <a:p>
                      <a:pPr marL="0" lvl="0" indent="0" algn="l" rtl="0">
                        <a:spcBef>
                          <a:spcPts val="0"/>
                        </a:spcBef>
                        <a:spcAft>
                          <a:spcPts val="0"/>
                        </a:spcAft>
                        <a:buNone/>
                      </a:pPr>
                      <a:r>
                        <a:rPr lang="sv-FI" sz="800" b="1">
                          <a:solidFill>
                            <a:srgbClr val="9FC9EB"/>
                          </a:solidFill>
                        </a:rPr>
                        <a:t>Multilitteracitet</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övar på att läsa och skriva olika texter för hand och på dator.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övar på att tolka bilder.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bekantar mig mångsidigt med fiktion och faktatexter genom att lyssna, läsa, titta och diskutera.</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lär mig att hitta texter jag är intresserad av.</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övar på att söka information ur olika källor.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4"/>
                  </a:ext>
                </a:extLst>
              </a:tr>
              <a:tr h="731850">
                <a:tc>
                  <a:txBody>
                    <a:bodyPr/>
                    <a:lstStyle/>
                    <a:p>
                      <a:pPr marL="0" lvl="0" indent="0" algn="ctr" rtl="0">
                        <a:spcBef>
                          <a:spcPts val="0"/>
                        </a:spcBef>
                        <a:spcAft>
                          <a:spcPts val="0"/>
                        </a:spcAft>
                        <a:buNone/>
                      </a:pPr>
                      <a:r>
                        <a:rPr lang="sv-FI" sz="1000">
                          <a:solidFill>
                            <a:srgbClr val="FFFFFF"/>
                          </a:solidFill>
                          <a:latin typeface="Arial Black"/>
                          <a:ea typeface="Arial Black"/>
                          <a:cs typeface="Arial Black"/>
                          <a:sym typeface="Arial Black"/>
                        </a:rPr>
                        <a:t>K5</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9246"/>
                    </a:solidFill>
                  </a:tcPr>
                </a:tc>
                <a:tc>
                  <a:txBody>
                    <a:bodyPr/>
                    <a:lstStyle/>
                    <a:p>
                      <a:pPr marL="0" lvl="0" indent="0" algn="l" rtl="0">
                        <a:spcBef>
                          <a:spcPts val="0"/>
                        </a:spcBef>
                        <a:spcAft>
                          <a:spcPts val="0"/>
                        </a:spcAft>
                        <a:buNone/>
                      </a:pPr>
                      <a:r>
                        <a:rPr lang="sv-FI" sz="800" b="1">
                          <a:solidFill>
                            <a:srgbClr val="009246"/>
                          </a:solidFill>
                        </a:rPr>
                        <a:t>Digital kompetens</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bekantar mig med min egen och/eller hemmets och/eller skolans mobila enhet och prövar på att använda den i mina studier.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sv-FI" sz="700"/>
                        <a:t>Jag bekantar mig med och övar på</a:t>
                      </a:r>
                    </a:p>
                    <a:p>
                      <a:pPr marL="0" lvl="0" indent="0" algn="l" rtl="0">
                        <a:spcBef>
                          <a:spcPts val="0"/>
                        </a:spcBef>
                        <a:spcAft>
                          <a:spcPts val="0"/>
                        </a:spcAft>
                        <a:buNone/>
                      </a:pPr>
                      <a:r>
                        <a:rPr lang="sv-FI" sz="700"/>
                        <a:t>interaktion och nätverkande i en trygg sluten nätmiljö.</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övar på och tar del av olika sätt att söka information.</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övar på och begrundar ansvarsfullt och säkert agerande.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övar lekfullt på att använda olika slags enheter, program och tangentfärdigheter samt att programmera.</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5"/>
                  </a:ext>
                </a:extLst>
              </a:tr>
              <a:tr h="731850">
                <a:tc>
                  <a:txBody>
                    <a:bodyPr/>
                    <a:lstStyle/>
                    <a:p>
                      <a:pPr marL="0" lvl="0" indent="0" algn="ctr" rtl="0">
                        <a:spcBef>
                          <a:spcPts val="0"/>
                        </a:spcBef>
                        <a:spcAft>
                          <a:spcPts val="0"/>
                        </a:spcAft>
                        <a:buNone/>
                      </a:pPr>
                      <a:r>
                        <a:rPr lang="sv-FI" sz="1000">
                          <a:solidFill>
                            <a:srgbClr val="FFFFFF"/>
                          </a:solidFill>
                          <a:latin typeface="Arial Black"/>
                          <a:ea typeface="Arial Black"/>
                          <a:cs typeface="Arial Black"/>
                          <a:sym typeface="Arial Black"/>
                        </a:rPr>
                        <a:t>K6</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D7A7"/>
                    </a:solidFill>
                  </a:tcPr>
                </a:tc>
                <a:tc>
                  <a:txBody>
                    <a:bodyPr/>
                    <a:lstStyle/>
                    <a:p>
                      <a:pPr marL="0" lvl="0" indent="0" algn="l" rtl="0">
                        <a:spcBef>
                          <a:spcPts val="0"/>
                        </a:spcBef>
                        <a:spcAft>
                          <a:spcPts val="0"/>
                        </a:spcAft>
                        <a:buNone/>
                      </a:pPr>
                      <a:r>
                        <a:rPr lang="sv-FI" sz="800" b="1">
                          <a:solidFill>
                            <a:srgbClr val="00D7A6"/>
                          </a:solidFill>
                        </a:rPr>
                        <a:t>Arbetslivskompetens och entreprenörskap</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har en företagsam attityd till inlärning.</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tar andra i beaktande och är en rejäl kompis.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övar på grupparbete.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6"/>
                  </a:ext>
                </a:extLst>
              </a:tr>
              <a:tr h="656350">
                <a:tc>
                  <a:txBody>
                    <a:bodyPr/>
                    <a:lstStyle/>
                    <a:p>
                      <a:pPr marL="0" lvl="0" indent="0" algn="ctr" rtl="0">
                        <a:spcBef>
                          <a:spcPts val="0"/>
                        </a:spcBef>
                        <a:spcAft>
                          <a:spcPts val="0"/>
                        </a:spcAft>
                        <a:buNone/>
                      </a:pPr>
                      <a:r>
                        <a:rPr lang="sv-FI" sz="1000">
                          <a:solidFill>
                            <a:srgbClr val="FFFFFF"/>
                          </a:solidFill>
                          <a:latin typeface="Arial Black"/>
                          <a:ea typeface="Arial Black"/>
                          <a:cs typeface="Arial Black"/>
                          <a:sym typeface="Arial Black"/>
                        </a:rPr>
                        <a:t>K7</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FFC61E"/>
                    </a:solidFill>
                  </a:tcPr>
                </a:tc>
                <a:tc>
                  <a:txBody>
                    <a:bodyPr/>
                    <a:lstStyle/>
                    <a:p>
                      <a:pPr marL="0" lvl="0" indent="0" algn="l" rtl="0">
                        <a:spcBef>
                          <a:spcPts val="0"/>
                        </a:spcBef>
                        <a:spcAft>
                          <a:spcPts val="0"/>
                        </a:spcAft>
                        <a:buNone/>
                      </a:pPr>
                      <a:r>
                        <a:rPr lang="sv-FI" sz="800" b="1">
                          <a:solidFill>
                            <a:srgbClr val="FFC61E"/>
                          </a:solidFill>
                        </a:rPr>
                        <a:t>Förmåga att delta, påverka och bidra till en hållbar framtid </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i egenskap av medlem i gruppen och klassen</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lär mig bestämma om mina egna angelägenheter.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övar på att fungera tillsammans med andra.</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Respekt för naturen styr mina handlingar.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övar på att röra mig i naturen.</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sp>
        <p:nvSpPr>
          <p:cNvPr id="386" name="Google Shape;386;p48"/>
          <p:cNvSpPr txBox="1"/>
          <p:nvPr/>
        </p:nvSpPr>
        <p:spPr>
          <a:xfrm>
            <a:off x="456351" y="210900"/>
            <a:ext cx="5599800" cy="3225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0"/>
              </a:spcBef>
              <a:spcAft>
                <a:spcPts val="0"/>
              </a:spcAft>
              <a:buClr>
                <a:srgbClr val="343D58"/>
              </a:buClr>
              <a:buSzPts val="1200"/>
              <a:buFont typeface="Arial"/>
              <a:buNone/>
            </a:pPr>
            <a:r>
              <a:rPr lang="sv-FI" sz="1200" b="1">
                <a:solidFill>
                  <a:srgbClr val="343D58"/>
                </a:solidFill>
              </a:rPr>
              <a:t>FENOMEN:________________________________________________</a:t>
            </a:r>
          </a:p>
          <a:p>
            <a:pPr marL="0" lvl="0" indent="0" algn="l" rtl="0">
              <a:lnSpc>
                <a:spcPct val="90000"/>
              </a:lnSpc>
              <a:spcBef>
                <a:spcPts val="600"/>
              </a:spcBef>
              <a:spcAft>
                <a:spcPts val="0"/>
              </a:spcAft>
              <a:buClr>
                <a:srgbClr val="343D58"/>
              </a:buClr>
              <a:buSzPts val="800"/>
              <a:buFont typeface="Arial"/>
              <a:buNone/>
            </a:pPr>
            <a:r>
              <a:rPr lang="sv-FI" sz="800">
                <a:solidFill>
                  <a:srgbClr val="343D58"/>
                </a:solidFill>
              </a:rPr>
              <a:t>Skriv in det fenomen som undersöks här</a:t>
            </a:r>
          </a:p>
        </p:txBody>
      </p:sp>
      <p:sp>
        <p:nvSpPr>
          <p:cNvPr id="387" name="Google Shape;387;p48"/>
          <p:cNvSpPr txBox="1"/>
          <p:nvPr/>
        </p:nvSpPr>
        <p:spPr>
          <a:xfrm>
            <a:off x="1382300" y="628785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sv-FI" sz="800" b="1"/>
              <a:t>VERKTYG FÖR MÅNGSIDIG KOMPETENS</a:t>
            </a:r>
          </a:p>
        </p:txBody>
      </p:sp>
      <p:sp>
        <p:nvSpPr>
          <p:cNvPr id="388" name="Google Shape;388;p48"/>
          <p:cNvSpPr txBox="1">
            <a:spLocks noGrp="1"/>
          </p:cNvSpPr>
          <p:nvPr>
            <p:ph type="sldNum" idx="12"/>
          </p:nvPr>
        </p:nvSpPr>
        <p:spPr>
          <a:xfrm>
            <a:off x="10590180" y="64212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7</a:t>
            </a:fld>
            <a:endParaRPr lang="fi-FI"/>
          </a:p>
        </p:txBody>
      </p:sp>
      <p:sp>
        <p:nvSpPr>
          <p:cNvPr id="389" name="Google Shape;389;p48"/>
          <p:cNvSpPr txBox="1">
            <a:spLocks noGrp="1"/>
          </p:cNvSpPr>
          <p:nvPr>
            <p:ph type="body" idx="1"/>
          </p:nvPr>
        </p:nvSpPr>
        <p:spPr>
          <a:xfrm>
            <a:off x="6832600" y="6022650"/>
            <a:ext cx="4685100" cy="530400"/>
          </a:xfrm>
          <a:prstGeom prst="rect">
            <a:avLst/>
          </a:prstGeom>
        </p:spPr>
        <p:txBody>
          <a:bodyPr spcFirstLastPara="1" wrap="square" lIns="0" tIns="0" rIns="0" bIns="0" anchor="t" anchorCtr="0">
            <a:noAutofit/>
          </a:bodyPr>
          <a:lstStyle/>
          <a:p>
            <a:pPr marL="0" lvl="0" indent="0" algn="r" rtl="0">
              <a:spcBef>
                <a:spcPts val="0"/>
              </a:spcBef>
              <a:spcAft>
                <a:spcPts val="0"/>
              </a:spcAft>
              <a:buNone/>
            </a:pPr>
            <a:endParaRPr sz="800" b="1" dirty="0"/>
          </a:p>
          <a:p>
            <a:pPr marL="0" lvl="0" indent="0" algn="r" rtl="0">
              <a:spcBef>
                <a:spcPts val="0"/>
              </a:spcBef>
              <a:spcAft>
                <a:spcPts val="0"/>
              </a:spcAft>
              <a:buNone/>
            </a:pPr>
            <a:r>
              <a:rPr lang="sv-FI" sz="800" b="1" dirty="0"/>
              <a:t>Källa: </a:t>
            </a:r>
            <a:r>
              <a:rPr lang="sv-FI" sz="800" dirty="0"/>
              <a:t>Kärnbeskrivning av mångsidig kompetens och verksamhet inom den grundläggande utbildningen i Lahtis.</a:t>
            </a:r>
          </a:p>
          <a:p>
            <a:pPr marL="0" lvl="0" indent="0" algn="r" rtl="0">
              <a:spcBef>
                <a:spcPts val="0"/>
              </a:spcBef>
              <a:spcAft>
                <a:spcPts val="0"/>
              </a:spcAft>
              <a:buNone/>
            </a:pPr>
            <a:r>
              <a:rPr lang="sv-FI" sz="800" u="sng" dirty="0">
                <a:solidFill>
                  <a:schemeClr val="hlink"/>
                </a:solidFill>
                <a:hlinkClick r:id="rId3"/>
              </a:rPr>
              <a:t>https://www.lahti.fi/PalvelutSite/PerusopetusSite/Documents/Laaja-alaisen%20osaamisen%20nostot.pdf</a:t>
            </a:r>
            <a:r>
              <a:rPr lang="sv-FI" sz="800" dirty="0"/>
              <a:t> </a:t>
            </a:r>
          </a:p>
        </p:txBody>
      </p:sp>
      <p:sp>
        <p:nvSpPr>
          <p:cNvPr id="390" name="Google Shape;390;p48"/>
          <p:cNvSpPr txBox="1"/>
          <p:nvPr/>
        </p:nvSpPr>
        <p:spPr>
          <a:xfrm>
            <a:off x="7001525" y="210900"/>
            <a:ext cx="4733400" cy="322500"/>
          </a:xfrm>
          <a:prstGeom prst="rect">
            <a:avLst/>
          </a:prstGeom>
          <a:noFill/>
          <a:ln>
            <a:noFill/>
          </a:ln>
        </p:spPr>
        <p:txBody>
          <a:bodyPr spcFirstLastPara="1" wrap="square" lIns="18000" tIns="0" rIns="0" bIns="0" anchor="t" anchorCtr="0">
            <a:noAutofit/>
          </a:bodyPr>
          <a:lstStyle/>
          <a:p>
            <a:pPr marL="0" marR="0" lvl="0" indent="0" algn="r" rtl="0">
              <a:lnSpc>
                <a:spcPct val="90000"/>
              </a:lnSpc>
              <a:spcBef>
                <a:spcPts val="600"/>
              </a:spcBef>
              <a:spcAft>
                <a:spcPts val="0"/>
              </a:spcAft>
              <a:buClr>
                <a:srgbClr val="343D58"/>
              </a:buClr>
              <a:buSzPts val="800"/>
              <a:buFont typeface="Arial"/>
              <a:buNone/>
            </a:pPr>
            <a:r>
              <a:rPr lang="sv-FI" sz="1200" b="1"/>
              <a:t>ÅRSKURSER 1–2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94"/>
        <p:cNvGrpSpPr/>
        <p:nvPr/>
      </p:nvGrpSpPr>
      <p:grpSpPr>
        <a:xfrm>
          <a:off x="0" y="0"/>
          <a:ext cx="0" cy="0"/>
          <a:chOff x="0" y="0"/>
          <a:chExt cx="0" cy="0"/>
        </a:xfrm>
      </p:grpSpPr>
      <p:graphicFrame>
        <p:nvGraphicFramePr>
          <p:cNvPr id="395" name="Google Shape;395;p49"/>
          <p:cNvGraphicFramePr/>
          <p:nvPr/>
        </p:nvGraphicFramePr>
        <p:xfrm>
          <a:off x="456338" y="630463"/>
          <a:ext cx="11370675" cy="5224580"/>
        </p:xfrm>
        <a:graphic>
          <a:graphicData uri="http://schemas.openxmlformats.org/drawingml/2006/table">
            <a:tbl>
              <a:tblPr>
                <a:noFill/>
                <a:tableStyleId>{3D2BE97B-CBCA-4684-8CA2-D9B863EF6814}</a:tableStyleId>
              </a:tblPr>
              <a:tblGrid>
                <a:gridCol w="396375">
                  <a:extLst>
                    <a:ext uri="{9D8B030D-6E8A-4147-A177-3AD203B41FA5}">
                      <a16:colId xmlns:a16="http://schemas.microsoft.com/office/drawing/2014/main" val="20000"/>
                    </a:ext>
                  </a:extLst>
                </a:gridCol>
                <a:gridCol w="1829050">
                  <a:extLst>
                    <a:ext uri="{9D8B030D-6E8A-4147-A177-3AD203B41FA5}">
                      <a16:colId xmlns:a16="http://schemas.microsoft.com/office/drawing/2014/main" val="20001"/>
                    </a:ext>
                  </a:extLst>
                </a:gridCol>
                <a:gridCol w="1829050">
                  <a:extLst>
                    <a:ext uri="{9D8B030D-6E8A-4147-A177-3AD203B41FA5}">
                      <a16:colId xmlns:a16="http://schemas.microsoft.com/office/drawing/2014/main" val="20002"/>
                    </a:ext>
                  </a:extLst>
                </a:gridCol>
                <a:gridCol w="1829050">
                  <a:extLst>
                    <a:ext uri="{9D8B030D-6E8A-4147-A177-3AD203B41FA5}">
                      <a16:colId xmlns:a16="http://schemas.microsoft.com/office/drawing/2014/main" val="20003"/>
                    </a:ext>
                  </a:extLst>
                </a:gridCol>
                <a:gridCol w="1829050">
                  <a:extLst>
                    <a:ext uri="{9D8B030D-6E8A-4147-A177-3AD203B41FA5}">
                      <a16:colId xmlns:a16="http://schemas.microsoft.com/office/drawing/2014/main" val="20004"/>
                    </a:ext>
                  </a:extLst>
                </a:gridCol>
                <a:gridCol w="1829050">
                  <a:extLst>
                    <a:ext uri="{9D8B030D-6E8A-4147-A177-3AD203B41FA5}">
                      <a16:colId xmlns:a16="http://schemas.microsoft.com/office/drawing/2014/main" val="20005"/>
                    </a:ext>
                  </a:extLst>
                </a:gridCol>
                <a:gridCol w="1829050">
                  <a:extLst>
                    <a:ext uri="{9D8B030D-6E8A-4147-A177-3AD203B41FA5}">
                      <a16:colId xmlns:a16="http://schemas.microsoft.com/office/drawing/2014/main" val="20006"/>
                    </a:ext>
                  </a:extLst>
                </a:gridCol>
              </a:tblGrid>
              <a:tr h="289525">
                <a:tc>
                  <a:txBody>
                    <a:bodyPr/>
                    <a:lstStyle/>
                    <a:p>
                      <a:pPr marL="0" lvl="0" indent="0" algn="l" rtl="0">
                        <a:spcBef>
                          <a:spcPts val="0"/>
                        </a:spcBef>
                        <a:spcAft>
                          <a:spcPts val="0"/>
                        </a:spcAft>
                        <a:buNone/>
                      </a:pPr>
                      <a:endParaRPr sz="700">
                        <a:solidFill>
                          <a:srgbClr val="666666"/>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ctr" rtl="0">
                        <a:spcBef>
                          <a:spcPts val="0"/>
                        </a:spcBef>
                        <a:spcAft>
                          <a:spcPts val="0"/>
                        </a:spcAft>
                        <a:buNone/>
                      </a:pPr>
                      <a:r>
                        <a:rPr lang="sv-FI" sz="700">
                          <a:solidFill>
                            <a:srgbClr val="434343"/>
                          </a:solidFill>
                          <a:latin typeface="Arial Black"/>
                          <a:ea typeface="Arial Black"/>
                          <a:cs typeface="Arial Black"/>
                          <a:sym typeface="Arial Black"/>
                        </a:rPr>
                        <a:t>Mångsidig kompetens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extLst>
                  <a:ext uri="{0D108BD9-81ED-4DB2-BD59-A6C34878D82A}">
                    <a16:rowId xmlns:a16="http://schemas.microsoft.com/office/drawing/2014/main" val="10000"/>
                  </a:ext>
                </a:extLst>
              </a:tr>
              <a:tr h="703750">
                <a:tc>
                  <a:txBody>
                    <a:bodyPr/>
                    <a:lstStyle/>
                    <a:p>
                      <a:pPr marL="0" lvl="0" indent="0" algn="ctr" rtl="0">
                        <a:spcBef>
                          <a:spcPts val="0"/>
                        </a:spcBef>
                        <a:spcAft>
                          <a:spcPts val="0"/>
                        </a:spcAft>
                        <a:buNone/>
                      </a:pPr>
                      <a:r>
                        <a:rPr lang="sv-FI" sz="1000" u="sng">
                          <a:solidFill>
                            <a:srgbClr val="FFFFFF"/>
                          </a:solidFill>
                          <a:latin typeface="Arial Black"/>
                          <a:ea typeface="Arial Black"/>
                          <a:cs typeface="Arial Black"/>
                          <a:sym typeface="Arial Black"/>
                        </a:rPr>
                        <a:t>K1</a:t>
                      </a:r>
                      <a:r>
                        <a:rPr lang="sv-FI" sz="1000">
                          <a:solidFill>
                            <a:srgbClr val="FFFFFF"/>
                          </a:solidFill>
                          <a:latin typeface="Arial Black"/>
                          <a:ea typeface="Arial Black"/>
                          <a:cs typeface="Arial Black"/>
                          <a:sym typeface="Arial Black"/>
                        </a:rPr>
                        <a:t> </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B2719"/>
                    </a:solidFill>
                  </a:tcPr>
                </a:tc>
                <a:tc>
                  <a:txBody>
                    <a:bodyPr/>
                    <a:lstStyle/>
                    <a:p>
                      <a:pPr marL="0" lvl="0" indent="0" algn="l" rtl="0">
                        <a:spcBef>
                          <a:spcPts val="0"/>
                        </a:spcBef>
                        <a:spcAft>
                          <a:spcPts val="0"/>
                        </a:spcAft>
                        <a:buNone/>
                      </a:pPr>
                      <a:r>
                        <a:rPr lang="sv-FI" sz="800" b="1">
                          <a:solidFill>
                            <a:srgbClr val="DB2719"/>
                          </a:solidFill>
                        </a:rPr>
                        <a:t>Förmåga att tänka och lära sig</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lär mig att ställa frågor och söka svar på dem ensam och tillsammans. Min problemlösningsförmåga stärks.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övar på att se samband och växelverkan mellan olika saker.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lär mig förstå byggandet av kunskap på olika sätt.</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lär mig arbetsfärdigheter och ömsesidigt lärande tillsammans. Jag lär mig tåla besvikelser.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lär mig de färdigheter som behövs för inlärning och lärstilar samt övar handlett på att stärka dem i alla läroämnen.*)</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1"/>
                  </a:ext>
                </a:extLst>
              </a:tr>
              <a:tr h="703750">
                <a:tc>
                  <a:txBody>
                    <a:bodyPr/>
                    <a:lstStyle/>
                    <a:p>
                      <a:pPr marL="0" lvl="0" indent="0" algn="ctr" rtl="0">
                        <a:spcBef>
                          <a:spcPts val="0"/>
                        </a:spcBef>
                        <a:spcAft>
                          <a:spcPts val="0"/>
                        </a:spcAft>
                        <a:buNone/>
                      </a:pPr>
                      <a:r>
                        <a:rPr lang="sv-FI" sz="1000">
                          <a:solidFill>
                            <a:srgbClr val="FFFFFF"/>
                          </a:solidFill>
                          <a:latin typeface="Arial Black"/>
                          <a:ea typeface="Arial Black"/>
                          <a:cs typeface="Arial Black"/>
                          <a:sym typeface="Arial Black"/>
                        </a:rPr>
                        <a:t>K2</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01BE"/>
                    </a:solidFill>
                  </a:tcPr>
                </a:tc>
                <a:tc>
                  <a:txBody>
                    <a:bodyPr/>
                    <a:lstStyle/>
                    <a:p>
                      <a:pPr marL="0" lvl="0" indent="0" algn="l" rtl="0">
                        <a:spcBef>
                          <a:spcPts val="0"/>
                        </a:spcBef>
                        <a:spcAft>
                          <a:spcPts val="0"/>
                        </a:spcAft>
                        <a:buClr>
                          <a:schemeClr val="dk1"/>
                        </a:buClr>
                        <a:buSzPts val="1100"/>
                        <a:buFont typeface="Arial"/>
                        <a:buNone/>
                      </a:pPr>
                      <a:r>
                        <a:rPr lang="sv-FI" sz="800" b="1">
                          <a:solidFill>
                            <a:srgbClr val="0001BE"/>
                          </a:solidFill>
                        </a:rPr>
                        <a:t>Kulturell och kommunikativ kompetens</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känner till och värdesätter mina egna och andras sociala, kulturella, religiösa, åskådningsmässiga och språkliga rötter.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bekantar mig med skolgemenskapens och hemortens kultur, dess förändringar och mångfald.</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lär mig identifiera och begrundar medias påverkan.</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prövar på olika sätt att uttrycka mig, övar på att sätta mig in i en annans situation och att granska saker ur olika synvinklar.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tar del av internationellt samarbete och fattar mod att uttrycka mig på främmande språk.</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2"/>
                  </a:ext>
                </a:extLst>
              </a:tr>
              <a:tr h="703750">
                <a:tc>
                  <a:txBody>
                    <a:bodyPr/>
                    <a:lstStyle/>
                    <a:p>
                      <a:pPr marL="0" lvl="0" indent="0" algn="ctr" rtl="0">
                        <a:spcBef>
                          <a:spcPts val="0"/>
                        </a:spcBef>
                        <a:spcAft>
                          <a:spcPts val="0"/>
                        </a:spcAft>
                        <a:buNone/>
                      </a:pPr>
                      <a:r>
                        <a:rPr lang="sv-FI" sz="1000">
                          <a:solidFill>
                            <a:srgbClr val="FFFFFF"/>
                          </a:solidFill>
                          <a:latin typeface="Arial Black"/>
                          <a:ea typeface="Arial Black"/>
                          <a:cs typeface="Arial Black"/>
                          <a:sym typeface="Arial Black"/>
                        </a:rPr>
                        <a:t>K3</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72C6"/>
                    </a:solidFill>
                  </a:tcPr>
                </a:tc>
                <a:tc>
                  <a:txBody>
                    <a:bodyPr/>
                    <a:lstStyle/>
                    <a:p>
                      <a:pPr marL="0" lvl="0" indent="0" algn="l" rtl="0">
                        <a:spcBef>
                          <a:spcPts val="0"/>
                        </a:spcBef>
                        <a:spcAft>
                          <a:spcPts val="0"/>
                        </a:spcAft>
                        <a:buNone/>
                      </a:pPr>
                      <a:r>
                        <a:rPr lang="sv-FI" sz="800" b="1">
                          <a:solidFill>
                            <a:srgbClr val="0072C6"/>
                          </a:solidFill>
                        </a:rPr>
                        <a:t>Vardagskompetens </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lär mig fungera som konsument.</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lär mig skydda min integritet. Jag förstår mina egna och andras gränser.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lär mig emotionella och sociala färdigheter.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övar på trafiksäkerhet och att agera i farliga situationer.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övar på att ta ansvar för min inlärningsmiljö. Jag deltar i utarbetandet av gemensamma spelregler.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3"/>
                  </a:ext>
                </a:extLst>
              </a:tr>
              <a:tr h="703750">
                <a:tc>
                  <a:txBody>
                    <a:bodyPr/>
                    <a:lstStyle/>
                    <a:p>
                      <a:pPr marL="0" lvl="0" indent="0" algn="ctr" rtl="0">
                        <a:spcBef>
                          <a:spcPts val="0"/>
                        </a:spcBef>
                        <a:spcAft>
                          <a:spcPts val="0"/>
                        </a:spcAft>
                        <a:buNone/>
                      </a:pPr>
                      <a:r>
                        <a:rPr lang="sv-FI" sz="1000">
                          <a:solidFill>
                            <a:srgbClr val="FFFFFF"/>
                          </a:solidFill>
                          <a:latin typeface="Arial Black"/>
                          <a:ea typeface="Arial Black"/>
                          <a:cs typeface="Arial Black"/>
                          <a:sym typeface="Arial Black"/>
                        </a:rPr>
                        <a:t>K4</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9FC9EB"/>
                    </a:solidFill>
                  </a:tcPr>
                </a:tc>
                <a:tc>
                  <a:txBody>
                    <a:bodyPr/>
                    <a:lstStyle/>
                    <a:p>
                      <a:pPr marL="0" lvl="0" indent="0" algn="l" rtl="0">
                        <a:spcBef>
                          <a:spcPts val="0"/>
                        </a:spcBef>
                        <a:spcAft>
                          <a:spcPts val="0"/>
                        </a:spcAft>
                        <a:buNone/>
                      </a:pPr>
                      <a:r>
                        <a:rPr lang="sv-FI" sz="800" b="1">
                          <a:solidFill>
                            <a:srgbClr val="9FC9EB"/>
                          </a:solidFill>
                        </a:rPr>
                        <a:t>Multilitteracitet</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fördjupar min textkompetens genom att läsa/lyssna, producera och analysera olika texter.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kan jobba med mångsidiga studietexter: jag berättar, beskriver, jämför och refererar.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kan söka information ur olika källor och övar på att förhålla mig kritiskt till texterna.</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övar på att diskutera texterna och bearbeta dem tillsammans med andra.</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njuter av texter som intresserar mig.</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4"/>
                  </a:ext>
                </a:extLst>
              </a:tr>
              <a:tr h="731850">
                <a:tc>
                  <a:txBody>
                    <a:bodyPr/>
                    <a:lstStyle/>
                    <a:p>
                      <a:pPr marL="0" lvl="0" indent="0" algn="ctr" rtl="0">
                        <a:spcBef>
                          <a:spcPts val="0"/>
                        </a:spcBef>
                        <a:spcAft>
                          <a:spcPts val="0"/>
                        </a:spcAft>
                        <a:buNone/>
                      </a:pPr>
                      <a:r>
                        <a:rPr lang="sv-FI" sz="1000">
                          <a:solidFill>
                            <a:srgbClr val="FFFFFF"/>
                          </a:solidFill>
                          <a:latin typeface="Arial Black"/>
                          <a:ea typeface="Arial Black"/>
                          <a:cs typeface="Arial Black"/>
                          <a:sym typeface="Arial Black"/>
                        </a:rPr>
                        <a:t>K5</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9246"/>
                    </a:solidFill>
                  </a:tcPr>
                </a:tc>
                <a:tc>
                  <a:txBody>
                    <a:bodyPr/>
                    <a:lstStyle/>
                    <a:p>
                      <a:pPr marL="0" lvl="0" indent="0" algn="l" rtl="0">
                        <a:spcBef>
                          <a:spcPts val="0"/>
                        </a:spcBef>
                        <a:spcAft>
                          <a:spcPts val="0"/>
                        </a:spcAft>
                        <a:buNone/>
                      </a:pPr>
                      <a:r>
                        <a:rPr lang="sv-FI" sz="800" b="1">
                          <a:solidFill>
                            <a:srgbClr val="009246"/>
                          </a:solidFill>
                        </a:rPr>
                        <a:t>Digital kompetens</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kan utnyttja min egen/skolans mobila enhet för lärande.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kan växelverka, nätverka och redigera information genom samverkan med andra.</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kan söka information, producera information själv och kritiskt utvärdera information jag hittar på nätet.</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kan agera ansvarsfullt och säkert.</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lär mig använda olika enheter, program och tjänster. Jag utvecklar mina tangentfärdigheter och lär mig producera media. Jag förstår programmeringens användarlogik.</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5"/>
                  </a:ext>
                </a:extLst>
              </a:tr>
              <a:tr h="731850">
                <a:tc>
                  <a:txBody>
                    <a:bodyPr/>
                    <a:lstStyle/>
                    <a:p>
                      <a:pPr marL="0" lvl="0" indent="0" algn="ctr" rtl="0">
                        <a:spcBef>
                          <a:spcPts val="0"/>
                        </a:spcBef>
                        <a:spcAft>
                          <a:spcPts val="0"/>
                        </a:spcAft>
                        <a:buNone/>
                      </a:pPr>
                      <a:r>
                        <a:rPr lang="sv-FI" sz="1000">
                          <a:solidFill>
                            <a:srgbClr val="FFFFFF"/>
                          </a:solidFill>
                          <a:latin typeface="Arial Black"/>
                          <a:ea typeface="Arial Black"/>
                          <a:cs typeface="Arial Black"/>
                          <a:sym typeface="Arial Black"/>
                        </a:rPr>
                        <a:t>K6</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D7A7"/>
                    </a:solidFill>
                  </a:tcPr>
                </a:tc>
                <a:tc>
                  <a:txBody>
                    <a:bodyPr/>
                    <a:lstStyle/>
                    <a:p>
                      <a:pPr marL="0" lvl="0" indent="0" algn="l" rtl="0">
                        <a:spcBef>
                          <a:spcPts val="0"/>
                        </a:spcBef>
                        <a:spcAft>
                          <a:spcPts val="0"/>
                        </a:spcAft>
                        <a:buNone/>
                      </a:pPr>
                      <a:r>
                        <a:rPr lang="sv-FI" sz="800" b="1">
                          <a:solidFill>
                            <a:srgbClr val="00D7A6"/>
                          </a:solidFill>
                        </a:rPr>
                        <a:t>Arbetslivskompetens och entreprenörskap</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ansvarar för mig själv och min egen kompetens.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har förståelse för teamfärdigheter och teamarbete.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deltar i genomförandet av projekt.</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6"/>
                  </a:ext>
                </a:extLst>
              </a:tr>
              <a:tr h="656350">
                <a:tc>
                  <a:txBody>
                    <a:bodyPr/>
                    <a:lstStyle/>
                    <a:p>
                      <a:pPr marL="0" lvl="0" indent="0" algn="ctr" rtl="0">
                        <a:spcBef>
                          <a:spcPts val="0"/>
                        </a:spcBef>
                        <a:spcAft>
                          <a:spcPts val="0"/>
                        </a:spcAft>
                        <a:buNone/>
                      </a:pPr>
                      <a:r>
                        <a:rPr lang="sv-FI" sz="1000">
                          <a:solidFill>
                            <a:srgbClr val="FFFFFF"/>
                          </a:solidFill>
                          <a:latin typeface="Arial Black"/>
                          <a:ea typeface="Arial Black"/>
                          <a:cs typeface="Arial Black"/>
                          <a:sym typeface="Arial Black"/>
                        </a:rPr>
                        <a:t>K7</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FFC61E"/>
                    </a:solidFill>
                  </a:tcPr>
                </a:tc>
                <a:tc>
                  <a:txBody>
                    <a:bodyPr/>
                    <a:lstStyle/>
                    <a:p>
                      <a:pPr marL="0" lvl="0" indent="0" algn="l" rtl="0">
                        <a:spcBef>
                          <a:spcPts val="0"/>
                        </a:spcBef>
                        <a:spcAft>
                          <a:spcPts val="0"/>
                        </a:spcAft>
                        <a:buNone/>
                      </a:pPr>
                      <a:r>
                        <a:rPr lang="sv-FI" sz="800" b="1">
                          <a:solidFill>
                            <a:srgbClr val="FFC61E"/>
                          </a:solidFill>
                        </a:rPr>
                        <a:t>Förmåga att delta, påverka och bidra till en hållbar framtid </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sv-FI" sz="700"/>
                        <a:t>Jag i egenskap av medlem i min skola</a:t>
                      </a:r>
                    </a:p>
                    <a:p>
                      <a:pPr marL="0" lvl="0" indent="0" algn="l" rtl="0">
                        <a:spcBef>
                          <a:spcPts val="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sv-FI" sz="700"/>
                        <a:t>Jag utvecklas till en del av gemenskapen. Jag deltar i gemensamt beslutfattande.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lär mig att välja i enlighet med hållbar utveckling.</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skapar ett personligt förhållande till naturen.</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lär mig skydda miljön.</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sp>
        <p:nvSpPr>
          <p:cNvPr id="396" name="Google Shape;396;p49"/>
          <p:cNvSpPr txBox="1"/>
          <p:nvPr/>
        </p:nvSpPr>
        <p:spPr>
          <a:xfrm>
            <a:off x="456351" y="210900"/>
            <a:ext cx="5599800" cy="3225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0"/>
              </a:spcBef>
              <a:spcAft>
                <a:spcPts val="0"/>
              </a:spcAft>
              <a:buClr>
                <a:srgbClr val="343D58"/>
              </a:buClr>
              <a:buSzPts val="1200"/>
              <a:buFont typeface="Arial"/>
              <a:buNone/>
            </a:pPr>
            <a:r>
              <a:rPr lang="sv-FI" sz="1200" b="1">
                <a:solidFill>
                  <a:srgbClr val="343D58"/>
                </a:solidFill>
              </a:rPr>
              <a:t>FENOMEN:________________________________________________</a:t>
            </a:r>
          </a:p>
          <a:p>
            <a:pPr marL="0" lvl="0" indent="0" algn="l" rtl="0">
              <a:lnSpc>
                <a:spcPct val="90000"/>
              </a:lnSpc>
              <a:spcBef>
                <a:spcPts val="600"/>
              </a:spcBef>
              <a:spcAft>
                <a:spcPts val="0"/>
              </a:spcAft>
              <a:buClr>
                <a:srgbClr val="343D58"/>
              </a:buClr>
              <a:buSzPts val="800"/>
              <a:buFont typeface="Arial"/>
              <a:buNone/>
            </a:pPr>
            <a:r>
              <a:rPr lang="sv-FI" sz="800">
                <a:solidFill>
                  <a:srgbClr val="343D58"/>
                </a:solidFill>
              </a:rPr>
              <a:t>Skriv in det fenomen som undersöks här</a:t>
            </a:r>
          </a:p>
        </p:txBody>
      </p:sp>
      <p:sp>
        <p:nvSpPr>
          <p:cNvPr id="397" name="Google Shape;397;p49"/>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lvl="0" indent="0" algn="l" rtl="0">
              <a:lnSpc>
                <a:spcPct val="90000"/>
              </a:lnSpc>
              <a:spcBef>
                <a:spcPts val="600"/>
              </a:spcBef>
              <a:spcAft>
                <a:spcPts val="0"/>
              </a:spcAft>
              <a:buClr>
                <a:srgbClr val="343D58"/>
              </a:buClr>
              <a:buSzPts val="800"/>
              <a:buFont typeface="Arial"/>
              <a:buNone/>
            </a:pPr>
            <a:r>
              <a:rPr lang="sv-FI" sz="800" b="1">
                <a:solidFill>
                  <a:schemeClr val="dk1"/>
                </a:solidFill>
              </a:rPr>
              <a:t>VERKTYG FÖR MÅNGSIDIG KOMPETENS</a:t>
            </a:r>
          </a:p>
        </p:txBody>
      </p:sp>
      <p:sp>
        <p:nvSpPr>
          <p:cNvPr id="398" name="Google Shape;398;p49"/>
          <p:cNvSpPr txBox="1">
            <a:spLocks noGrp="1"/>
          </p:cNvSpPr>
          <p:nvPr>
            <p:ph type="sldNum" idx="12"/>
          </p:nvPr>
        </p:nvSpPr>
        <p:spPr>
          <a:xfrm>
            <a:off x="10590180" y="64212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8</a:t>
            </a:fld>
            <a:endParaRPr lang="fi-FI"/>
          </a:p>
        </p:txBody>
      </p:sp>
      <p:sp>
        <p:nvSpPr>
          <p:cNvPr id="399" name="Google Shape;399;p49"/>
          <p:cNvSpPr txBox="1"/>
          <p:nvPr/>
        </p:nvSpPr>
        <p:spPr>
          <a:xfrm>
            <a:off x="7001525" y="210900"/>
            <a:ext cx="4733400" cy="322500"/>
          </a:xfrm>
          <a:prstGeom prst="rect">
            <a:avLst/>
          </a:prstGeom>
          <a:noFill/>
          <a:ln>
            <a:noFill/>
          </a:ln>
        </p:spPr>
        <p:txBody>
          <a:bodyPr spcFirstLastPara="1" wrap="square" lIns="18000" tIns="0" rIns="0" bIns="0" anchor="t" anchorCtr="0">
            <a:noAutofit/>
          </a:bodyPr>
          <a:lstStyle/>
          <a:p>
            <a:pPr marL="0" marR="0" lvl="0" indent="0" algn="r" rtl="0">
              <a:lnSpc>
                <a:spcPct val="90000"/>
              </a:lnSpc>
              <a:spcBef>
                <a:spcPts val="600"/>
              </a:spcBef>
              <a:spcAft>
                <a:spcPts val="0"/>
              </a:spcAft>
              <a:buClr>
                <a:srgbClr val="343D58"/>
              </a:buClr>
              <a:buSzPts val="800"/>
              <a:buFont typeface="Arial"/>
              <a:buNone/>
            </a:pPr>
            <a:r>
              <a:rPr lang="sv-FI" sz="1200" b="1"/>
              <a:t>ÅRSKURSER 3-6</a:t>
            </a:r>
          </a:p>
        </p:txBody>
      </p:sp>
      <p:sp>
        <p:nvSpPr>
          <p:cNvPr id="400" name="Google Shape;400;p49"/>
          <p:cNvSpPr txBox="1">
            <a:spLocks noGrp="1"/>
          </p:cNvSpPr>
          <p:nvPr>
            <p:ph type="body" idx="1"/>
          </p:nvPr>
        </p:nvSpPr>
        <p:spPr>
          <a:xfrm>
            <a:off x="6781800" y="5952106"/>
            <a:ext cx="4685100" cy="530400"/>
          </a:xfrm>
          <a:prstGeom prst="rect">
            <a:avLst/>
          </a:prstGeom>
        </p:spPr>
        <p:txBody>
          <a:bodyPr spcFirstLastPara="1" wrap="square" lIns="0" tIns="0" rIns="0" bIns="0" anchor="t" anchorCtr="0">
            <a:noAutofit/>
          </a:bodyPr>
          <a:lstStyle/>
          <a:p>
            <a:pPr marL="0" lvl="0" indent="0" algn="r" rtl="0">
              <a:spcBef>
                <a:spcPts val="0"/>
              </a:spcBef>
              <a:spcAft>
                <a:spcPts val="0"/>
              </a:spcAft>
              <a:buNone/>
            </a:pPr>
            <a:endParaRPr sz="800" b="1" dirty="0"/>
          </a:p>
          <a:p>
            <a:pPr marL="0" lvl="0" indent="0" algn="r" rtl="0">
              <a:spcBef>
                <a:spcPts val="0"/>
              </a:spcBef>
              <a:spcAft>
                <a:spcPts val="0"/>
              </a:spcAft>
              <a:buNone/>
            </a:pPr>
            <a:r>
              <a:rPr lang="sv-FI" sz="800" b="1" dirty="0"/>
              <a:t>Källa: </a:t>
            </a:r>
            <a:r>
              <a:rPr lang="sv-FI" sz="800" dirty="0"/>
              <a:t>Kärnbeskrivning av mångsidig kompetens och verksamhet inom den grundläggande utbildningen i Lahtis.</a:t>
            </a:r>
          </a:p>
          <a:p>
            <a:pPr marL="0" lvl="0" indent="0" algn="r" rtl="0">
              <a:spcBef>
                <a:spcPts val="0"/>
              </a:spcBef>
              <a:spcAft>
                <a:spcPts val="0"/>
              </a:spcAft>
              <a:buNone/>
            </a:pPr>
            <a:r>
              <a:rPr lang="sv-FI" sz="800" u="sng" dirty="0">
                <a:solidFill>
                  <a:schemeClr val="hlink"/>
                </a:solidFill>
                <a:hlinkClick r:id="rId3"/>
              </a:rPr>
              <a:t>https://www.lahti.fi/PalvelutSite/PerusopetusSite/Documents/Laaja-alaisen%20osaamisen%20nostot.pdf</a:t>
            </a:r>
            <a:r>
              <a:rPr lang="sv-FI" sz="800"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graphicFrame>
        <p:nvGraphicFramePr>
          <p:cNvPr id="405" name="Google Shape;405;p50"/>
          <p:cNvGraphicFramePr/>
          <p:nvPr/>
        </p:nvGraphicFramePr>
        <p:xfrm>
          <a:off x="456338" y="630463"/>
          <a:ext cx="11370675" cy="5249580"/>
        </p:xfrm>
        <a:graphic>
          <a:graphicData uri="http://schemas.openxmlformats.org/drawingml/2006/table">
            <a:tbl>
              <a:tblPr>
                <a:noFill/>
                <a:tableStyleId>{3D2BE97B-CBCA-4684-8CA2-D9B863EF6814}</a:tableStyleId>
              </a:tblPr>
              <a:tblGrid>
                <a:gridCol w="396375">
                  <a:extLst>
                    <a:ext uri="{9D8B030D-6E8A-4147-A177-3AD203B41FA5}">
                      <a16:colId xmlns:a16="http://schemas.microsoft.com/office/drawing/2014/main" val="20000"/>
                    </a:ext>
                  </a:extLst>
                </a:gridCol>
                <a:gridCol w="1829050">
                  <a:extLst>
                    <a:ext uri="{9D8B030D-6E8A-4147-A177-3AD203B41FA5}">
                      <a16:colId xmlns:a16="http://schemas.microsoft.com/office/drawing/2014/main" val="20001"/>
                    </a:ext>
                  </a:extLst>
                </a:gridCol>
                <a:gridCol w="1829050">
                  <a:extLst>
                    <a:ext uri="{9D8B030D-6E8A-4147-A177-3AD203B41FA5}">
                      <a16:colId xmlns:a16="http://schemas.microsoft.com/office/drawing/2014/main" val="20002"/>
                    </a:ext>
                  </a:extLst>
                </a:gridCol>
                <a:gridCol w="1829050">
                  <a:extLst>
                    <a:ext uri="{9D8B030D-6E8A-4147-A177-3AD203B41FA5}">
                      <a16:colId xmlns:a16="http://schemas.microsoft.com/office/drawing/2014/main" val="20003"/>
                    </a:ext>
                  </a:extLst>
                </a:gridCol>
                <a:gridCol w="1829050">
                  <a:extLst>
                    <a:ext uri="{9D8B030D-6E8A-4147-A177-3AD203B41FA5}">
                      <a16:colId xmlns:a16="http://schemas.microsoft.com/office/drawing/2014/main" val="20004"/>
                    </a:ext>
                  </a:extLst>
                </a:gridCol>
                <a:gridCol w="1829050">
                  <a:extLst>
                    <a:ext uri="{9D8B030D-6E8A-4147-A177-3AD203B41FA5}">
                      <a16:colId xmlns:a16="http://schemas.microsoft.com/office/drawing/2014/main" val="20005"/>
                    </a:ext>
                  </a:extLst>
                </a:gridCol>
                <a:gridCol w="1829050">
                  <a:extLst>
                    <a:ext uri="{9D8B030D-6E8A-4147-A177-3AD203B41FA5}">
                      <a16:colId xmlns:a16="http://schemas.microsoft.com/office/drawing/2014/main" val="20006"/>
                    </a:ext>
                  </a:extLst>
                </a:gridCol>
              </a:tblGrid>
              <a:tr h="289525">
                <a:tc>
                  <a:txBody>
                    <a:bodyPr/>
                    <a:lstStyle/>
                    <a:p>
                      <a:pPr marL="0" lvl="0" indent="0" algn="l" rtl="0">
                        <a:spcBef>
                          <a:spcPts val="0"/>
                        </a:spcBef>
                        <a:spcAft>
                          <a:spcPts val="0"/>
                        </a:spcAft>
                        <a:buNone/>
                      </a:pPr>
                      <a:endParaRPr sz="700">
                        <a:solidFill>
                          <a:srgbClr val="666666"/>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ctr" rtl="0">
                        <a:spcBef>
                          <a:spcPts val="0"/>
                        </a:spcBef>
                        <a:spcAft>
                          <a:spcPts val="0"/>
                        </a:spcAft>
                        <a:buNone/>
                      </a:pPr>
                      <a:r>
                        <a:rPr lang="sv-FI" sz="700">
                          <a:solidFill>
                            <a:srgbClr val="434343"/>
                          </a:solidFill>
                          <a:latin typeface="Arial Black"/>
                          <a:ea typeface="Arial Black"/>
                          <a:cs typeface="Arial Black"/>
                          <a:sym typeface="Arial Black"/>
                        </a:rPr>
                        <a:t>Mångsidig kompetens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extLst>
                  <a:ext uri="{0D108BD9-81ED-4DB2-BD59-A6C34878D82A}">
                    <a16:rowId xmlns:a16="http://schemas.microsoft.com/office/drawing/2014/main" val="10000"/>
                  </a:ext>
                </a:extLst>
              </a:tr>
              <a:tr h="703750">
                <a:tc>
                  <a:txBody>
                    <a:bodyPr/>
                    <a:lstStyle/>
                    <a:p>
                      <a:pPr marL="0" lvl="0" indent="0" algn="ctr" rtl="0">
                        <a:spcBef>
                          <a:spcPts val="0"/>
                        </a:spcBef>
                        <a:spcAft>
                          <a:spcPts val="0"/>
                        </a:spcAft>
                        <a:buNone/>
                      </a:pPr>
                      <a:r>
                        <a:rPr lang="sv-FI" sz="1000" u="sng">
                          <a:solidFill>
                            <a:srgbClr val="FFFFFF"/>
                          </a:solidFill>
                          <a:latin typeface="Arial Black"/>
                          <a:ea typeface="Arial Black"/>
                          <a:cs typeface="Arial Black"/>
                          <a:sym typeface="Arial Black"/>
                        </a:rPr>
                        <a:t>K1</a:t>
                      </a:r>
                      <a:r>
                        <a:rPr lang="sv-FI" sz="1000">
                          <a:solidFill>
                            <a:srgbClr val="FFFFFF"/>
                          </a:solidFill>
                          <a:latin typeface="Arial Black"/>
                          <a:ea typeface="Arial Black"/>
                          <a:cs typeface="Arial Black"/>
                          <a:sym typeface="Arial Black"/>
                        </a:rPr>
                        <a:t> </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B2719"/>
                    </a:solidFill>
                  </a:tcPr>
                </a:tc>
                <a:tc>
                  <a:txBody>
                    <a:bodyPr/>
                    <a:lstStyle/>
                    <a:p>
                      <a:pPr marL="0" lvl="0" indent="0" algn="l" rtl="0">
                        <a:spcBef>
                          <a:spcPts val="0"/>
                        </a:spcBef>
                        <a:spcAft>
                          <a:spcPts val="0"/>
                        </a:spcAft>
                        <a:buNone/>
                      </a:pPr>
                      <a:r>
                        <a:rPr lang="sv-FI" sz="800" b="1">
                          <a:solidFill>
                            <a:srgbClr val="DB2719"/>
                          </a:solidFill>
                        </a:rPr>
                        <a:t>Förmåga att tänka och lära sig</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sv-FI" sz="700"/>
                        <a:t>Jag använder metoder för att stärka min uppmärksamhet och koncentrationsförmåga.</a:t>
                      </a:r>
                    </a:p>
                    <a:p>
                      <a:pPr marL="0" lvl="0" indent="0" algn="l" rtl="0">
                        <a:spcBef>
                          <a:spcPts val="0"/>
                        </a:spcBef>
                        <a:spcAft>
                          <a:spcPts val="0"/>
                        </a:spcAft>
                        <a:buNone/>
                      </a:pPr>
                      <a:r>
                        <a:rPr lang="sv-FI" sz="700"/>
                        <a:t>Jag identifierar mina känslor och lär mig klara av dem.</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sv-FI" sz="700"/>
                        <a:t>Jag står för mina åsikter och utnyttjar samt respekterar den kompetens jag har förvärvat utanför skolan.</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argumenterar, drar slutsatser och begrundar. Jag framför mina idéer och tankar. Jag undersöker ensam och tillsammans hur kunskap byggs upp.</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jobbar mångsidigt och undersöker fenomen genom olika metoder och genom att utnyttja teknik. Min observationskänslighet och samarbetsförmåga utvecklas.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Min förmåga att tänka, min motivation till lärande, mitt etiska tänkande och betydelsen av mina studier för framtiden stärks. Jag tror på min förmåga att lära mig.</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1"/>
                  </a:ext>
                </a:extLst>
              </a:tr>
              <a:tr h="703750">
                <a:tc>
                  <a:txBody>
                    <a:bodyPr/>
                    <a:lstStyle/>
                    <a:p>
                      <a:pPr marL="0" lvl="0" indent="0" algn="ctr" rtl="0">
                        <a:spcBef>
                          <a:spcPts val="0"/>
                        </a:spcBef>
                        <a:spcAft>
                          <a:spcPts val="0"/>
                        </a:spcAft>
                        <a:buNone/>
                      </a:pPr>
                      <a:r>
                        <a:rPr lang="sv-FI" sz="1000">
                          <a:solidFill>
                            <a:srgbClr val="FFFFFF"/>
                          </a:solidFill>
                          <a:latin typeface="Arial Black"/>
                          <a:ea typeface="Arial Black"/>
                          <a:cs typeface="Arial Black"/>
                          <a:sym typeface="Arial Black"/>
                        </a:rPr>
                        <a:t>K2</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01BE"/>
                    </a:solidFill>
                  </a:tcPr>
                </a:tc>
                <a:tc>
                  <a:txBody>
                    <a:bodyPr/>
                    <a:lstStyle/>
                    <a:p>
                      <a:pPr marL="0" lvl="0" indent="0" algn="l" rtl="0">
                        <a:spcBef>
                          <a:spcPts val="0"/>
                        </a:spcBef>
                        <a:spcAft>
                          <a:spcPts val="0"/>
                        </a:spcAft>
                        <a:buClr>
                          <a:schemeClr val="dk1"/>
                        </a:buClr>
                        <a:buSzPts val="1100"/>
                        <a:buFont typeface="Arial"/>
                        <a:buNone/>
                      </a:pPr>
                      <a:r>
                        <a:rPr lang="sv-FI" sz="800" b="1">
                          <a:solidFill>
                            <a:srgbClr val="0001BE"/>
                          </a:solidFill>
                        </a:rPr>
                        <a:t>Kulturell och kommunikativ kompetens</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utformar min egen kulturella identitet och en kulturellt hållbar livsstil.</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förstår att kulturell mångfald är en resurs.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uttrycker mina åsikter konstruktivt på olika sätt och skapar en positiv stämning.</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värdesätter, upprätthåller och skapar ett nytt kulturarv.</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Min världsbild vidgas och blir internationell.</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2"/>
                  </a:ext>
                </a:extLst>
              </a:tr>
              <a:tr h="703750">
                <a:tc>
                  <a:txBody>
                    <a:bodyPr/>
                    <a:lstStyle/>
                    <a:p>
                      <a:pPr marL="0" lvl="0" indent="0" algn="ctr" rtl="0">
                        <a:spcBef>
                          <a:spcPts val="0"/>
                        </a:spcBef>
                        <a:spcAft>
                          <a:spcPts val="0"/>
                        </a:spcAft>
                        <a:buNone/>
                      </a:pPr>
                      <a:r>
                        <a:rPr lang="sv-FI" sz="1000">
                          <a:solidFill>
                            <a:srgbClr val="FFFFFF"/>
                          </a:solidFill>
                          <a:latin typeface="Arial Black"/>
                          <a:ea typeface="Arial Black"/>
                          <a:cs typeface="Arial Black"/>
                          <a:sym typeface="Arial Black"/>
                        </a:rPr>
                        <a:t>K3</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72C6"/>
                    </a:solidFill>
                  </a:tcPr>
                </a:tc>
                <a:tc>
                  <a:txBody>
                    <a:bodyPr/>
                    <a:lstStyle/>
                    <a:p>
                      <a:pPr marL="0" lvl="0" indent="0" algn="l" rtl="0">
                        <a:spcBef>
                          <a:spcPts val="0"/>
                        </a:spcBef>
                        <a:spcAft>
                          <a:spcPts val="0"/>
                        </a:spcAft>
                        <a:buNone/>
                      </a:pPr>
                      <a:r>
                        <a:rPr lang="sv-FI" sz="800" b="1">
                          <a:solidFill>
                            <a:srgbClr val="0072C6"/>
                          </a:solidFill>
                        </a:rPr>
                        <a:t>Vardagskompetens </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sv-FI" sz="700"/>
                        <a:t>Jag får handledning för att planera och ta hand om min ekonomi.</a:t>
                      </a:r>
                    </a:p>
                    <a:p>
                      <a:pPr marL="0" lvl="0" indent="0" algn="l" rtl="0">
                        <a:spcBef>
                          <a:spcPts val="0"/>
                        </a:spcBef>
                        <a:spcAft>
                          <a:spcPts val="0"/>
                        </a:spcAft>
                        <a:buNone/>
                      </a:pPr>
                      <a:r>
                        <a:rPr lang="sv-FI" sz="700"/>
                        <a:t>Jag granskar mina konsumtionsvanor ur ett hållbart framtidsperspektiv och reklam analytiskt.</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tar ansvar för mig själv, andra och vardagens smidighet. Jag har möjlighet att delta i skolarbetet och planeringen och genomförandet av inlärningsmiljön.</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känner till vikten av hälsosamma levnadsvanor. Jag övar på sociala och emotionella färdigheter. Jag övar på att skydda integritet och personliga gränser.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lär mig att föregripa och undvika farliga situationer samt att fungera ändamålsenligt vid olyckor. Jag agerar ansvarsfullt i trafiken.</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3"/>
                  </a:ext>
                </a:extLst>
              </a:tr>
              <a:tr h="703750">
                <a:tc>
                  <a:txBody>
                    <a:bodyPr/>
                    <a:lstStyle/>
                    <a:p>
                      <a:pPr marL="0" lvl="0" indent="0" algn="ctr" rtl="0">
                        <a:spcBef>
                          <a:spcPts val="0"/>
                        </a:spcBef>
                        <a:spcAft>
                          <a:spcPts val="0"/>
                        </a:spcAft>
                        <a:buNone/>
                      </a:pPr>
                      <a:r>
                        <a:rPr lang="sv-FI" sz="1000">
                          <a:solidFill>
                            <a:srgbClr val="FFFFFF"/>
                          </a:solidFill>
                          <a:latin typeface="Arial Black"/>
                          <a:ea typeface="Arial Black"/>
                          <a:cs typeface="Arial Black"/>
                          <a:sym typeface="Arial Black"/>
                        </a:rPr>
                        <a:t>K4</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9FC9EB"/>
                    </a:solidFill>
                  </a:tcPr>
                </a:tc>
                <a:tc>
                  <a:txBody>
                    <a:bodyPr/>
                    <a:lstStyle/>
                    <a:p>
                      <a:pPr marL="0" lvl="0" indent="0" algn="l" rtl="0">
                        <a:spcBef>
                          <a:spcPts val="0"/>
                        </a:spcBef>
                        <a:spcAft>
                          <a:spcPts val="0"/>
                        </a:spcAft>
                        <a:buNone/>
                      </a:pPr>
                      <a:r>
                        <a:rPr lang="sv-FI" sz="800" b="1">
                          <a:solidFill>
                            <a:srgbClr val="9FC9EB"/>
                          </a:solidFill>
                        </a:rPr>
                        <a:t>Multilitteracitet</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kan läsa/skriva, producera och analysera olika texter som anknyter till studierna och samhället och förhålla mig kritiskt till texternas innehåll.</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får glädje och underhållning av texterna och kan välja texter som intresserar mig.</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förstår hur man kan påverka genom texter och kan även själv använda olika sätt att påverka.</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kan diskutera texter, bearbeta dem tillsammans med andra och använda texter effektivt för mina studier.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4"/>
                  </a:ext>
                </a:extLst>
              </a:tr>
              <a:tr h="731850">
                <a:tc>
                  <a:txBody>
                    <a:bodyPr/>
                    <a:lstStyle/>
                    <a:p>
                      <a:pPr marL="0" lvl="0" indent="0" algn="ctr" rtl="0">
                        <a:spcBef>
                          <a:spcPts val="0"/>
                        </a:spcBef>
                        <a:spcAft>
                          <a:spcPts val="0"/>
                        </a:spcAft>
                        <a:buNone/>
                      </a:pPr>
                      <a:r>
                        <a:rPr lang="sv-FI" sz="1000">
                          <a:solidFill>
                            <a:srgbClr val="FFFFFF"/>
                          </a:solidFill>
                          <a:latin typeface="Arial Black"/>
                          <a:ea typeface="Arial Black"/>
                          <a:cs typeface="Arial Black"/>
                          <a:sym typeface="Arial Black"/>
                        </a:rPr>
                        <a:t>K5</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9246"/>
                    </a:solidFill>
                  </a:tcPr>
                </a:tc>
                <a:tc>
                  <a:txBody>
                    <a:bodyPr/>
                    <a:lstStyle/>
                    <a:p>
                      <a:pPr marL="0" lvl="0" indent="0" algn="l" rtl="0">
                        <a:spcBef>
                          <a:spcPts val="0"/>
                        </a:spcBef>
                        <a:spcAft>
                          <a:spcPts val="0"/>
                        </a:spcAft>
                        <a:buNone/>
                      </a:pPr>
                      <a:r>
                        <a:rPr lang="sv-FI" sz="800" b="1">
                          <a:solidFill>
                            <a:srgbClr val="009246"/>
                          </a:solidFill>
                        </a:rPr>
                        <a:t>Digital kompetens</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kan ta initiativ till och mångsidigt utnyttja min egen/skolans mobila enhet för lärande.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kan växelverka och nätverka i öppna nätverksmiljöer och förhålla mig ansvarsfullt till att agera inom dem.</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kan förhålla mig kritiskt till information jag hittar på nätet, dra slutsatser och mångsidigt söka information i olika kanaler.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kan på eget initiativ agera ansvarsfullt och säkert och reglera hur information om mig själv syns på nätet.</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kan på eget initiativ välja enhet, program och tjänster. Jag producerar mångsidigt media. Jag tar del av riktigt programmeringsspråk.</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5"/>
                  </a:ext>
                </a:extLst>
              </a:tr>
              <a:tr h="731850">
                <a:tc>
                  <a:txBody>
                    <a:bodyPr/>
                    <a:lstStyle/>
                    <a:p>
                      <a:pPr marL="0" lvl="0" indent="0" algn="ctr" rtl="0">
                        <a:spcBef>
                          <a:spcPts val="0"/>
                        </a:spcBef>
                        <a:spcAft>
                          <a:spcPts val="0"/>
                        </a:spcAft>
                        <a:buNone/>
                      </a:pPr>
                      <a:r>
                        <a:rPr lang="sv-FI" sz="1000">
                          <a:solidFill>
                            <a:srgbClr val="FFFFFF"/>
                          </a:solidFill>
                          <a:latin typeface="Arial Black"/>
                          <a:ea typeface="Arial Black"/>
                          <a:cs typeface="Arial Black"/>
                          <a:sym typeface="Arial Black"/>
                        </a:rPr>
                        <a:t>K6</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D7A7"/>
                    </a:solidFill>
                  </a:tcPr>
                </a:tc>
                <a:tc>
                  <a:txBody>
                    <a:bodyPr/>
                    <a:lstStyle/>
                    <a:p>
                      <a:pPr marL="0" lvl="0" indent="0" algn="l" rtl="0">
                        <a:spcBef>
                          <a:spcPts val="0"/>
                        </a:spcBef>
                        <a:spcAft>
                          <a:spcPts val="0"/>
                        </a:spcAft>
                        <a:buNone/>
                      </a:pPr>
                      <a:r>
                        <a:rPr lang="sv-FI" sz="800" b="1">
                          <a:solidFill>
                            <a:srgbClr val="00D7A6"/>
                          </a:solidFill>
                        </a:rPr>
                        <a:t>Arbetslivskompetens och entreprenörskap</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vill och kan utvecklas.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har förmågan att agera som en ansvarsfull medlem av en grupp.</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genomför elevcentrerade projekt.</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6"/>
                  </a:ext>
                </a:extLst>
              </a:tr>
              <a:tr h="656350">
                <a:tc>
                  <a:txBody>
                    <a:bodyPr/>
                    <a:lstStyle/>
                    <a:p>
                      <a:pPr marL="0" lvl="0" indent="0" algn="ctr" rtl="0">
                        <a:spcBef>
                          <a:spcPts val="0"/>
                        </a:spcBef>
                        <a:spcAft>
                          <a:spcPts val="0"/>
                        </a:spcAft>
                        <a:buNone/>
                      </a:pPr>
                      <a:r>
                        <a:rPr lang="sv-FI" sz="1000">
                          <a:solidFill>
                            <a:srgbClr val="FFFFFF"/>
                          </a:solidFill>
                          <a:latin typeface="Arial Black"/>
                          <a:ea typeface="Arial Black"/>
                          <a:cs typeface="Arial Black"/>
                          <a:sym typeface="Arial Black"/>
                        </a:rPr>
                        <a:t>K7</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FFC61E"/>
                    </a:solidFill>
                  </a:tcPr>
                </a:tc>
                <a:tc>
                  <a:txBody>
                    <a:bodyPr/>
                    <a:lstStyle/>
                    <a:p>
                      <a:pPr marL="0" lvl="0" indent="0" algn="l" rtl="0">
                        <a:spcBef>
                          <a:spcPts val="0"/>
                        </a:spcBef>
                        <a:spcAft>
                          <a:spcPts val="0"/>
                        </a:spcAft>
                        <a:buNone/>
                      </a:pPr>
                      <a:r>
                        <a:rPr lang="sv-FI" sz="800" b="1">
                          <a:solidFill>
                            <a:srgbClr val="FFC61E"/>
                          </a:solidFill>
                        </a:rPr>
                        <a:t>Förmåga att delta, påverka och bidra till en hållbar framtid </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i egenskap av medlem i samhället</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förstår de möjligheter påverkan ger.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kan vid behov vara en aktiv medborgare.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agerar i enlighet med en hållbar livsstil.</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sv-FI" sz="700"/>
                        <a:t>Jag lär mig ta ansvar för min miljö.</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sp>
        <p:nvSpPr>
          <p:cNvPr id="406" name="Google Shape;406;p50"/>
          <p:cNvSpPr txBox="1"/>
          <p:nvPr/>
        </p:nvSpPr>
        <p:spPr>
          <a:xfrm>
            <a:off x="456351" y="210900"/>
            <a:ext cx="5599800" cy="3225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0"/>
              </a:spcBef>
              <a:spcAft>
                <a:spcPts val="0"/>
              </a:spcAft>
              <a:buClr>
                <a:srgbClr val="343D58"/>
              </a:buClr>
              <a:buSzPts val="1200"/>
              <a:buFont typeface="Arial"/>
              <a:buNone/>
            </a:pPr>
            <a:r>
              <a:rPr lang="sv-FI" sz="1200" b="1">
                <a:solidFill>
                  <a:schemeClr val="dk1"/>
                </a:solidFill>
              </a:rPr>
              <a:t>FENOMEN:________________________________________________</a:t>
            </a:r>
          </a:p>
          <a:p>
            <a:pPr marL="0" lvl="0" indent="0" algn="l" rtl="0">
              <a:lnSpc>
                <a:spcPct val="90000"/>
              </a:lnSpc>
              <a:spcBef>
                <a:spcPts val="600"/>
              </a:spcBef>
              <a:spcAft>
                <a:spcPts val="0"/>
              </a:spcAft>
              <a:buClr>
                <a:srgbClr val="343D58"/>
              </a:buClr>
              <a:buSzPts val="800"/>
              <a:buFont typeface="Arial"/>
              <a:buNone/>
            </a:pPr>
            <a:r>
              <a:rPr lang="sv-FI" sz="800">
                <a:solidFill>
                  <a:schemeClr val="dk1"/>
                </a:solidFill>
              </a:rPr>
              <a:t>Skriv in det fenomen som undersöks här</a:t>
            </a:r>
          </a:p>
        </p:txBody>
      </p:sp>
      <p:sp>
        <p:nvSpPr>
          <p:cNvPr id="407" name="Google Shape;407;p50"/>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lvl="0" indent="0" algn="l" rtl="0">
              <a:lnSpc>
                <a:spcPct val="90000"/>
              </a:lnSpc>
              <a:spcBef>
                <a:spcPts val="600"/>
              </a:spcBef>
              <a:spcAft>
                <a:spcPts val="0"/>
              </a:spcAft>
              <a:buClr>
                <a:srgbClr val="343D58"/>
              </a:buClr>
              <a:buSzPts val="800"/>
              <a:buFont typeface="Arial"/>
              <a:buNone/>
            </a:pPr>
            <a:r>
              <a:rPr lang="sv-FI" sz="800" b="1">
                <a:solidFill>
                  <a:schemeClr val="dk1"/>
                </a:solidFill>
              </a:rPr>
              <a:t>VERKTYG FÖR MÅNGSIDIG KOMPETENS</a:t>
            </a:r>
          </a:p>
        </p:txBody>
      </p:sp>
      <p:sp>
        <p:nvSpPr>
          <p:cNvPr id="408" name="Google Shape;408;p50"/>
          <p:cNvSpPr txBox="1">
            <a:spLocks noGrp="1"/>
          </p:cNvSpPr>
          <p:nvPr>
            <p:ph type="sldNum" idx="12"/>
          </p:nvPr>
        </p:nvSpPr>
        <p:spPr>
          <a:xfrm>
            <a:off x="10590180" y="64212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9</a:t>
            </a:fld>
            <a:endParaRPr lang="fi-FI"/>
          </a:p>
        </p:txBody>
      </p:sp>
      <p:sp>
        <p:nvSpPr>
          <p:cNvPr id="409" name="Google Shape;409;p50"/>
          <p:cNvSpPr txBox="1"/>
          <p:nvPr/>
        </p:nvSpPr>
        <p:spPr>
          <a:xfrm>
            <a:off x="7001525" y="210900"/>
            <a:ext cx="4733400" cy="322500"/>
          </a:xfrm>
          <a:prstGeom prst="rect">
            <a:avLst/>
          </a:prstGeom>
          <a:noFill/>
          <a:ln>
            <a:noFill/>
          </a:ln>
        </p:spPr>
        <p:txBody>
          <a:bodyPr spcFirstLastPara="1" wrap="square" lIns="18000" tIns="0" rIns="0" bIns="0" anchor="t" anchorCtr="0">
            <a:noAutofit/>
          </a:bodyPr>
          <a:lstStyle/>
          <a:p>
            <a:pPr marL="0" marR="0" lvl="0" indent="0" algn="r" rtl="0">
              <a:lnSpc>
                <a:spcPct val="90000"/>
              </a:lnSpc>
              <a:spcBef>
                <a:spcPts val="600"/>
              </a:spcBef>
              <a:spcAft>
                <a:spcPts val="0"/>
              </a:spcAft>
              <a:buClr>
                <a:srgbClr val="343D58"/>
              </a:buClr>
              <a:buSzPts val="800"/>
              <a:buFont typeface="Arial"/>
              <a:buNone/>
            </a:pPr>
            <a:r>
              <a:rPr lang="sv-FI" sz="1200" b="1"/>
              <a:t>ÅRSKURSER 7-9</a:t>
            </a:r>
          </a:p>
        </p:txBody>
      </p:sp>
      <p:sp>
        <p:nvSpPr>
          <p:cNvPr id="410" name="Google Shape;410;p50"/>
          <p:cNvSpPr txBox="1">
            <a:spLocks noGrp="1"/>
          </p:cNvSpPr>
          <p:nvPr>
            <p:ph type="body" idx="1"/>
          </p:nvPr>
        </p:nvSpPr>
        <p:spPr>
          <a:xfrm>
            <a:off x="6781800" y="6003600"/>
            <a:ext cx="4685100" cy="530400"/>
          </a:xfrm>
          <a:prstGeom prst="rect">
            <a:avLst/>
          </a:prstGeom>
        </p:spPr>
        <p:txBody>
          <a:bodyPr spcFirstLastPara="1" wrap="square" lIns="0" tIns="0" rIns="0" bIns="0" anchor="t" anchorCtr="0">
            <a:noAutofit/>
          </a:bodyPr>
          <a:lstStyle/>
          <a:p>
            <a:pPr marL="0" lvl="0" indent="0" algn="r" rtl="0">
              <a:spcBef>
                <a:spcPts val="0"/>
              </a:spcBef>
              <a:spcAft>
                <a:spcPts val="0"/>
              </a:spcAft>
              <a:buNone/>
            </a:pPr>
            <a:endParaRPr sz="800" b="1" dirty="0"/>
          </a:p>
          <a:p>
            <a:pPr marL="0" lvl="0" indent="0" algn="r" rtl="0">
              <a:spcBef>
                <a:spcPts val="0"/>
              </a:spcBef>
              <a:spcAft>
                <a:spcPts val="0"/>
              </a:spcAft>
              <a:buNone/>
            </a:pPr>
            <a:r>
              <a:rPr lang="sv-FI" sz="800" b="1" dirty="0"/>
              <a:t>Källa: </a:t>
            </a:r>
            <a:r>
              <a:rPr lang="sv-FI" sz="800" dirty="0"/>
              <a:t>Kärnbeskrivning av mångsidig kompetens och verksamhet inom den grundläggande utbildningen i Lahtis.</a:t>
            </a:r>
          </a:p>
          <a:p>
            <a:pPr marL="0" lvl="0" indent="0" algn="r" rtl="0">
              <a:spcBef>
                <a:spcPts val="0"/>
              </a:spcBef>
              <a:spcAft>
                <a:spcPts val="0"/>
              </a:spcAft>
              <a:buNone/>
            </a:pPr>
            <a:r>
              <a:rPr lang="sv-FI" sz="800" u="sng" dirty="0">
                <a:solidFill>
                  <a:schemeClr val="hlink"/>
                </a:solidFill>
                <a:hlinkClick r:id="rId3"/>
              </a:rPr>
              <a:t>https://www.lahti.fi/PalvelutSite/PerusopetusSite/Documents/Laaja-alaisen%20osaamisen%20nostot.pdf</a:t>
            </a:r>
            <a:r>
              <a:rPr lang="sv-FI" sz="800" dirty="0"/>
              <a:t> </a:t>
            </a:r>
          </a:p>
        </p:txBody>
      </p:sp>
    </p:spTree>
  </p:cSld>
  <p:clrMapOvr>
    <a:masterClrMapping/>
  </p:clrMapOvr>
</p:sld>
</file>

<file path=ppt/theme/theme1.xml><?xml version="1.0" encoding="utf-8"?>
<a:theme xmlns:a="http://schemas.openxmlformats.org/drawingml/2006/main" name="HKI-perus">
  <a:themeElements>
    <a:clrScheme name="HKI">
      <a:dk1>
        <a:srgbClr val="000000"/>
      </a:dk1>
      <a:lt1>
        <a:srgbClr val="FFFFFF"/>
      </a:lt1>
      <a:dk2>
        <a:srgbClr val="44546A"/>
      </a:dk2>
      <a:lt2>
        <a:srgbClr val="E7E6E6"/>
      </a:lt2>
      <a:accent1>
        <a:srgbClr val="0000BF"/>
      </a:accent1>
      <a:accent2>
        <a:srgbClr val="FD4F00"/>
      </a:accent2>
      <a:accent3>
        <a:srgbClr val="9FC9EB"/>
      </a:accent3>
      <a:accent4>
        <a:srgbClr val="F5A3C7"/>
      </a:accent4>
      <a:accent5>
        <a:srgbClr val="FFC61E"/>
      </a:accent5>
      <a:accent6>
        <a:srgbClr val="00D7A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Asiakirja" ma:contentTypeID="0x010100595A45257258E54592B4B23189CAE676" ma:contentTypeVersion="22" ma:contentTypeDescription="Luo uusi asiakirja." ma:contentTypeScope="" ma:versionID="10fd5199cdabee57dec727d03bdf60dd">
  <xsd:schema xmlns:xsd="http://www.w3.org/2001/XMLSchema" xmlns:xs="http://www.w3.org/2001/XMLSchema" xmlns:p="http://schemas.microsoft.com/office/2006/metadata/properties" xmlns:ns2="4b5fd0cd-a615-46ae-ab86-79584c8b7ad4" targetNamespace="http://schemas.microsoft.com/office/2006/metadata/properties" ma:root="true" ma:fieldsID="b9229f7cef13a528dfa371e86b24d5c4" ns2:_="">
    <xsd:import namespace="4b5fd0cd-a615-46ae-ab86-79584c8b7ad4"/>
    <xsd:element name="properties">
      <xsd:complexType>
        <xsd:sequence>
          <xsd:element name="documentManagement">
            <xsd:complexType>
              <xsd:all>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5fd0cd-a615-46ae-ab86-79584c8b7ad4"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CultureName" ma:index="10" nillable="true" ma:displayName="Culture Name" ma:internalName="CultureName">
      <xsd:simpleType>
        <xsd:restriction base="dms:Text"/>
      </xsd:simpleType>
    </xsd:element>
    <xsd:element name="AppVersion" ma:index="11" nillable="true" ma:displayName="App Version" ma:internalName="AppVersion">
      <xsd:simpleType>
        <xsd:restriction base="dms:Text"/>
      </xsd:simpleType>
    </xsd:element>
    <xsd:element name="TeamsChannelId" ma:index="12" nillable="true" ma:displayName="Teams Channel Id" ma:internalName="TeamsChannelId">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14" nillable="true" ma:displayName="Math Settings" ma:internalName="Math_Settings">
      <xsd:simpleType>
        <xsd:restriction base="dms:Text"/>
      </xsd:simpleType>
    </xsd:element>
    <xsd:element name="DefaultSectionNames" ma:index="15" nillable="true" ma:displayName="Default Section Names" ma:internalName="DefaultSectionNames">
      <xsd:simpleType>
        <xsd:restriction base="dms:Note">
          <xsd:maxLength value="255"/>
        </xsd:restriction>
      </xsd:simpleType>
    </xsd:element>
    <xsd:element name="Templates" ma:index="16" nillable="true" ma:displayName="Templates" ma:internalName="Templates">
      <xsd:simpleType>
        <xsd:restriction base="dms:Note">
          <xsd:maxLength value="255"/>
        </xsd:restriction>
      </xsd:simpleType>
    </xsd:element>
    <xsd:element name="Leaders" ma:index="17"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8"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9"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0" nillable="true" ma:displayName="Distribution Groups" ma:internalName="Distribution_Groups">
      <xsd:simpleType>
        <xsd:restriction base="dms:Note">
          <xsd:maxLength value="255"/>
        </xsd:restriction>
      </xsd:simpleType>
    </xsd:element>
    <xsd:element name="LMS_Mappings" ma:index="21" nillable="true" ma:displayName="LMS Mappings" ma:internalName="LMS_Mappings">
      <xsd:simpleType>
        <xsd:restriction base="dms:Note">
          <xsd:maxLength value="255"/>
        </xsd:restriction>
      </xsd:simpleType>
    </xsd:element>
    <xsd:element name="Invited_Leaders" ma:index="22" nillable="true" ma:displayName="Invited Leaders" ma:internalName="Invited_Leaders">
      <xsd:simpleType>
        <xsd:restriction base="dms:Note">
          <xsd:maxLength value="255"/>
        </xsd:restriction>
      </xsd:simpleType>
    </xsd:element>
    <xsd:element name="Invited_Members" ma:index="23" nillable="true" ma:displayName="Invited Members" ma:internalName="Invited_Members">
      <xsd:simpleType>
        <xsd:restriction base="dms:Note">
          <xsd:maxLength value="255"/>
        </xsd:restriction>
      </xsd:simpleType>
    </xsd:element>
    <xsd:element name="Self_Registration_Enabled" ma:index="24" nillable="true" ma:displayName="Self Registration Enabled" ma:internalName="Self_Registration_Enabled">
      <xsd:simpleType>
        <xsd:restriction base="dms:Boolean"/>
      </xsd:simpleType>
    </xsd:element>
    <xsd:element name="Has_Leaders_Only_SectionGroup" ma:index="25" nillable="true" ma:displayName="Has Leaders Only SectionGroup" ma:internalName="Has_Leaders_Only_SectionGroup">
      <xsd:simpleType>
        <xsd:restriction base="dms:Boolean"/>
      </xsd:simpleType>
    </xsd:element>
    <xsd:element name="Is_Collaboration_Space_Locked" ma:index="26" nillable="true" ma:displayName="Is Collaboration Space Locked" ma:internalName="Is_Collaboration_Space_Locked">
      <xsd:simpleType>
        <xsd:restriction base="dms:Boolean"/>
      </xsd:simpleType>
    </xsd:element>
    <xsd:element name="IsNotebookLocked" ma:index="27" nillable="true" ma:displayName="Is Notebook Locked" ma:internalName="IsNotebookLocked">
      <xsd:simpleType>
        <xsd:restriction base="dms:Boolean"/>
      </xsd:simpleType>
    </xsd:element>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Owner xmlns="4b5fd0cd-a615-46ae-ab86-79584c8b7ad4">
      <UserInfo>
        <DisplayName/>
        <AccountId xsi:nil="true"/>
        <AccountType/>
      </UserInfo>
    </Owner>
    <Has_Leaders_Only_SectionGroup xmlns="4b5fd0cd-a615-46ae-ab86-79584c8b7ad4" xsi:nil="true"/>
    <TeamsChannelId xmlns="4b5fd0cd-a615-46ae-ab86-79584c8b7ad4" xsi:nil="true"/>
    <IsNotebookLocked xmlns="4b5fd0cd-a615-46ae-ab86-79584c8b7ad4" xsi:nil="true"/>
    <NotebookType xmlns="4b5fd0cd-a615-46ae-ab86-79584c8b7ad4" xsi:nil="true"/>
    <Math_Settings xmlns="4b5fd0cd-a615-46ae-ab86-79584c8b7ad4" xsi:nil="true"/>
    <FolderType xmlns="4b5fd0cd-a615-46ae-ab86-79584c8b7ad4" xsi:nil="true"/>
    <Distribution_Groups xmlns="4b5fd0cd-a615-46ae-ab86-79584c8b7ad4" xsi:nil="true"/>
    <Self_Registration_Enabled xmlns="4b5fd0cd-a615-46ae-ab86-79584c8b7ad4" xsi:nil="true"/>
    <AppVersion xmlns="4b5fd0cd-a615-46ae-ab86-79584c8b7ad4" xsi:nil="true"/>
    <Is_Collaboration_Space_Locked xmlns="4b5fd0cd-a615-46ae-ab86-79584c8b7ad4" xsi:nil="true"/>
    <LMS_Mappings xmlns="4b5fd0cd-a615-46ae-ab86-79584c8b7ad4" xsi:nil="true"/>
    <Invited_Leaders xmlns="4b5fd0cd-a615-46ae-ab86-79584c8b7ad4" xsi:nil="true"/>
    <CultureName xmlns="4b5fd0cd-a615-46ae-ab86-79584c8b7ad4" xsi:nil="true"/>
    <Leaders xmlns="4b5fd0cd-a615-46ae-ab86-79584c8b7ad4">
      <UserInfo>
        <DisplayName/>
        <AccountId xsi:nil="true"/>
        <AccountType/>
      </UserInfo>
    </Leaders>
    <Templates xmlns="4b5fd0cd-a615-46ae-ab86-79584c8b7ad4" xsi:nil="true"/>
    <Members xmlns="4b5fd0cd-a615-46ae-ab86-79584c8b7ad4">
      <UserInfo>
        <DisplayName/>
        <AccountId xsi:nil="true"/>
        <AccountType/>
      </UserInfo>
    </Members>
    <Member_Groups xmlns="4b5fd0cd-a615-46ae-ab86-79584c8b7ad4">
      <UserInfo>
        <DisplayName/>
        <AccountId xsi:nil="true"/>
        <AccountType/>
      </UserInfo>
    </Member_Groups>
    <DefaultSectionNames xmlns="4b5fd0cd-a615-46ae-ab86-79584c8b7ad4" xsi:nil="true"/>
    <Invited_Members xmlns="4b5fd0cd-a615-46ae-ab86-79584c8b7ad4" xsi:nil="true"/>
  </documentManagement>
</p:properties>
</file>

<file path=customXml/itemProps1.xml><?xml version="1.0" encoding="utf-8"?>
<ds:datastoreItem xmlns:ds="http://schemas.openxmlformats.org/officeDocument/2006/customXml" ds:itemID="{39D11977-83DB-4FB6-BAB5-3C5007D898BA}">
  <ds:schemaRefs>
    <ds:schemaRef ds:uri="http://schemas.microsoft.com/sharepoint/v3/contenttype/forms"/>
  </ds:schemaRefs>
</ds:datastoreItem>
</file>

<file path=customXml/itemProps2.xml><?xml version="1.0" encoding="utf-8"?>
<ds:datastoreItem xmlns:ds="http://schemas.openxmlformats.org/officeDocument/2006/customXml" ds:itemID="{B660792A-6E37-4519-A874-8E870C49DA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5fd0cd-a615-46ae-ab86-79584c8b7a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25AAE33-0DF2-4D12-B959-A028B5ED9F53}">
  <ds:schemaRefs>
    <ds:schemaRef ds:uri="http://schemas.microsoft.com/office/infopath/2007/PartnerControls"/>
    <ds:schemaRef ds:uri="http://purl.org/dc/elements/1.1/"/>
    <ds:schemaRef ds:uri="http://schemas.microsoft.com/office/2006/metadata/properties"/>
    <ds:schemaRef ds:uri="http://purl.org/dc/terms/"/>
    <ds:schemaRef ds:uri="4b5fd0cd-a615-46ae-ab86-79584c8b7ad4"/>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9</TotalTime>
  <Words>6017</Words>
  <Application>Microsoft Office PowerPoint</Application>
  <PresentationFormat>Laajakuva</PresentationFormat>
  <Paragraphs>715</Paragraphs>
  <Slides>16</Slides>
  <Notes>16</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16</vt:i4>
      </vt:variant>
    </vt:vector>
  </HeadingPairs>
  <TitlesOfParts>
    <vt:vector size="20" baseType="lpstr">
      <vt:lpstr>Arial</vt:lpstr>
      <vt:lpstr>Arial Black</vt:lpstr>
      <vt:lpstr>Calibri</vt:lpstr>
      <vt:lpstr>HKI-perus</vt:lpstr>
      <vt:lpstr>Verktyg för bedömning av  fenomenbaserad inlärning</vt:lpstr>
      <vt:lpstr>Anvisning för användning av verktygen</vt:lpstr>
      <vt:lpstr>Bedömningsverktyg för fenomeninlärningens olika skeden </vt:lpstr>
      <vt:lpstr>Bedömning av mångsidig inlärning </vt:lpstr>
      <vt:lpstr>Verktyg </vt:lpstr>
      <vt:lpstr>Mål för mångsidig kompetens</vt:lpstr>
      <vt:lpstr>PowerPoint-esitys</vt:lpstr>
      <vt:lpstr>PowerPoint-esitys</vt:lpstr>
      <vt:lpstr>PowerPoint-esitys</vt:lpstr>
      <vt:lpstr>Bedömningstabell för mångsidig kompetens </vt:lpstr>
      <vt:lpstr>PowerPoint-esitys</vt:lpstr>
      <vt:lpstr>PowerPoint-esitys</vt:lpstr>
      <vt:lpstr>PowerPoint-esitys</vt:lpstr>
      <vt:lpstr>PowerPoint-esitys</vt:lpstr>
      <vt:lpstr>Självbedömning av mångsidig kompetens på färdighetsnivåer</vt:lpstr>
      <vt:lpstr>Tack!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Verktyg för bedömning av  fenomenbaserad inlärning</dc:title>
  <dc:creator>Halkilahti Heidi</dc:creator>
  <cp:lastModifiedBy>Juntunen Seija</cp:lastModifiedBy>
  <cp:revision>5</cp:revision>
  <dcterms:modified xsi:type="dcterms:W3CDTF">2020-02-05T10:59:30Z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0x010100595A45257258E54592B4B23189CAE676</vt:lpwstr>
  </property>
</Properties>
</file>