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14"/>
  </p:notesMasterIdLst>
  <p:sldIdLst>
    <p:sldId id="256" r:id="rId5"/>
    <p:sldId id="257" r:id="rId6"/>
    <p:sldId id="258" r:id="rId7"/>
    <p:sldId id="259" r:id="rId8"/>
    <p:sldId id="260" r:id="rId9"/>
    <p:sldId id="261" r:id="rId10"/>
    <p:sldId id="262" r:id="rId11"/>
    <p:sldId id="263" r:id="rId12"/>
    <p:sldId id="285" r:id="rId13"/>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sv-FI" sz="1100">
                <a:solidFill>
                  <a:srgbClr val="1F497D"/>
                </a:solidFill>
              </a:rPr>
              <a:t>om verktygens lämplighet för 0365 och Google-miljöer?</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5b1c14422_0_76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5b1c14422_0_769: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g75b1c14422_0_769: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75b1c14422_2_2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75b1c14422_2_2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7" name="Google Shape;277;g75b1c14422_2_2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5b1c14422_0_17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5b1c14422_0_174: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1100">
              <a:latin typeface="Arial"/>
              <a:ea typeface="Arial"/>
              <a:cs typeface="Arial"/>
              <a:sym typeface="Arial"/>
            </a:endParaRPr>
          </a:p>
          <a:p>
            <a:pPr marL="0" lvl="0" indent="0" algn="l" rtl="0">
              <a:spcBef>
                <a:spcPts val="1200"/>
              </a:spcBef>
              <a:spcAft>
                <a:spcPts val="0"/>
              </a:spcAft>
              <a:buNone/>
            </a:pPr>
            <a:endParaRPr/>
          </a:p>
        </p:txBody>
      </p:sp>
      <p:sp>
        <p:nvSpPr>
          <p:cNvPr id="289" name="Google Shape;289;g75b1c14422_0_174: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5b1c14422_0_200: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15" name="Google Shape;315;g75b1c14422_0_20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75b1c14422_0_210: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75b1c14422_0_2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1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5">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oph.fi/fi/koulutus-ja-tutkinnot/oppiaineiden-paattoarviointi"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7200" b="0" dirty="0">
                <a:latin typeface="Arial Black"/>
                <a:ea typeface="Arial Black"/>
                <a:cs typeface="Arial Black"/>
                <a:sym typeface="Arial Black"/>
              </a:rPr>
              <a:t>Verktyg för</a:t>
            </a:r>
          </a:p>
          <a:p>
            <a:pPr marL="0" lvl="0" indent="0" algn="l" rtl="0">
              <a:spcBef>
                <a:spcPts val="0"/>
              </a:spcBef>
              <a:spcAft>
                <a:spcPts val="0"/>
              </a:spcAft>
              <a:buNone/>
            </a:pPr>
            <a:r>
              <a:rPr lang="sv-FI" sz="7200" b="0" dirty="0">
                <a:latin typeface="Arial Black"/>
                <a:ea typeface="Arial Black"/>
                <a:cs typeface="Arial Black"/>
                <a:sym typeface="Arial Black"/>
              </a:rPr>
              <a:t>bedömning av </a:t>
            </a:r>
          </a:p>
          <a:p>
            <a:pPr marL="0" lvl="0" indent="0" algn="l" rtl="0">
              <a:spcBef>
                <a:spcPts val="0"/>
              </a:spcBef>
              <a:spcAft>
                <a:spcPts val="0"/>
              </a:spcAft>
              <a:buNone/>
            </a:pPr>
            <a:r>
              <a:rPr lang="sv-FI" sz="7200" b="0" dirty="0">
                <a:latin typeface="Arial Black"/>
                <a:ea typeface="Arial Black"/>
                <a:cs typeface="Arial Black"/>
                <a:sym typeface="Arial Black"/>
              </a:rPr>
              <a:t>fenomenbaserad inlärning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4200" b="0">
                <a:solidFill>
                  <a:srgbClr val="FFFFFF"/>
                </a:solidFill>
                <a:latin typeface="Arial Black"/>
                <a:ea typeface="Arial Black"/>
                <a:cs typeface="Arial Black"/>
                <a:sym typeface="Arial Black"/>
              </a:rPr>
              <a:t>Anvisning för användning av verktygen</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2600" dirty="0">
                <a:solidFill>
                  <a:schemeClr val="lt1"/>
                </a:solidFill>
                <a:latin typeface="Arial Black"/>
                <a:ea typeface="Arial Black"/>
                <a:cs typeface="Arial Black"/>
                <a:sym typeface="Arial Black"/>
              </a:rPr>
              <a:t>Modifiera inte de ursprungliga filerna, utan ladda ner verktygen på din egen dator för modifiering.</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sv-FI" sz="1400" b="1" dirty="0">
                <a:solidFill>
                  <a:srgbClr val="FFFFFF"/>
                </a:solidFill>
              </a:rPr>
              <a:t>Utvecklingstjänsterna inom fostrans- och utbildningssektorn vid Helsingfors stad har inom projektet för modellering av fenomenbaserad inlärning utvecklat en samling verktyg, med hjälp av vilka grundskolelevers inlärning bättre kan följas upp och bedömas. Verktygen omfattar verktyg för både lärare och lärande och fungerar både i digitala (0365 och Google) och fysiska miljöer. Verktygen är fritt tillgängliga för alla och får modifieras så att de lämpar sig för användningsområdet.</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mångsidig inlärning (s.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Halvtidsbedömning och slutbedömning (s.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1. Beskrivning av fenomenet</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solidFill>
                  <a:schemeClr val="dk1"/>
                </a:solidFill>
              </a:rPr>
              <a:t>2. Inspireras av fenomenet</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4. Utarbetar en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3. Ställer upp personliga mål</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Delar med sig av det inlärda materialet</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Referentgranskning och Hjälp-väggen</a:t>
            </a:r>
          </a:p>
          <a:p>
            <a:pPr marL="0" lvl="0" indent="0" algn="ctr" rtl="0">
              <a:spcBef>
                <a:spcPts val="0"/>
              </a:spcBef>
              <a:spcAft>
                <a:spcPts val="0"/>
              </a:spcAft>
              <a:buNone/>
            </a:pPr>
            <a:r>
              <a:rPr lang="sv-FI" sz="800" b="1">
                <a:solidFill>
                  <a:srgbClr val="9FC9EB"/>
                </a:solidFill>
              </a:rPr>
              <a:t>(s.28–29)</a:t>
            </a:r>
          </a:p>
        </p:txBody>
      </p:sp>
      <p:sp>
        <p:nvSpPr>
          <p:cNvPr id="234" name="Google Shape;234;p39"/>
          <p:cNvSpPr txBox="1">
            <a:spLocks noGrp="1"/>
          </p:cNvSpPr>
          <p:nvPr>
            <p:ph type="title"/>
          </p:nvPr>
        </p:nvSpPr>
        <p:spPr>
          <a:xfrm>
            <a:off x="452104" y="223730"/>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dirty="0">
                <a:latin typeface="Arial"/>
                <a:ea typeface="Arial"/>
                <a:cs typeface="Arial"/>
                <a:sym typeface="Arial"/>
              </a:rPr>
              <a:t>Bedömningsverktyg för fenomeninlärningens olika skeden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BEDÖMNINGSVERKTYG FÖR FENOMENBASERAD INLÄRNING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Lärare</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sv-FI" sz="700" b="1">
                <a:solidFill>
                  <a:schemeClr val="dk1"/>
                </a:solidFill>
              </a:rPr>
              <a:t>Ämnesspecifika mål för kartläggning ur läroplanen</a:t>
            </a:r>
          </a:p>
          <a:p>
            <a:pPr marL="72000" lvl="0" indent="-116450" algn="l" rtl="0">
              <a:spcBef>
                <a:spcPts val="0"/>
              </a:spcBef>
              <a:spcAft>
                <a:spcPts val="0"/>
              </a:spcAft>
              <a:buClr>
                <a:schemeClr val="dk1"/>
              </a:buClr>
              <a:buSzPts val="700"/>
              <a:buAutoNum type="arabicPeriod"/>
            </a:pPr>
            <a:r>
              <a:rPr lang="sv-FI" sz="700" b="1">
                <a:solidFill>
                  <a:schemeClr val="dk1"/>
                </a:solidFill>
              </a:rPr>
              <a:t>Väljer fenomen och definierar huvudmål för fenomenet</a:t>
            </a:r>
          </a:p>
          <a:p>
            <a:pPr marL="72000" lvl="0" indent="-116450" algn="l" rtl="0">
              <a:spcBef>
                <a:spcPts val="0"/>
              </a:spcBef>
              <a:spcAft>
                <a:spcPts val="0"/>
              </a:spcAft>
              <a:buClr>
                <a:schemeClr val="dk1"/>
              </a:buClr>
              <a:buSzPts val="700"/>
              <a:buAutoNum type="arabicPeriod"/>
            </a:pPr>
            <a:r>
              <a:rPr lang="sv-FI" sz="700" b="1">
                <a:solidFill>
                  <a:schemeClr val="dk1"/>
                </a:solidFill>
              </a:rPr>
              <a:t>Inleder tillsammans undervisningen i fenomenet</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Träffar tillsammans de lärande minst en gång under processen och styr fenomenet inom sina egna läroämnen.</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MÅL</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DELAKTIGHET</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BEDÖMNING</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Lärande</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MÅL</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DELAKTIGHET</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Bestämmer fenomenet tillsammans</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BEDÖMNING</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600">
                <a:solidFill>
                  <a:srgbClr val="292929"/>
                </a:solidFill>
              </a:rPr>
              <a:t>Processens längd är flera veckor</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Ämnesspecifika mål (s. 4–7)</a:t>
            </a:r>
          </a:p>
          <a:p>
            <a:pPr marL="302399" lvl="0" indent="-281199" algn="l" rtl="0">
              <a:spcBef>
                <a:spcPts val="0"/>
              </a:spcBef>
              <a:spcAft>
                <a:spcPts val="0"/>
              </a:spcAft>
              <a:buClr>
                <a:srgbClr val="00D7A6"/>
              </a:buClr>
              <a:buSzPts val="800"/>
              <a:buChar char="●"/>
            </a:pPr>
            <a:r>
              <a:rPr lang="sv-FI" sz="800" b="1">
                <a:solidFill>
                  <a:srgbClr val="00D7A6"/>
                </a:solidFill>
              </a:rPr>
              <a:t>Mål för mångsidig kompetens (s. 10–19)</a:t>
            </a:r>
          </a:p>
          <a:p>
            <a:pPr marL="302399" lvl="0" indent="-281199" algn="l" rtl="0">
              <a:spcBef>
                <a:spcPts val="0"/>
              </a:spcBef>
              <a:spcAft>
                <a:spcPts val="0"/>
              </a:spcAft>
              <a:buClr>
                <a:srgbClr val="00D7A6"/>
              </a:buClr>
              <a:buSzPts val="800"/>
              <a:buChar char="●"/>
            </a:pPr>
            <a:r>
              <a:rPr lang="sv-FI" sz="800" b="1">
                <a:solidFill>
                  <a:srgbClr val="00D7A6"/>
                </a:solidFill>
              </a:rPr>
              <a:t>Bedömning av fenomenprocessen (s.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Bedömningsverktyg för fenomenprocessen (s.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processen (s.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Slutbedömning (s.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Halvtidsutvärdering av fenomenprocessen (s.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Bedömning av mångsidig kompetens (s. 16 och 20)</a:t>
            </a:r>
          </a:p>
          <a:p>
            <a:pPr marL="302399" lvl="0" indent="-281199" algn="l" rtl="0">
              <a:spcBef>
                <a:spcPts val="0"/>
              </a:spcBef>
              <a:spcAft>
                <a:spcPts val="0"/>
              </a:spcAft>
              <a:buClr>
                <a:srgbClr val="00D7A6"/>
              </a:buClr>
              <a:buSzPts val="800"/>
              <a:buChar char="●"/>
            </a:pPr>
            <a:r>
              <a:rPr lang="sv-FI" sz="800" b="1">
                <a:solidFill>
                  <a:srgbClr val="00D7A6"/>
                </a:solidFill>
              </a:rPr>
              <a:t>Mål för fenomenprocessen (s.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0"/>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a:t>Ämnesspecifik bedömning</a:t>
            </a:r>
          </a:p>
          <a:p>
            <a:pPr marL="0" lvl="0" indent="0" algn="l" rtl="0">
              <a:spcBef>
                <a:spcPts val="12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1"/>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FI">
                <a:solidFill>
                  <a:srgbClr val="00D7A7"/>
                </a:solidFill>
              </a:rPr>
              <a:t>Verktyg</a:t>
            </a:r>
          </a:p>
          <a:p>
            <a:pPr marL="0" lvl="0" indent="0" algn="l" rtl="0">
              <a:spcBef>
                <a:spcPts val="0"/>
              </a:spcBef>
              <a:spcAft>
                <a:spcPts val="0"/>
              </a:spcAft>
              <a:buNone/>
            </a:pPr>
            <a:endParaRPr>
              <a:solidFill>
                <a:srgbClr val="00D7A7"/>
              </a:solidFill>
            </a:endParaRPr>
          </a:p>
        </p:txBody>
      </p:sp>
      <p:sp>
        <p:nvSpPr>
          <p:cNvPr id="280" name="Google Shape;280;p4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281" name="Google Shape;281;p41"/>
          <p:cNvSpPr txBox="1">
            <a:spLocks noGrp="1"/>
          </p:cNvSpPr>
          <p:nvPr>
            <p:ph type="body" idx="1"/>
          </p:nvPr>
        </p:nvSpPr>
        <p:spPr>
          <a:xfrm>
            <a:off x="476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1100"/>
              <a:buFont typeface="Arial"/>
              <a:buNone/>
            </a:pPr>
            <a:r>
              <a:rPr lang="sv-FI" sz="1400" b="1"/>
              <a:t>Bedömningstabell för ämnesspecifik kompetens (s. 7)</a:t>
            </a:r>
          </a:p>
          <a:p>
            <a:pPr marL="0" lvl="0" indent="0" algn="l" rtl="0">
              <a:lnSpc>
                <a:spcPct val="115000"/>
              </a:lnSpc>
              <a:spcBef>
                <a:spcPts val="0"/>
              </a:spcBef>
              <a:spcAft>
                <a:spcPts val="0"/>
              </a:spcAft>
              <a:buNone/>
            </a:pPr>
            <a:endParaRPr sz="1400" b="1">
              <a:solidFill>
                <a:srgbClr val="00D7A6"/>
              </a:solidFill>
            </a:endParaRPr>
          </a:p>
        </p:txBody>
      </p:sp>
      <p:sp>
        <p:nvSpPr>
          <p:cNvPr id="282" name="Google Shape;282;p41"/>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VERKTYG I Ämnesspecifik bedömning</a:t>
            </a:r>
          </a:p>
        </p:txBody>
      </p:sp>
      <p:pic>
        <p:nvPicPr>
          <p:cNvPr id="283" name="Google Shape;283;p41"/>
          <p:cNvPicPr preferRelativeResize="0"/>
          <p:nvPr/>
        </p:nvPicPr>
        <p:blipFill>
          <a:blip r:embed="rId3">
            <a:alphaModFix/>
          </a:blip>
          <a:stretch>
            <a:fillRect/>
          </a:stretch>
        </p:blipFill>
        <p:spPr>
          <a:xfrm>
            <a:off x="476000" y="1849350"/>
            <a:ext cx="5357673" cy="3036974"/>
          </a:xfrm>
          <a:prstGeom prst="rect">
            <a:avLst/>
          </a:prstGeom>
          <a:noFill/>
          <a:ln>
            <a:noFill/>
          </a:ln>
          <a:effectLst>
            <a:outerShdw blurRad="57150" dist="19050" dir="5400000" algn="bl" rotWithShape="0">
              <a:srgbClr val="000000">
                <a:alpha val="50000"/>
              </a:srgbClr>
            </a:outerShdw>
          </a:effectLst>
        </p:spPr>
      </p:pic>
      <p:sp>
        <p:nvSpPr>
          <p:cNvPr id="284" name="Google Shape;284;p41"/>
          <p:cNvSpPr txBox="1">
            <a:spLocks noGrp="1"/>
          </p:cNvSpPr>
          <p:nvPr>
            <p:ph type="body" idx="1"/>
          </p:nvPr>
        </p:nvSpPr>
        <p:spPr>
          <a:xfrm>
            <a:off x="6317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sv-FI" sz="1400" b="1"/>
              <a:t>Mall för ämnesspecifik halvtids- och slutbedömning (s. 8)</a:t>
            </a:r>
          </a:p>
          <a:p>
            <a:pPr marL="0" lvl="0" indent="0" algn="l" rtl="0">
              <a:lnSpc>
                <a:spcPct val="115000"/>
              </a:lnSpc>
              <a:spcBef>
                <a:spcPts val="0"/>
              </a:spcBef>
              <a:spcAft>
                <a:spcPts val="0"/>
              </a:spcAft>
              <a:buNone/>
            </a:pPr>
            <a:endParaRPr sz="1400" b="1">
              <a:solidFill>
                <a:srgbClr val="00D7A6"/>
              </a:solidFill>
            </a:endParaRPr>
          </a:p>
        </p:txBody>
      </p:sp>
      <p:pic>
        <p:nvPicPr>
          <p:cNvPr id="285" name="Google Shape;285;p41"/>
          <p:cNvPicPr preferRelativeResize="0"/>
          <p:nvPr/>
        </p:nvPicPr>
        <p:blipFill>
          <a:blip r:embed="rId4">
            <a:alphaModFix/>
          </a:blip>
          <a:stretch>
            <a:fillRect/>
          </a:stretch>
        </p:blipFill>
        <p:spPr>
          <a:xfrm>
            <a:off x="6316999" y="1849350"/>
            <a:ext cx="5377615" cy="30369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pic>
        <p:nvPicPr>
          <p:cNvPr id="291" name="Google Shape;291;p42"/>
          <p:cNvPicPr preferRelativeResize="0"/>
          <p:nvPr/>
        </p:nvPicPr>
        <p:blipFill>
          <a:blip r:embed="rId3">
            <a:alphaModFix/>
          </a:blip>
          <a:stretch>
            <a:fillRect/>
          </a:stretch>
        </p:blipFill>
        <p:spPr>
          <a:xfrm>
            <a:off x="5021025" y="1529775"/>
            <a:ext cx="6741714" cy="3798476"/>
          </a:xfrm>
          <a:prstGeom prst="rect">
            <a:avLst/>
          </a:prstGeom>
          <a:noFill/>
          <a:ln>
            <a:noFill/>
          </a:ln>
          <a:effectLst>
            <a:outerShdw blurRad="57150" dist="19050" dir="5400000" algn="bl" rotWithShape="0">
              <a:srgbClr val="000000">
                <a:alpha val="50000"/>
              </a:srgbClr>
            </a:outerShdw>
          </a:effectLst>
        </p:spPr>
      </p:pic>
      <p:sp>
        <p:nvSpPr>
          <p:cNvPr id="292" name="Google Shape;292;p42"/>
          <p:cNvSpPr txBox="1">
            <a:spLocks noGrp="1"/>
          </p:cNvSpPr>
          <p:nvPr>
            <p:ph type="body" idx="4294967295"/>
          </p:nvPr>
        </p:nvSpPr>
        <p:spPr>
          <a:xfrm>
            <a:off x="476000" y="1168975"/>
            <a:ext cx="4224600" cy="45669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sz="1000" b="1" dirty="0">
                <a:solidFill>
                  <a:srgbClr val="292929"/>
                </a:solidFill>
              </a:rPr>
              <a:t>Vad är en rubrik? </a:t>
            </a:r>
            <a:r>
              <a:rPr lang="sv-FI" sz="1000" dirty="0"/>
              <a:t>En rubrik, dvs. en bedömningstabell, är ett utmärkt sätt att för eleverna synliggöra vad man strävar efter och hur detta syns i deras verksamhet. Bedömningstabellens uppgift är att konkret beskriva vilken slags kompetens man väntar sig av de lärande och på så sätt göra verksamheten så transparent som möjligt, både för hemmen och för de lärande.</a:t>
            </a:r>
          </a:p>
          <a:p>
            <a:pPr marL="0" lvl="0" indent="0" algn="l" rtl="0">
              <a:lnSpc>
                <a:spcPct val="115000"/>
              </a:lnSpc>
              <a:spcBef>
                <a:spcPts val="1200"/>
              </a:spcBef>
              <a:spcAft>
                <a:spcPts val="0"/>
              </a:spcAft>
              <a:buNone/>
            </a:pPr>
            <a:r>
              <a:rPr lang="sv-FI" sz="800" b="1" dirty="0"/>
              <a:t>De bedömningskriterier som används i rubriken kan vara vilka som helst, till exempel:</a:t>
            </a:r>
          </a:p>
          <a:p>
            <a:pPr marL="457200" lvl="0" indent="-279400" algn="l" rtl="0">
              <a:lnSpc>
                <a:spcPct val="115000"/>
              </a:lnSpc>
              <a:spcBef>
                <a:spcPts val="1200"/>
              </a:spcBef>
              <a:spcAft>
                <a:spcPts val="0"/>
              </a:spcAft>
              <a:buSzPts val="800"/>
              <a:buChar char="•"/>
            </a:pPr>
            <a:r>
              <a:rPr lang="sv-FI" sz="800" dirty="0"/>
              <a:t>underkänt (4), försvarligt (5), måttligt (6), nöjaktigt (7), bra (8), berömligt (9), utmärkt (10)</a:t>
            </a:r>
          </a:p>
          <a:p>
            <a:pPr marL="457200" lvl="0" indent="-279400" algn="l" rtl="0">
              <a:lnSpc>
                <a:spcPct val="115000"/>
              </a:lnSpc>
              <a:spcBef>
                <a:spcPts val="0"/>
              </a:spcBef>
              <a:spcAft>
                <a:spcPts val="0"/>
              </a:spcAft>
              <a:buSzPts val="800"/>
              <a:buChar char="•"/>
            </a:pPr>
            <a:r>
              <a:rPr lang="sv-FI" sz="800" dirty="0"/>
              <a:t>du kan med stöd, du kan varierande, du kan väl, du kan utmärkt</a:t>
            </a:r>
          </a:p>
          <a:p>
            <a:pPr marL="457200" lvl="0" indent="-279400" algn="l" rtl="0">
              <a:lnSpc>
                <a:spcPct val="115000"/>
              </a:lnSpc>
              <a:spcBef>
                <a:spcPts val="0"/>
              </a:spcBef>
              <a:spcAft>
                <a:spcPts val="0"/>
              </a:spcAft>
              <a:buSzPts val="800"/>
              <a:buChar char="•"/>
            </a:pPr>
            <a:r>
              <a:rPr lang="sv-FI" sz="800" dirty="0"/>
              <a:t>berömligt, bra, nöjaktigt, försvarligt</a:t>
            </a:r>
          </a:p>
          <a:p>
            <a:pPr marL="0" lvl="0" indent="0" algn="l" rtl="0">
              <a:lnSpc>
                <a:spcPct val="115000"/>
              </a:lnSpc>
              <a:spcBef>
                <a:spcPts val="1200"/>
              </a:spcBef>
              <a:spcAft>
                <a:spcPts val="0"/>
              </a:spcAft>
              <a:buNone/>
            </a:pPr>
            <a:r>
              <a:rPr lang="sv-FI" sz="800" dirty="0"/>
              <a:t>Huvudsaken är att bedömningskriterierna och beskrivningarna för att uppnå dem är begripliga.</a:t>
            </a:r>
          </a:p>
          <a:p>
            <a:pPr marL="0" lvl="0" indent="0" algn="l" rtl="0">
              <a:spcBef>
                <a:spcPts val="1200"/>
              </a:spcBef>
              <a:spcAft>
                <a:spcPts val="0"/>
              </a:spcAft>
              <a:buNone/>
            </a:pPr>
            <a:r>
              <a:rPr lang="sv-FI" sz="800" b="1" dirty="0"/>
              <a:t>Följande skeden ska vara genomförda innan verktyget tas i bruk: </a:t>
            </a:r>
          </a:p>
          <a:p>
            <a:pPr marL="0" lvl="0" indent="0" algn="l" rtl="0">
              <a:spcBef>
                <a:spcPts val="0"/>
              </a:spcBef>
              <a:spcAft>
                <a:spcPts val="0"/>
              </a:spcAft>
              <a:buClr>
                <a:schemeClr val="dk1"/>
              </a:buClr>
              <a:buSzPts val="1100"/>
              <a:buFont typeface="Arial"/>
              <a:buNone/>
            </a:pPr>
            <a:endParaRPr sz="800" b="1" dirty="0"/>
          </a:p>
          <a:p>
            <a:pPr marL="177800" lvl="0" indent="0" algn="l" rtl="0">
              <a:spcBef>
                <a:spcPts val="0"/>
              </a:spcBef>
              <a:spcAft>
                <a:spcPts val="0"/>
              </a:spcAft>
              <a:buSzPts val="800"/>
              <a:buNone/>
            </a:pPr>
            <a:r>
              <a:rPr lang="sv-FI" sz="800" dirty="0" smtClean="0"/>
              <a:t>1. Eleverna </a:t>
            </a:r>
            <a:r>
              <a:rPr lang="sv-FI" sz="800" dirty="0"/>
              <a:t>väljer tillsammans det fenomen som ska behandlas utifrån teman som återkommer i läroplanen.</a:t>
            </a:r>
          </a:p>
          <a:p>
            <a:pPr marL="0" lvl="0" indent="0" algn="l" rtl="0">
              <a:spcBef>
                <a:spcPts val="0"/>
              </a:spcBef>
              <a:spcAft>
                <a:spcPts val="0"/>
              </a:spcAft>
              <a:buClr>
                <a:schemeClr val="dk1"/>
              </a:buClr>
              <a:buSzPts val="1100"/>
              <a:buFont typeface="Arial"/>
              <a:buNone/>
            </a:pPr>
            <a:endParaRPr sz="800" dirty="0"/>
          </a:p>
          <a:p>
            <a:pPr marL="177800" lvl="0" indent="0" algn="l" rtl="0">
              <a:spcBef>
                <a:spcPts val="0"/>
              </a:spcBef>
              <a:spcAft>
                <a:spcPts val="0"/>
              </a:spcAft>
              <a:buSzPts val="800"/>
              <a:buNone/>
            </a:pPr>
            <a:r>
              <a:rPr lang="sv-FI" sz="800" dirty="0" smtClean="0"/>
              <a:t>2. Lärarna </a:t>
            </a:r>
            <a:r>
              <a:rPr lang="sv-FI" sz="800" dirty="0"/>
              <a:t>identifierar de ämnesspecifika mål som anknyter till ämnet och definierar utifrån dem ett gemensamt mål för hela fenomenet.</a:t>
            </a:r>
          </a:p>
          <a:p>
            <a:pPr marL="0" lvl="0" indent="0" algn="l" rtl="0">
              <a:spcBef>
                <a:spcPts val="0"/>
              </a:spcBef>
              <a:spcAft>
                <a:spcPts val="0"/>
              </a:spcAft>
              <a:buClr>
                <a:schemeClr val="dk1"/>
              </a:buClr>
              <a:buSzPts val="1100"/>
              <a:buFont typeface="Arial"/>
              <a:buNone/>
            </a:pPr>
            <a:endParaRPr sz="800" b="1" dirty="0"/>
          </a:p>
          <a:p>
            <a:pPr marL="0" lvl="0" indent="0" algn="l" rtl="0">
              <a:spcBef>
                <a:spcPts val="0"/>
              </a:spcBef>
              <a:spcAft>
                <a:spcPts val="0"/>
              </a:spcAft>
              <a:buClr>
                <a:schemeClr val="dk1"/>
              </a:buClr>
              <a:buSzPts val="1100"/>
              <a:buFont typeface="Arial"/>
              <a:buNone/>
            </a:pPr>
            <a:r>
              <a:rPr lang="sv-FI" sz="800" b="1" dirty="0"/>
              <a:t>Lägg följande punkter till rubriken: </a:t>
            </a:r>
          </a:p>
          <a:p>
            <a:pPr marL="0" lvl="0" indent="0" algn="l" rtl="0">
              <a:spcBef>
                <a:spcPts val="0"/>
              </a:spcBef>
              <a:spcAft>
                <a:spcPts val="0"/>
              </a:spcAft>
              <a:buClr>
                <a:schemeClr val="dk1"/>
              </a:buClr>
              <a:buSzPts val="1100"/>
              <a:buFont typeface="Arial"/>
              <a:buNone/>
            </a:pPr>
            <a:endParaRPr sz="800" b="1" dirty="0"/>
          </a:p>
          <a:p>
            <a:pPr marL="0" lvl="0" indent="0" algn="l" rtl="0">
              <a:spcBef>
                <a:spcPts val="0"/>
              </a:spcBef>
              <a:spcAft>
                <a:spcPts val="0"/>
              </a:spcAft>
              <a:buClr>
                <a:schemeClr val="dk1"/>
              </a:buClr>
              <a:buSzPts val="1100"/>
              <a:buFont typeface="Arial"/>
              <a:buNone/>
            </a:pPr>
            <a:r>
              <a:rPr lang="sv-FI" sz="800" dirty="0"/>
              <a:t>Lärarna anger målen för inlärningen och föremålen för bedömning som anknyter till det fenomen som behandlas. (beskrivningar av kriterierna för slutbedömningen </a:t>
            </a:r>
            <a:r>
              <a:rPr lang="sv-FI" sz="800" u="sng" dirty="0">
                <a:solidFill>
                  <a:schemeClr val="hlink"/>
                </a:solidFill>
                <a:hlinkClick r:id="rId4"/>
              </a:rPr>
              <a:t>https://www.oph.fi/fi/koulutus-ja-tutkinnot/oppiaineiden-paattoarviointi</a:t>
            </a:r>
            <a:r>
              <a:rPr lang="sv-FI" sz="800" dirty="0"/>
              <a:t>)</a:t>
            </a:r>
          </a:p>
          <a:p>
            <a:pPr marL="0" lvl="0" indent="0" algn="l" rtl="0">
              <a:spcBef>
                <a:spcPts val="0"/>
              </a:spcBef>
              <a:spcAft>
                <a:spcPts val="0"/>
              </a:spcAft>
              <a:buClr>
                <a:schemeClr val="dk1"/>
              </a:buClr>
              <a:buSzPts val="1100"/>
              <a:buFont typeface="Arial"/>
              <a:buNone/>
            </a:pPr>
            <a:endParaRPr sz="800" dirty="0"/>
          </a:p>
          <a:p>
            <a:pPr marL="0" lvl="0" indent="0" algn="l" rtl="0">
              <a:spcBef>
                <a:spcPts val="0"/>
              </a:spcBef>
              <a:spcAft>
                <a:spcPts val="0"/>
              </a:spcAft>
              <a:buClr>
                <a:schemeClr val="dk1"/>
              </a:buClr>
              <a:buSzPts val="1100"/>
              <a:buFont typeface="Arial"/>
              <a:buNone/>
            </a:pPr>
            <a:r>
              <a:rPr lang="sv-FI" sz="800" b="1" dirty="0"/>
              <a:t>Använd rubriken som stöd för bedömningen: </a:t>
            </a:r>
          </a:p>
          <a:p>
            <a:pPr marL="0" lvl="0" indent="0" algn="l" rtl="0">
              <a:spcBef>
                <a:spcPts val="0"/>
              </a:spcBef>
              <a:spcAft>
                <a:spcPts val="0"/>
              </a:spcAft>
              <a:buClr>
                <a:schemeClr val="dk1"/>
              </a:buClr>
              <a:buSzPts val="1100"/>
              <a:buFont typeface="Arial"/>
              <a:buNone/>
            </a:pPr>
            <a:endParaRPr sz="800" b="1" dirty="0"/>
          </a:p>
          <a:p>
            <a:pPr marL="0" lvl="0" indent="0" algn="l" rtl="0">
              <a:spcBef>
                <a:spcPts val="0"/>
              </a:spcBef>
              <a:spcAft>
                <a:spcPts val="0"/>
              </a:spcAft>
              <a:buClr>
                <a:schemeClr val="dk1"/>
              </a:buClr>
              <a:buSzPts val="1100"/>
              <a:buFont typeface="Arial"/>
              <a:buNone/>
            </a:pPr>
            <a:r>
              <a:rPr lang="sv-FI" sz="800" dirty="0"/>
              <a:t>Läraren och de lärande bedömer inlärningsprocessens framskridande och genomförandet av målen i förhållande till de bedömningskriterier som har införts i rubriken.</a:t>
            </a:r>
            <a:r>
              <a:rPr lang="sv-FI" sz="800" b="1" dirty="0"/>
              <a:t> </a:t>
            </a:r>
          </a:p>
          <a:p>
            <a:pPr marL="0" lvl="0" indent="0" algn="l" rtl="0">
              <a:spcBef>
                <a:spcPts val="0"/>
              </a:spcBef>
              <a:spcAft>
                <a:spcPts val="0"/>
              </a:spcAft>
              <a:buNone/>
            </a:pPr>
            <a:endParaRPr sz="800" b="1" dirty="0"/>
          </a:p>
          <a:p>
            <a:pPr marL="0" lvl="0" indent="0" algn="l" rtl="0">
              <a:spcBef>
                <a:spcPts val="0"/>
              </a:spcBef>
              <a:spcAft>
                <a:spcPts val="0"/>
              </a:spcAft>
              <a:buNone/>
            </a:pPr>
            <a:endParaRPr sz="800" b="1" dirty="0"/>
          </a:p>
          <a:p>
            <a:pPr marL="0" lvl="0" indent="0" algn="l" rtl="0">
              <a:spcBef>
                <a:spcPts val="0"/>
              </a:spcBef>
              <a:spcAft>
                <a:spcPts val="0"/>
              </a:spcAft>
              <a:buNone/>
            </a:pPr>
            <a:endParaRPr sz="800" b="1" dirty="0"/>
          </a:p>
          <a:p>
            <a:pPr marL="0" lvl="0" indent="0" algn="l" rtl="0">
              <a:spcBef>
                <a:spcPts val="0"/>
              </a:spcBef>
              <a:spcAft>
                <a:spcPts val="0"/>
              </a:spcAft>
              <a:buNone/>
            </a:pPr>
            <a:endParaRPr sz="800" dirty="0"/>
          </a:p>
        </p:txBody>
      </p:sp>
      <p:sp>
        <p:nvSpPr>
          <p:cNvPr id="293" name="Google Shape;293;p42"/>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a:latin typeface="Arial"/>
                <a:ea typeface="Arial"/>
                <a:cs typeface="Arial"/>
                <a:sym typeface="Arial"/>
              </a:rPr>
              <a:t>Bedömningstabell för ämnesspecifik kompetens</a:t>
            </a:r>
          </a:p>
        </p:txBody>
      </p:sp>
      <p:sp>
        <p:nvSpPr>
          <p:cNvPr id="294" name="Google Shape;294;p4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295" name="Google Shape;295;p42"/>
          <p:cNvSpPr txBox="1"/>
          <p:nvPr/>
        </p:nvSpPr>
        <p:spPr>
          <a:xfrm>
            <a:off x="5457050" y="5607875"/>
            <a:ext cx="2618700" cy="787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FI" sz="1000"/>
              <a:t>Skriv in målen för inlärningen här. Presentera tydligt inlärningsmålen, vars genomförande bedöms.</a:t>
            </a:r>
          </a:p>
        </p:txBody>
      </p:sp>
      <p:cxnSp>
        <p:nvCxnSpPr>
          <p:cNvPr id="296" name="Google Shape;296;p42"/>
          <p:cNvCxnSpPr>
            <a:stCxn id="295" idx="0"/>
          </p:cNvCxnSpPr>
          <p:nvPr/>
        </p:nvCxnSpPr>
        <p:spPr>
          <a:xfrm rot="10800000">
            <a:off x="6056600" y="3119375"/>
            <a:ext cx="709800" cy="2488500"/>
          </a:xfrm>
          <a:prstGeom prst="straightConnector1">
            <a:avLst/>
          </a:prstGeom>
          <a:noFill/>
          <a:ln w="9525" cap="flat" cmpd="sng">
            <a:solidFill>
              <a:srgbClr val="9FC9EB"/>
            </a:solidFill>
            <a:prstDash val="solid"/>
            <a:round/>
            <a:headEnd type="none" w="med" len="med"/>
            <a:tailEnd type="oval" w="med" len="med"/>
          </a:ln>
        </p:spPr>
      </p:cxnSp>
      <p:sp>
        <p:nvSpPr>
          <p:cNvPr id="297" name="Google Shape;297;p42"/>
          <p:cNvSpPr txBox="1"/>
          <p:nvPr/>
        </p:nvSpPr>
        <p:spPr>
          <a:xfrm>
            <a:off x="8918600" y="852700"/>
            <a:ext cx="2959500" cy="397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FI" sz="1000"/>
              <a:t>Skriv in den använda bedömningsskalan på denna rad.</a:t>
            </a:r>
          </a:p>
        </p:txBody>
      </p:sp>
      <p:cxnSp>
        <p:nvCxnSpPr>
          <p:cNvPr id="298" name="Google Shape;298;p42"/>
          <p:cNvCxnSpPr>
            <a:stCxn id="297" idx="2"/>
          </p:cNvCxnSpPr>
          <p:nvPr/>
        </p:nvCxnSpPr>
        <p:spPr>
          <a:xfrm flipH="1">
            <a:off x="9219650" y="1250200"/>
            <a:ext cx="1178700" cy="707100"/>
          </a:xfrm>
          <a:prstGeom prst="straightConnector1">
            <a:avLst/>
          </a:prstGeom>
          <a:noFill/>
          <a:ln w="9525" cap="flat" cmpd="sng">
            <a:solidFill>
              <a:srgbClr val="9FC9EB"/>
            </a:solidFill>
            <a:prstDash val="solid"/>
            <a:round/>
            <a:headEnd type="none" w="med" len="med"/>
            <a:tailEnd type="oval" w="med" len="med"/>
          </a:ln>
        </p:spPr>
      </p:cxnSp>
      <p:sp>
        <p:nvSpPr>
          <p:cNvPr id="299" name="Google Shape;299;p42"/>
          <p:cNvSpPr txBox="1"/>
          <p:nvPr/>
        </p:nvSpPr>
        <p:spPr>
          <a:xfrm>
            <a:off x="6022125" y="898525"/>
            <a:ext cx="2618700" cy="5409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FI" sz="1000"/>
              <a:t>Skriv in föremålen för bedömning i denna kolumn.</a:t>
            </a:r>
          </a:p>
        </p:txBody>
      </p:sp>
      <p:cxnSp>
        <p:nvCxnSpPr>
          <p:cNvPr id="300" name="Google Shape;300;p42"/>
          <p:cNvCxnSpPr>
            <a:stCxn id="299" idx="2"/>
          </p:cNvCxnSpPr>
          <p:nvPr/>
        </p:nvCxnSpPr>
        <p:spPr>
          <a:xfrm>
            <a:off x="7331475" y="1439425"/>
            <a:ext cx="0" cy="1006500"/>
          </a:xfrm>
          <a:prstGeom prst="straightConnector1">
            <a:avLst/>
          </a:prstGeom>
          <a:noFill/>
          <a:ln w="9525" cap="flat" cmpd="sng">
            <a:solidFill>
              <a:srgbClr val="9FC9EB"/>
            </a:solidFill>
            <a:prstDash val="solid"/>
            <a:round/>
            <a:headEnd type="none" w="med" len="med"/>
            <a:tailEnd type="oval" w="med" len="med"/>
          </a:ln>
        </p:spPr>
      </p:cxnSp>
      <p:sp>
        <p:nvSpPr>
          <p:cNvPr id="301" name="Google Shape;301;p42"/>
          <p:cNvSpPr/>
          <p:nvPr/>
        </p:nvSpPr>
        <p:spPr>
          <a:xfrm>
            <a:off x="8175350" y="5607825"/>
            <a:ext cx="759600" cy="490200"/>
          </a:xfrm>
          <a:prstGeom prst="rect">
            <a:avLst/>
          </a:prstGeom>
          <a:solidFill>
            <a:schemeClr val="accent3"/>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2"/>
          <p:cNvSpPr txBox="1"/>
          <p:nvPr/>
        </p:nvSpPr>
        <p:spPr>
          <a:xfrm>
            <a:off x="8934950" y="5607825"/>
            <a:ext cx="2618700" cy="1006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FI" sz="1000"/>
              <a:t>Färglägg eller markera den punkt som beskriver genomförandet av det fastställda målet på bästa sätt. Under processen kan du granska det inlärda materialet i förhållande till bedömningskriterierna och ge de lärande respons om situationen och vad som ytterligare kunde utvecklas.</a:t>
            </a:r>
          </a:p>
        </p:txBody>
      </p:sp>
      <p:sp>
        <p:nvSpPr>
          <p:cNvPr id="303" name="Google Shape;303;p42"/>
          <p:cNvSpPr/>
          <p:nvPr/>
        </p:nvSpPr>
        <p:spPr>
          <a:xfrm>
            <a:off x="7713700" y="4431225"/>
            <a:ext cx="759600" cy="345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2"/>
          <p:cNvSpPr/>
          <p:nvPr/>
        </p:nvSpPr>
        <p:spPr>
          <a:xfrm>
            <a:off x="8473300" y="3620525"/>
            <a:ext cx="759600" cy="810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2"/>
          <p:cNvSpPr/>
          <p:nvPr/>
        </p:nvSpPr>
        <p:spPr>
          <a:xfrm>
            <a:off x="7713700" y="322302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6" name="Google Shape;306;p42"/>
          <p:cNvCxnSpPr>
            <a:stCxn id="307" idx="0"/>
          </p:cNvCxnSpPr>
          <p:nvPr/>
        </p:nvCxnSpPr>
        <p:spPr>
          <a:xfrm rot="10800000">
            <a:off x="8128050" y="2256500"/>
            <a:ext cx="2030100" cy="713400"/>
          </a:xfrm>
          <a:prstGeom prst="straightConnector1">
            <a:avLst/>
          </a:prstGeom>
          <a:noFill/>
          <a:ln w="9525" cap="flat" cmpd="sng">
            <a:solidFill>
              <a:srgbClr val="9FC9EB"/>
            </a:solidFill>
            <a:prstDash val="solid"/>
            <a:round/>
            <a:headEnd type="none" w="med" len="med"/>
            <a:tailEnd type="oval" w="med" len="med"/>
          </a:ln>
        </p:spPr>
      </p:cxnSp>
      <p:sp>
        <p:nvSpPr>
          <p:cNvPr id="308" name="Google Shape;308;p42"/>
          <p:cNvSpPr/>
          <p:nvPr/>
        </p:nvSpPr>
        <p:spPr>
          <a:xfrm>
            <a:off x="8473300" y="28253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2"/>
          <p:cNvSpPr txBox="1"/>
          <p:nvPr/>
        </p:nvSpPr>
        <p:spPr>
          <a:xfrm>
            <a:off x="8734500" y="2969900"/>
            <a:ext cx="2847300" cy="650700"/>
          </a:xfrm>
          <a:prstGeom prst="rect">
            <a:avLst/>
          </a:prstGeom>
          <a:solidFill>
            <a:srgbClr val="FFFFFF"/>
          </a:solid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sv-FI" sz="1000"/>
              <a:t>Skriv in bedömningskriterier för varje mål. I dessa beskriver du vad genomförandet av målet konkret innebär.</a:t>
            </a:r>
          </a:p>
        </p:txBody>
      </p:sp>
      <p:sp>
        <p:nvSpPr>
          <p:cNvPr id="309" name="Google Shape;309;p42"/>
          <p:cNvSpPr/>
          <p:nvPr/>
        </p:nvSpPr>
        <p:spPr>
          <a:xfrm>
            <a:off x="9962450" y="20378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10" name="Google Shape;310;p42"/>
          <p:cNvCxnSpPr>
            <a:stCxn id="302" idx="0"/>
            <a:endCxn id="304" idx="2"/>
          </p:cNvCxnSpPr>
          <p:nvPr/>
        </p:nvCxnSpPr>
        <p:spPr>
          <a:xfrm rot="10800000">
            <a:off x="8853200" y="4431225"/>
            <a:ext cx="1391100" cy="1176600"/>
          </a:xfrm>
          <a:prstGeom prst="straightConnector1">
            <a:avLst/>
          </a:prstGeom>
          <a:noFill/>
          <a:ln w="9525" cap="flat" cmpd="sng">
            <a:solidFill>
              <a:srgbClr val="9FC9EB"/>
            </a:solidFill>
            <a:prstDash val="solid"/>
            <a:round/>
            <a:headEnd type="none" w="med" len="med"/>
            <a:tailEnd type="oval" w="med" len="med"/>
          </a:ln>
        </p:spPr>
      </p:cxnSp>
      <p:sp>
        <p:nvSpPr>
          <p:cNvPr id="311" name="Google Shape;311;p42"/>
          <p:cNvSpPr/>
          <p:nvPr/>
        </p:nvSpPr>
        <p:spPr>
          <a:xfrm>
            <a:off x="7713700" y="24290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2"/>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sv-FI" sz="800" b="1"/>
              <a:t>INSTRUKTIONER FÖR IFYLLNING AV RUBRIKEN: Ämnesspecifika bedömningskriterier</a:t>
            </a:r>
          </a:p>
          <a:p>
            <a:pPr marL="0" marR="0" lvl="0" indent="0" algn="l" rtl="0">
              <a:lnSpc>
                <a:spcPct val="90000"/>
              </a:lnSpc>
              <a:spcBef>
                <a:spcPts val="600"/>
              </a:spcBef>
              <a:spcAft>
                <a:spcPts val="0"/>
              </a:spcAft>
              <a:buClr>
                <a:srgbClr val="343D58"/>
              </a:buClr>
              <a:buSzPts val="800"/>
              <a:buFont typeface="Arial"/>
              <a:buNone/>
            </a:pPr>
            <a:endParaRPr sz="8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graphicFrame>
        <p:nvGraphicFramePr>
          <p:cNvPr id="317" name="Google Shape;317;p43"/>
          <p:cNvGraphicFramePr/>
          <p:nvPr/>
        </p:nvGraphicFramePr>
        <p:xfrm>
          <a:off x="3526938" y="633388"/>
          <a:ext cx="8147700" cy="5256125"/>
        </p:xfrm>
        <a:graphic>
          <a:graphicData uri="http://schemas.openxmlformats.org/drawingml/2006/table">
            <a:tbl>
              <a:tblPr>
                <a:noFill/>
                <a:tableStyleId>{3D2BE97B-CBCA-4684-8CA2-D9B863EF6814}</a:tableStyleId>
              </a:tblPr>
              <a:tblGrid>
                <a:gridCol w="1357950">
                  <a:extLst>
                    <a:ext uri="{9D8B030D-6E8A-4147-A177-3AD203B41FA5}">
                      <a16:colId xmlns:a16="http://schemas.microsoft.com/office/drawing/2014/main" val="20000"/>
                    </a:ext>
                  </a:extLst>
                </a:gridCol>
                <a:gridCol w="1357950">
                  <a:extLst>
                    <a:ext uri="{9D8B030D-6E8A-4147-A177-3AD203B41FA5}">
                      <a16:colId xmlns:a16="http://schemas.microsoft.com/office/drawing/2014/main" val="20001"/>
                    </a:ext>
                  </a:extLst>
                </a:gridCol>
                <a:gridCol w="1357950">
                  <a:extLst>
                    <a:ext uri="{9D8B030D-6E8A-4147-A177-3AD203B41FA5}">
                      <a16:colId xmlns:a16="http://schemas.microsoft.com/office/drawing/2014/main" val="20002"/>
                    </a:ext>
                  </a:extLst>
                </a:gridCol>
                <a:gridCol w="1357950">
                  <a:extLst>
                    <a:ext uri="{9D8B030D-6E8A-4147-A177-3AD203B41FA5}">
                      <a16:colId xmlns:a16="http://schemas.microsoft.com/office/drawing/2014/main" val="20003"/>
                    </a:ext>
                  </a:extLst>
                </a:gridCol>
                <a:gridCol w="1357950">
                  <a:extLst>
                    <a:ext uri="{9D8B030D-6E8A-4147-A177-3AD203B41FA5}">
                      <a16:colId xmlns:a16="http://schemas.microsoft.com/office/drawing/2014/main" val="20004"/>
                    </a:ext>
                  </a:extLst>
                </a:gridCol>
                <a:gridCol w="1357950">
                  <a:extLst>
                    <a:ext uri="{9D8B030D-6E8A-4147-A177-3AD203B41FA5}">
                      <a16:colId xmlns:a16="http://schemas.microsoft.com/office/drawing/2014/main" val="20005"/>
                    </a:ext>
                  </a:extLst>
                </a:gridCol>
              </a:tblGrid>
              <a:tr h="289625">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Kompetensmål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Bedömningskriterier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Bedömningskriterier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sv-FI" sz="700">
                          <a:solidFill>
                            <a:srgbClr val="434343"/>
                          </a:solidFill>
                          <a:latin typeface="Arial Black"/>
                          <a:ea typeface="Arial Black"/>
                          <a:cs typeface="Arial Black"/>
                          <a:sym typeface="Arial Black"/>
                        </a:rPr>
                        <a:t>Bedömningskriterier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sv-FI" sz="700">
                          <a:solidFill>
                            <a:srgbClr val="434343"/>
                          </a:solidFill>
                          <a:latin typeface="Arial Black"/>
                          <a:ea typeface="Arial Black"/>
                          <a:cs typeface="Arial Black"/>
                          <a:sym typeface="Arial Black"/>
                        </a:rPr>
                        <a:t>Bedömningskriterier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sv-FI" sz="700">
                          <a:solidFill>
                            <a:srgbClr val="434343"/>
                          </a:solidFill>
                          <a:latin typeface="Arial Black"/>
                          <a:ea typeface="Arial Black"/>
                          <a:cs typeface="Arial Black"/>
                          <a:sym typeface="Arial Black"/>
                        </a:rPr>
                        <a:t>Bedömningskriterier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11600">
                <a:tc>
                  <a:txBody>
                    <a:bodyPr/>
                    <a:lstStyle/>
                    <a:p>
                      <a:pPr marL="0" lvl="0" indent="0" algn="l" rtl="0">
                        <a:spcBef>
                          <a:spcPts val="0"/>
                        </a:spcBef>
                        <a:spcAft>
                          <a:spcPts val="0"/>
                        </a:spcAft>
                        <a:buNone/>
                      </a:pPr>
                      <a:r>
                        <a:rPr lang="sv-FI" sz="600">
                          <a:latin typeface="Arial Black"/>
                          <a:ea typeface="Arial Black"/>
                          <a:cs typeface="Arial Black"/>
                          <a:sym typeface="Arial Black"/>
                        </a:rPr>
                        <a:t>1. Föremål för bedömningen: </a:t>
                      </a:r>
                    </a:p>
                    <a:p>
                      <a:pPr marL="0" lvl="0" indent="0" algn="l" rtl="0">
                        <a:spcBef>
                          <a:spcPts val="0"/>
                        </a:spcBef>
                        <a:spcAft>
                          <a:spcPts val="0"/>
                        </a:spcAft>
                        <a:buNone/>
                      </a:pPr>
                      <a:endParaRPr sz="600" b="1"/>
                    </a:p>
                    <a:p>
                      <a:pPr marL="0" lvl="0" indent="0" algn="l" rtl="0">
                        <a:spcBef>
                          <a:spcPts val="0"/>
                        </a:spcBef>
                        <a:spcAft>
                          <a:spcPts val="0"/>
                        </a:spcAft>
                        <a:buNone/>
                      </a:pPr>
                      <a:endParaRPr sz="600" b="1"/>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600"/>
                        <a:t>Motiveringar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6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11600">
                <a:tc>
                  <a:txBody>
                    <a:bodyPr/>
                    <a:lstStyle/>
                    <a:p>
                      <a:pPr marL="0" lvl="0" indent="0" algn="l" rtl="0">
                        <a:spcBef>
                          <a:spcPts val="0"/>
                        </a:spcBef>
                        <a:spcAft>
                          <a:spcPts val="0"/>
                        </a:spcAft>
                        <a:buClr>
                          <a:schemeClr val="dk1"/>
                        </a:buClr>
                        <a:buSzPts val="1100"/>
                        <a:buFont typeface="Arial"/>
                        <a:buNone/>
                      </a:pPr>
                      <a:r>
                        <a:rPr lang="sv-FI" sz="600">
                          <a:solidFill>
                            <a:schemeClr val="dk1"/>
                          </a:solidFill>
                          <a:latin typeface="Arial Black"/>
                          <a:ea typeface="Arial Black"/>
                          <a:cs typeface="Arial Black"/>
                          <a:sym typeface="Arial Black"/>
                        </a:rPr>
                        <a:t>2.  Föremål för bedömningen:</a:t>
                      </a:r>
                    </a:p>
                    <a:p>
                      <a:pPr marL="0" lvl="0" indent="0" algn="l" rtl="0">
                        <a:spcBef>
                          <a:spcPts val="0"/>
                        </a:spcBef>
                        <a:spcAft>
                          <a:spcPts val="0"/>
                        </a:spcAft>
                        <a:buClr>
                          <a:schemeClr val="dk1"/>
                        </a:buClr>
                        <a:buSzPts val="1100"/>
                        <a:buFont typeface="Arial"/>
                        <a:buNone/>
                      </a:pPr>
                      <a:endParaRPr sz="600" b="1">
                        <a:solidFill>
                          <a:schemeClr val="dk1"/>
                        </a:solidFill>
                      </a:endParaRPr>
                    </a:p>
                    <a:p>
                      <a:pPr marL="0" lvl="0" indent="0" algn="l" rtl="0">
                        <a:spcBef>
                          <a:spcPts val="0"/>
                        </a:spcBef>
                        <a:spcAft>
                          <a:spcPts val="0"/>
                        </a:spcAft>
                        <a:buClr>
                          <a:schemeClr val="dk1"/>
                        </a:buClr>
                        <a:buSzPts val="1100"/>
                        <a:buFont typeface="Arial"/>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11600">
                <a:tc>
                  <a:txBody>
                    <a:bodyPr/>
                    <a:lstStyle/>
                    <a:p>
                      <a:pPr marL="0" lvl="0" indent="0" algn="l" rtl="0">
                        <a:spcBef>
                          <a:spcPts val="0"/>
                        </a:spcBef>
                        <a:spcAft>
                          <a:spcPts val="0"/>
                        </a:spcAft>
                        <a:buNone/>
                      </a:pPr>
                      <a:r>
                        <a:rPr lang="sv-FI" sz="600">
                          <a:solidFill>
                            <a:schemeClr val="dk1"/>
                          </a:solidFill>
                          <a:latin typeface="Arial Black"/>
                          <a:ea typeface="Arial Black"/>
                          <a:cs typeface="Arial Black"/>
                          <a:sym typeface="Arial Black"/>
                        </a:rPr>
                        <a:t>3.  Föremål för bedömningen:</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11600">
                <a:tc>
                  <a:txBody>
                    <a:bodyPr/>
                    <a:lstStyle/>
                    <a:p>
                      <a:pPr marL="0" lvl="0" indent="0" algn="l" rtl="0">
                        <a:spcBef>
                          <a:spcPts val="0"/>
                        </a:spcBef>
                        <a:spcAft>
                          <a:spcPts val="0"/>
                        </a:spcAft>
                        <a:buNone/>
                      </a:pPr>
                      <a:r>
                        <a:rPr lang="sv-FI" sz="600">
                          <a:solidFill>
                            <a:schemeClr val="dk1"/>
                          </a:solidFill>
                          <a:latin typeface="Arial Black"/>
                          <a:ea typeface="Arial Black"/>
                          <a:cs typeface="Arial Black"/>
                          <a:sym typeface="Arial Black"/>
                        </a:rPr>
                        <a:t>4.  Föremål för bedömningen:</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40025">
                <a:tc>
                  <a:txBody>
                    <a:bodyPr/>
                    <a:lstStyle/>
                    <a:p>
                      <a:pPr marL="0" lvl="0" indent="0" algn="l" rtl="0">
                        <a:spcBef>
                          <a:spcPts val="0"/>
                        </a:spcBef>
                        <a:spcAft>
                          <a:spcPts val="0"/>
                        </a:spcAft>
                        <a:buNone/>
                      </a:pPr>
                      <a:r>
                        <a:rPr lang="sv-FI" sz="600">
                          <a:solidFill>
                            <a:schemeClr val="dk1"/>
                          </a:solidFill>
                          <a:latin typeface="Arial Black"/>
                          <a:ea typeface="Arial Black"/>
                          <a:cs typeface="Arial Black"/>
                          <a:sym typeface="Arial Black"/>
                        </a:rPr>
                        <a:t>5.  Föremål för bedömningen:</a:t>
                      </a: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40025">
                <a:tc>
                  <a:txBody>
                    <a:bodyPr/>
                    <a:lstStyle/>
                    <a:p>
                      <a:pPr marL="0" lvl="0" indent="0" algn="l" rtl="0">
                        <a:spcBef>
                          <a:spcPts val="0"/>
                        </a:spcBef>
                        <a:spcAft>
                          <a:spcPts val="0"/>
                        </a:spcAft>
                        <a:buNone/>
                      </a:pPr>
                      <a:r>
                        <a:rPr lang="sv-FI" sz="600">
                          <a:solidFill>
                            <a:schemeClr val="dk1"/>
                          </a:solidFill>
                          <a:latin typeface="Arial Black"/>
                          <a:ea typeface="Arial Black"/>
                          <a:cs typeface="Arial Black"/>
                          <a:sym typeface="Arial Black"/>
                        </a:rPr>
                        <a:t>6.  Föremål för bedömningen:</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05375">
                <a:tc>
                  <a:txBody>
                    <a:bodyPr/>
                    <a:lstStyle/>
                    <a:p>
                      <a:pPr marL="0" lvl="0" indent="0" algn="l" rtl="0">
                        <a:spcBef>
                          <a:spcPts val="0"/>
                        </a:spcBef>
                        <a:spcAft>
                          <a:spcPts val="0"/>
                        </a:spcAft>
                        <a:buNone/>
                      </a:pPr>
                      <a:r>
                        <a:rPr lang="sv-FI" sz="600">
                          <a:solidFill>
                            <a:schemeClr val="dk1"/>
                          </a:solidFill>
                          <a:latin typeface="Arial Black"/>
                          <a:ea typeface="Arial Black"/>
                          <a:cs typeface="Arial Black"/>
                          <a:sym typeface="Arial Black"/>
                        </a:rPr>
                        <a:t>7. Föremål för bedömningen:</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18" name="Google Shape;318;p4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lang="fi-FI"/>
          </a:p>
        </p:txBody>
      </p:sp>
      <p:sp>
        <p:nvSpPr>
          <p:cNvPr id="319" name="Google Shape;319;p43"/>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t>FENOMEN:________________________________________________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t>Skriv in det fenomen som undersöks här</a:t>
            </a:r>
          </a:p>
        </p:txBody>
      </p:sp>
      <p:sp>
        <p:nvSpPr>
          <p:cNvPr id="320" name="Google Shape;320;p43"/>
          <p:cNvSpPr txBox="1"/>
          <p:nvPr/>
        </p:nvSpPr>
        <p:spPr>
          <a:xfrm>
            <a:off x="5933726"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t>LÄROÄMNE:________________________________________________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t>Skriv in läroämnets namn här</a:t>
            </a:r>
          </a:p>
        </p:txBody>
      </p:sp>
      <p:sp>
        <p:nvSpPr>
          <p:cNvPr id="321" name="Google Shape;321;p4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sv-FI" sz="800" b="1"/>
              <a:t>RUBRIK Bedömningstabell för ämnesspecifik kompetens</a:t>
            </a:r>
          </a:p>
          <a:p>
            <a:pPr marL="0" marR="0" lvl="0" indent="0" algn="l" rtl="0">
              <a:lnSpc>
                <a:spcPct val="90000"/>
              </a:lnSpc>
              <a:spcBef>
                <a:spcPts val="600"/>
              </a:spcBef>
              <a:spcAft>
                <a:spcPts val="0"/>
              </a:spcAft>
              <a:buClr>
                <a:srgbClr val="343D58"/>
              </a:buClr>
              <a:buSzPts val="800"/>
              <a:buFont typeface="Arial"/>
              <a:buNone/>
            </a:pPr>
            <a:endParaRPr sz="800" b="1"/>
          </a:p>
        </p:txBody>
      </p:sp>
      <p:sp>
        <p:nvSpPr>
          <p:cNvPr id="322" name="Google Shape;322;p43"/>
          <p:cNvSpPr/>
          <p:nvPr/>
        </p:nvSpPr>
        <p:spPr>
          <a:xfrm>
            <a:off x="476000" y="633400"/>
            <a:ext cx="2853300" cy="52215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3"/>
          <p:cNvSpPr txBox="1"/>
          <p:nvPr/>
        </p:nvSpPr>
        <p:spPr>
          <a:xfrm>
            <a:off x="595990" y="785888"/>
            <a:ext cx="2613300" cy="3225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sv-FI" sz="1000">
                <a:latin typeface="Arial Black"/>
                <a:ea typeface="Arial Black"/>
                <a:cs typeface="Arial Black"/>
                <a:sym typeface="Arial Black"/>
              </a:rPr>
              <a:t>Mål för läroämnet</a:t>
            </a:r>
          </a:p>
          <a:p>
            <a:pPr marL="0" marR="0" lvl="0" indent="0" algn="l" rtl="0">
              <a:lnSpc>
                <a:spcPct val="100000"/>
              </a:lnSpc>
              <a:spcBef>
                <a:spcPts val="0"/>
              </a:spcBef>
              <a:spcAft>
                <a:spcPts val="0"/>
              </a:spcAft>
              <a:buClr>
                <a:srgbClr val="343D58"/>
              </a:buClr>
              <a:buSzPts val="800"/>
              <a:buFont typeface="Arial"/>
              <a:buNone/>
            </a:pPr>
            <a:endParaRPr sz="1000">
              <a:latin typeface="Arial Black"/>
              <a:ea typeface="Arial Black"/>
              <a:cs typeface="Arial Black"/>
              <a:sym typeface="Arial Black"/>
            </a:endParaRPr>
          </a:p>
          <a:p>
            <a:pPr marL="0" marR="0" lvl="0" indent="0" algn="l" rtl="0">
              <a:lnSpc>
                <a:spcPct val="100000"/>
              </a:lnSpc>
              <a:spcBef>
                <a:spcPts val="0"/>
              </a:spcBef>
              <a:spcAft>
                <a:spcPts val="0"/>
              </a:spcAft>
              <a:buClr>
                <a:srgbClr val="343D58"/>
              </a:buClr>
              <a:buSzPts val="800"/>
              <a:buFont typeface="Arial"/>
              <a:buNone/>
            </a:pPr>
            <a:endParaRPr sz="10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4"/>
          <p:cNvSpPr txBox="1"/>
          <p:nvPr/>
        </p:nvSpPr>
        <p:spPr>
          <a:xfrm>
            <a:off x="426300" y="771550"/>
            <a:ext cx="5889300" cy="329100"/>
          </a:xfrm>
          <a:prstGeom prst="rect">
            <a:avLst/>
          </a:prstGeom>
          <a:solidFill>
            <a:srgbClr val="0072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1000" b="1">
                <a:solidFill>
                  <a:srgbClr val="FFFFFF"/>
                </a:solidFill>
              </a:rPr>
              <a:t>Elevens självbedömning</a:t>
            </a:r>
          </a:p>
        </p:txBody>
      </p:sp>
      <p:sp>
        <p:nvSpPr>
          <p:cNvPr id="329" name="Google Shape;329;p44"/>
          <p:cNvSpPr/>
          <p:nvPr/>
        </p:nvSpPr>
        <p:spPr>
          <a:xfrm>
            <a:off x="426300" y="764025"/>
            <a:ext cx="5889300" cy="2270400"/>
          </a:xfrm>
          <a:prstGeom prst="rect">
            <a:avLst/>
          </a:prstGeom>
          <a:noFill/>
          <a:ln w="19050"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30" name="Google Shape;330;p44" title="Chart"/>
          <p:cNvPicPr preferRelativeResize="0"/>
          <p:nvPr/>
        </p:nvPicPr>
        <p:blipFill>
          <a:blip r:embed="rId3">
            <a:alphaModFix/>
          </a:blip>
          <a:stretch>
            <a:fillRect/>
          </a:stretch>
        </p:blipFill>
        <p:spPr>
          <a:xfrm>
            <a:off x="6544200" y="791794"/>
            <a:ext cx="5190600" cy="5049656"/>
          </a:xfrm>
          <a:prstGeom prst="rect">
            <a:avLst/>
          </a:prstGeom>
          <a:noFill/>
          <a:ln w="19050" cap="flat" cmpd="sng">
            <a:solidFill>
              <a:srgbClr val="DEDFE1"/>
            </a:solidFill>
            <a:prstDash val="solid"/>
            <a:round/>
            <a:headEnd type="none" w="sm" len="sm"/>
            <a:tailEnd type="none" w="sm" len="sm"/>
          </a:ln>
        </p:spPr>
      </p:pic>
      <p:sp>
        <p:nvSpPr>
          <p:cNvPr id="331" name="Google Shape;331;p44"/>
          <p:cNvSpPr txBox="1">
            <a:spLocks noGrp="1"/>
          </p:cNvSpPr>
          <p:nvPr>
            <p:ph type="body" idx="1"/>
          </p:nvPr>
        </p:nvSpPr>
        <p:spPr>
          <a:xfrm>
            <a:off x="457200" y="1176900"/>
            <a:ext cx="5889300" cy="1941300"/>
          </a:xfrm>
          <a:prstGeom prst="rect">
            <a:avLst/>
          </a:prstGeom>
          <a:noFill/>
          <a:ln>
            <a:noFill/>
          </a:ln>
        </p:spPr>
        <p:txBody>
          <a:bodyPr spcFirstLastPara="1" wrap="square" lIns="0" tIns="36000" rIns="0" bIns="0" anchor="t" anchorCtr="0">
            <a:noAutofit/>
          </a:bodyPr>
          <a:lstStyle/>
          <a:p>
            <a:pPr marL="35999" lvl="0" indent="0" algn="l" rtl="0">
              <a:lnSpc>
                <a:spcPct val="90000"/>
              </a:lnSpc>
              <a:spcBef>
                <a:spcPts val="0"/>
              </a:spcBef>
              <a:spcAft>
                <a:spcPts val="0"/>
              </a:spcAft>
              <a:buClr>
                <a:srgbClr val="343D58"/>
              </a:buClr>
              <a:buSzPts val="1200"/>
              <a:buFont typeface="Arial"/>
              <a:buNone/>
            </a:pPr>
            <a:r>
              <a:rPr lang="sv-FI" sz="700" b="1"/>
              <a:t>1. Hur uppnådde du de mål du hade ställt upp? Motivera dina svar.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sv-FI" sz="700" b="1"/>
              <a:t>2. Följde du den plan du utarbetade? Varför/varför inte?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r>
              <a:rPr lang="sv-FI" sz="700" b="1"/>
              <a:t>3. Hur tycker du att det gick att dela med dig av det du hade lärt dig? Motivera dina svar.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sv-FI" sz="700" b="1"/>
              <a:t>3. Vad lyckades du med?</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sv-FI" sz="700" b="1"/>
              <a:t>4. Vad kunde du ha gjort bättre? </a:t>
            </a:r>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None/>
            </a:pPr>
            <a:endParaRPr sz="700"/>
          </a:p>
          <a:p>
            <a:pPr marL="35999" lvl="0" indent="0" algn="l" rtl="0">
              <a:lnSpc>
                <a:spcPct val="90000"/>
              </a:lnSpc>
              <a:spcBef>
                <a:spcPts val="600"/>
              </a:spcBef>
              <a:spcAft>
                <a:spcPts val="0"/>
              </a:spcAft>
              <a:buClr>
                <a:srgbClr val="343D58"/>
              </a:buClr>
              <a:buSzPts val="800"/>
              <a:buFont typeface="Arial"/>
              <a:buNone/>
            </a:pPr>
            <a:endParaRPr sz="700">
              <a:solidFill>
                <a:srgbClr val="000000"/>
              </a:solidFill>
            </a:endParaRPr>
          </a:p>
          <a:p>
            <a:pPr marL="35999" lvl="0" indent="0" algn="l" rtl="0">
              <a:lnSpc>
                <a:spcPct val="90000"/>
              </a:lnSpc>
              <a:spcBef>
                <a:spcPts val="0"/>
              </a:spcBef>
              <a:spcAft>
                <a:spcPts val="0"/>
              </a:spcAft>
              <a:buClr>
                <a:srgbClr val="343D58"/>
              </a:buClr>
              <a:buSzPts val="1200"/>
              <a:buFont typeface="Arial"/>
              <a:buNone/>
            </a:pPr>
            <a:endParaRPr sz="700">
              <a:solidFill>
                <a:srgbClr val="000000"/>
              </a:solidFill>
            </a:endParaRPr>
          </a:p>
          <a:p>
            <a:pPr marL="35999" lvl="0" indent="0" algn="l" rtl="0">
              <a:lnSpc>
                <a:spcPct val="100000"/>
              </a:lnSpc>
              <a:spcBef>
                <a:spcPts val="0"/>
              </a:spcBef>
              <a:spcAft>
                <a:spcPts val="0"/>
              </a:spcAft>
              <a:buNone/>
            </a:pPr>
            <a:endParaRPr sz="700"/>
          </a:p>
        </p:txBody>
      </p:sp>
      <p:sp>
        <p:nvSpPr>
          <p:cNvPr id="332" name="Google Shape;332;p4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MALL FÖR ÄMNESSPECIFIK HALVTIDS-/SLUTBEDÖMNING</a:t>
            </a:r>
          </a:p>
        </p:txBody>
      </p:sp>
      <p:sp>
        <p:nvSpPr>
          <p:cNvPr id="333" name="Google Shape;333;p4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
        <p:nvSpPr>
          <p:cNvPr id="334" name="Google Shape;334;p44"/>
          <p:cNvSpPr txBox="1"/>
          <p:nvPr/>
        </p:nvSpPr>
        <p:spPr>
          <a:xfrm>
            <a:off x="457200" y="3236550"/>
            <a:ext cx="5889300" cy="329100"/>
          </a:xfrm>
          <a:prstGeom prst="rect">
            <a:avLst/>
          </a:prstGeom>
          <a:solidFill>
            <a:srgbClr val="0092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1000" b="1">
                <a:solidFill>
                  <a:srgbClr val="FFFFFF"/>
                </a:solidFill>
              </a:rPr>
              <a:t>Lärarens bedömning </a:t>
            </a:r>
          </a:p>
        </p:txBody>
      </p:sp>
      <p:sp>
        <p:nvSpPr>
          <p:cNvPr id="335" name="Google Shape;335;p44"/>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t>LÄROÄMNE:________________________________________________</a:t>
            </a:r>
          </a:p>
          <a:p>
            <a:pPr marL="0" marR="0" lvl="0" indent="0" algn="l" rtl="0">
              <a:lnSpc>
                <a:spcPct val="90000"/>
              </a:lnSpc>
              <a:spcBef>
                <a:spcPts val="600"/>
              </a:spcBef>
              <a:spcAft>
                <a:spcPts val="0"/>
              </a:spcAft>
              <a:buClr>
                <a:srgbClr val="343D58"/>
              </a:buClr>
              <a:buSzPts val="800"/>
              <a:buFont typeface="Arial"/>
              <a:buNone/>
            </a:pPr>
            <a:endParaRPr/>
          </a:p>
        </p:txBody>
      </p:sp>
      <p:sp>
        <p:nvSpPr>
          <p:cNvPr id="336" name="Google Shape;336;p44"/>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t>LÄRANDE:_______________________________________________</a:t>
            </a:r>
          </a:p>
          <a:p>
            <a:pPr marL="0" marR="0" lvl="0" indent="0" algn="l" rtl="0">
              <a:lnSpc>
                <a:spcPct val="90000"/>
              </a:lnSpc>
              <a:spcBef>
                <a:spcPts val="600"/>
              </a:spcBef>
              <a:spcAft>
                <a:spcPts val="0"/>
              </a:spcAft>
              <a:buClr>
                <a:srgbClr val="343D58"/>
              </a:buClr>
              <a:buSzPts val="800"/>
              <a:buFont typeface="Arial"/>
              <a:buNone/>
            </a:pPr>
            <a:endParaRPr/>
          </a:p>
        </p:txBody>
      </p:sp>
      <p:sp>
        <p:nvSpPr>
          <p:cNvPr id="337" name="Google Shape;337;p44"/>
          <p:cNvSpPr/>
          <p:nvPr/>
        </p:nvSpPr>
        <p:spPr>
          <a:xfrm>
            <a:off x="457200" y="3236550"/>
            <a:ext cx="5889300" cy="2604900"/>
          </a:xfrm>
          <a:prstGeom prst="rect">
            <a:avLst/>
          </a:prstGeom>
          <a:noFill/>
          <a:ln w="19050"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4"/>
          <p:cNvSpPr txBox="1">
            <a:spLocks noGrp="1"/>
          </p:cNvSpPr>
          <p:nvPr>
            <p:ph type="body" idx="1"/>
          </p:nvPr>
        </p:nvSpPr>
        <p:spPr>
          <a:xfrm>
            <a:off x="457200" y="3569850"/>
            <a:ext cx="5889300" cy="1941300"/>
          </a:xfrm>
          <a:prstGeom prst="rect">
            <a:avLst/>
          </a:prstGeom>
          <a:noFill/>
          <a:ln>
            <a:noFill/>
          </a:ln>
        </p:spPr>
        <p:txBody>
          <a:bodyPr spcFirstLastPara="1" wrap="square" lIns="0" tIns="36000" rIns="0" bIns="0" anchor="t" anchorCtr="0">
            <a:noAutofit/>
          </a:bodyPr>
          <a:lstStyle/>
          <a:p>
            <a:pPr marL="0" lvl="0" indent="0" algn="l" rtl="0">
              <a:lnSpc>
                <a:spcPct val="90000"/>
              </a:lnSpc>
              <a:spcBef>
                <a:spcPts val="0"/>
              </a:spcBef>
              <a:spcAft>
                <a:spcPts val="0"/>
              </a:spcAft>
              <a:buClr>
                <a:srgbClr val="343D58"/>
              </a:buClr>
              <a:buSzPts val="1200"/>
              <a:buFont typeface="Arial"/>
              <a:buNone/>
            </a:pPr>
            <a:r>
              <a:rPr lang="sv-FI" sz="700"/>
              <a:t> </a:t>
            </a:r>
            <a:r>
              <a:rPr lang="sv-FI" sz="700" b="1"/>
              <a:t>1. Vad lyckades den lärande med?</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sv-FI" sz="700" b="1"/>
              <a:t>2. Hur kan den lärande förbättra sitt arbete och vidareutveckla sin kompetens? </a:t>
            </a:r>
          </a:p>
          <a:p>
            <a:pPr marL="0"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None/>
            </a:pPr>
            <a:r>
              <a:rPr lang="sv-FI" sz="700"/>
              <a:t> </a:t>
            </a:r>
          </a:p>
          <a:p>
            <a:pPr marL="0"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600"/>
              </a:spcBef>
              <a:spcAft>
                <a:spcPts val="0"/>
              </a:spcAft>
              <a:buClr>
                <a:srgbClr val="343D58"/>
              </a:buClr>
              <a:buSzPts val="800"/>
              <a:buFont typeface="Arial"/>
              <a:buNone/>
            </a:pPr>
            <a:endParaRPr sz="700">
              <a:solidFill>
                <a:srgbClr val="000000"/>
              </a:solidFill>
            </a:endParaRPr>
          </a:p>
          <a:p>
            <a:pPr marL="35999" lvl="0" indent="0" algn="l" rtl="0">
              <a:lnSpc>
                <a:spcPct val="90000"/>
              </a:lnSpc>
              <a:spcBef>
                <a:spcPts val="0"/>
              </a:spcBef>
              <a:spcAft>
                <a:spcPts val="0"/>
              </a:spcAft>
              <a:buClr>
                <a:srgbClr val="343D58"/>
              </a:buClr>
              <a:buSzPts val="1200"/>
              <a:buFont typeface="Arial"/>
              <a:buNone/>
            </a:pPr>
            <a:endParaRPr sz="700">
              <a:solidFill>
                <a:srgbClr val="000000"/>
              </a:solidFill>
            </a:endParaRPr>
          </a:p>
          <a:p>
            <a:pPr marL="35999" lvl="0" indent="0" algn="l" rtl="0">
              <a:lnSpc>
                <a:spcPct val="100000"/>
              </a:lnSpc>
              <a:spcBef>
                <a:spcPts val="0"/>
              </a:spcBef>
              <a:spcAft>
                <a:spcPts val="0"/>
              </a:spcAft>
              <a:buNone/>
            </a:pPr>
            <a:endParaRPr sz="700"/>
          </a:p>
        </p:txBody>
      </p:sp>
      <p:sp>
        <p:nvSpPr>
          <p:cNvPr id="339" name="Google Shape;339;p44"/>
          <p:cNvSpPr txBox="1">
            <a:spLocks noGrp="1"/>
          </p:cNvSpPr>
          <p:nvPr>
            <p:ph type="body" idx="1"/>
          </p:nvPr>
        </p:nvSpPr>
        <p:spPr>
          <a:xfrm>
            <a:off x="6624900" y="877600"/>
            <a:ext cx="5037600" cy="484500"/>
          </a:xfrm>
          <a:prstGeom prst="rect">
            <a:avLst/>
          </a:prstGeom>
          <a:noFill/>
          <a:ln>
            <a:noFill/>
          </a:ln>
        </p:spPr>
        <p:txBody>
          <a:bodyPr spcFirstLastPara="1" wrap="square" lIns="0" tIns="0" rIns="0" bIns="0" anchor="t" anchorCtr="0">
            <a:noAutofit/>
          </a:bodyPr>
          <a:lstStyle/>
          <a:p>
            <a:pPr marL="457200" lvl="0" indent="-279400" algn="l" rtl="0">
              <a:spcBef>
                <a:spcPts val="0"/>
              </a:spcBef>
              <a:spcAft>
                <a:spcPts val="0"/>
              </a:spcAft>
              <a:buSzPts val="800"/>
              <a:buAutoNum type="arabicPeriod"/>
            </a:pPr>
            <a:r>
              <a:rPr lang="sv-FI" sz="800" b="1">
                <a:solidFill>
                  <a:srgbClr val="000000"/>
                </a:solidFill>
              </a:rPr>
              <a:t>Öppna diagrammet i Excel genom att högerklicka med musen och välj ”open source”.</a:t>
            </a:r>
          </a:p>
          <a:p>
            <a:pPr marL="457200" lvl="0" indent="-279400" algn="l" rtl="0">
              <a:lnSpc>
                <a:spcPct val="90000"/>
              </a:lnSpc>
              <a:spcBef>
                <a:spcPts val="0"/>
              </a:spcBef>
              <a:spcAft>
                <a:spcPts val="0"/>
              </a:spcAft>
              <a:buSzPts val="800"/>
              <a:buAutoNum type="arabicPeriod"/>
            </a:pPr>
            <a:r>
              <a:rPr lang="sv-FI" sz="800" b="1"/>
              <a:t>Skriv in målen.</a:t>
            </a:r>
          </a:p>
          <a:p>
            <a:pPr marL="457200" lvl="0" indent="-279400" algn="l" rtl="0">
              <a:lnSpc>
                <a:spcPct val="90000"/>
              </a:lnSpc>
              <a:spcBef>
                <a:spcPts val="0"/>
              </a:spcBef>
              <a:spcAft>
                <a:spcPts val="0"/>
              </a:spcAft>
              <a:buSzPts val="800"/>
              <a:buAutoNum type="arabicPeriod"/>
            </a:pPr>
            <a:r>
              <a:rPr lang="sv-FI" sz="800" b="1"/>
              <a:t>Modifiera vid behov diagrammets bedömningskriterier. (t.ex. 4–10) </a:t>
            </a:r>
          </a:p>
          <a:p>
            <a:pPr marL="457200" lvl="0" indent="-279400" algn="l" rtl="0">
              <a:lnSpc>
                <a:spcPct val="90000"/>
              </a:lnSpc>
              <a:spcBef>
                <a:spcPts val="0"/>
              </a:spcBef>
              <a:spcAft>
                <a:spcPts val="0"/>
              </a:spcAft>
              <a:buClr>
                <a:srgbClr val="000000"/>
              </a:buClr>
              <a:buSzPts val="800"/>
              <a:buAutoNum type="arabicPeriod"/>
            </a:pPr>
            <a:r>
              <a:rPr lang="sv-FI" sz="800" b="1">
                <a:solidFill>
                  <a:srgbClr val="000000"/>
                </a:solidFill>
              </a:rPr>
              <a:t>Läraren och den lärande bedömer målets genomförande.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Tack</a:t>
            </a:r>
            <a:r>
              <a:rPr lang="fi-FI" dirty="0" smtClean="0"/>
              <a:t>!</a:t>
            </a:r>
            <a:endParaRPr lang="fi-FI" dirty="0"/>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F9C79-1158-474E-9A26-5BF0498387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24E197-2073-4106-AB73-052E9D97B501}">
  <ds:schemaRefs>
    <ds:schemaRef ds:uri="http://purl.org/dc/terms/"/>
    <ds:schemaRef ds:uri="4b5fd0cd-a615-46ae-ab86-79584c8b7ad4"/>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4B0E2F6-AABD-4270-A0B2-D729C6CBAD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911</Words>
  <Application>Microsoft Office PowerPoint</Application>
  <PresentationFormat>Laajakuva</PresentationFormat>
  <Paragraphs>153</Paragraphs>
  <Slides>9</Slides>
  <Notes>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Arial Black</vt:lpstr>
      <vt:lpstr>Calibri</vt:lpstr>
      <vt:lpstr>HKI-perus</vt:lpstr>
      <vt:lpstr>Verktyg för bedömning av  fenomenbaserad inlärning</vt:lpstr>
      <vt:lpstr>Anvisning för användning av verktygen</vt:lpstr>
      <vt:lpstr>Bedömningsverktyg för fenomeninlärningens olika skeden </vt:lpstr>
      <vt:lpstr>Ämnesspecifik bedömning </vt:lpstr>
      <vt:lpstr>Verktyg </vt:lpstr>
      <vt:lpstr>Bedömningstabell för ämnesspecifik kompetens</vt:lpstr>
      <vt:lpstr>PowerPoint-esitys</vt:lpstr>
      <vt:lpstr>PowerPoint-esitys</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Verktyg för bedömning av  fenomenbaserad inlärning</dc:title>
  <dc:creator>Halkilahti Heidi</dc:creator>
  <cp:lastModifiedBy>Juntunen Seija</cp:lastModifiedBy>
  <cp:revision>5</cp:revision>
  <dcterms:modified xsi:type="dcterms:W3CDTF">2020-02-05T10:58:18Z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