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4"/>
  </p:sldMasterIdLst>
  <p:notesMasterIdLst>
    <p:notesMasterId r:id="rId14"/>
  </p:notesMasterIdLst>
  <p:sldIdLst>
    <p:sldId id="256" r:id="rId5"/>
    <p:sldId id="257" r:id="rId6"/>
    <p:sldId id="258" r:id="rId7"/>
    <p:sldId id="259" r:id="rId8"/>
    <p:sldId id="260" r:id="rId9"/>
    <p:sldId id="261" r:id="rId10"/>
    <p:sldId id="262" r:id="rId11"/>
    <p:sldId id="263" r:id="rId12"/>
    <p:sldId id="285" r:id="rId13"/>
  </p:sldIdLst>
  <p:sldSz cx="12192000" cy="6858000"/>
  <p:notesSz cx="6808788" cy="99409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00">
          <p15:clr>
            <a:srgbClr val="9AA0A6"/>
          </p15:clr>
        </p15:guide>
        <p15:guide id="2" pos="7347">
          <p15:clr>
            <a:srgbClr val="9AA0A6"/>
          </p15:clr>
        </p15:guide>
        <p15:guide id="3" orient="horz" pos="73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D2BE97B-CBCA-4684-8CA2-D9B863EF6814}">
  <a:tblStyle styleId="{3D2BE97B-CBCA-4684-8CA2-D9B863EF68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guide pos="300"/>
        <p:guide pos="7347"/>
        <p:guide orient="horz" pos="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50475" cy="49877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6737" y="0"/>
            <a:ext cx="2950475" cy="498773"/>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2154"/>
            <a:ext cx="2950475" cy="49877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02272d516_0_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602272d516_0_1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Clr>
                <a:srgbClr val="000000"/>
              </a:buClr>
              <a:buSzPts val="1400"/>
              <a:buFont typeface="Arial"/>
              <a:buAutoNum type="arabicPeriod"/>
            </a:pPr>
            <a:endParaRPr>
              <a:solidFill>
                <a:srgbClr val="000000"/>
              </a:solidFill>
              <a:latin typeface="Arial"/>
              <a:ea typeface="Arial"/>
              <a:cs typeface="Arial"/>
              <a:sym typeface="Arial"/>
            </a:endParaRPr>
          </a:p>
        </p:txBody>
      </p:sp>
      <p:sp>
        <p:nvSpPr>
          <p:cNvPr id="207" name="Google Shape;207;g602272d516_0_1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a:t>
            </a:fld>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602272d516_0_1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sv-FI" sz="1100">
                <a:solidFill>
                  <a:srgbClr val="1F497D"/>
                </a:solidFill>
              </a:rPr>
              <a:t>om verktygens lämplighet för 0365 och Google-miljöer?</a:t>
            </a:r>
          </a:p>
        </p:txBody>
      </p:sp>
      <p:sp>
        <p:nvSpPr>
          <p:cNvPr id="212" name="Google Shape;212;g602272d516_0_1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602272d516_2_2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400">
              <a:solidFill>
                <a:srgbClr val="000000"/>
              </a:solidFill>
              <a:latin typeface="Arial"/>
              <a:ea typeface="Arial"/>
              <a:cs typeface="Arial"/>
              <a:sym typeface="Arial"/>
            </a:endParaRPr>
          </a:p>
        </p:txBody>
      </p:sp>
      <p:sp>
        <p:nvSpPr>
          <p:cNvPr id="218" name="Google Shape;218;g602272d516_2_2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75b1c14422_0_769: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75b1c14422_0_769: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1" name="Google Shape;271;g75b1c14422_0_769: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4</a:t>
            </a:fld>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75b1c14422_2_23: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75b1c14422_2_23: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7" name="Google Shape;277;g75b1c14422_2_23: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75b1c14422_0_174: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75b1c14422_0_174: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endParaRPr sz="1100">
              <a:latin typeface="Arial"/>
              <a:ea typeface="Arial"/>
              <a:cs typeface="Arial"/>
              <a:sym typeface="Arial"/>
            </a:endParaRPr>
          </a:p>
          <a:p>
            <a:pPr marL="0" lvl="0" indent="0" algn="l" rtl="0">
              <a:spcBef>
                <a:spcPts val="1200"/>
              </a:spcBef>
              <a:spcAft>
                <a:spcPts val="0"/>
              </a:spcAft>
              <a:buNone/>
            </a:pPr>
            <a:endParaRPr/>
          </a:p>
        </p:txBody>
      </p:sp>
      <p:sp>
        <p:nvSpPr>
          <p:cNvPr id="289" name="Google Shape;289;g75b1c14422_0_174: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75b1c14422_0_200: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315" name="Google Shape;315;g75b1c14422_0_20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75b1c14422_0_210: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6" name="Google Shape;326;g75b1c14422_0_2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602272d516_2_2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8" name="Google Shape;788;g602272d516_2_2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9" name="Google Shape;789;g602272d516_2_2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9</a:t>
            </a:fld>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tsikko ja sisältö" type="obj">
  <p:cSld name="OBJECT">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9" name="Google Shape;79;p14"/>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0" name="Google Shape;80;p1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1" name="Google Shape;81;p1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2" name="Google Shape;82;p1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äliotsikko vaakuna">
  <p:cSld name="Väliotsikko vaakuna">
    <p:bg>
      <p:bgPr>
        <a:solidFill>
          <a:srgbClr val="0001BE"/>
        </a:solidFill>
        <a:effectLst/>
      </p:bgPr>
    </p:bg>
    <p:spTree>
      <p:nvGrpSpPr>
        <p:cNvPr id="1" name="Shape 127"/>
        <p:cNvGrpSpPr/>
        <p:nvPr/>
      </p:nvGrpSpPr>
      <p:grpSpPr>
        <a:xfrm>
          <a:off x="0" y="0"/>
          <a:ext cx="0" cy="0"/>
          <a:chOff x="0" y="0"/>
          <a:chExt cx="0" cy="0"/>
        </a:xfrm>
      </p:grpSpPr>
      <p:sp>
        <p:nvSpPr>
          <p:cNvPr id="128" name="Google Shape;128;p23"/>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9" name="Google Shape;129;p23"/>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0" name="Google Shape;130;p23"/>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1" name="Google Shape;131;p2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2" name="Google Shape;132;p23"/>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äliotsikko tiili">
  <p:cSld name="Väliotsikko tiili">
    <p:bg>
      <p:bgPr>
        <a:solidFill>
          <a:srgbClr val="DB2719"/>
        </a:solidFill>
        <a:effectLst/>
      </p:bgPr>
    </p:bg>
    <p:spTree>
      <p:nvGrpSpPr>
        <p:cNvPr id="1" name="Shape 133"/>
        <p:cNvGrpSpPr/>
        <p:nvPr/>
      </p:nvGrpSpPr>
      <p:grpSpPr>
        <a:xfrm>
          <a:off x="0" y="0"/>
          <a:ext cx="0" cy="0"/>
          <a:chOff x="0" y="0"/>
          <a:chExt cx="0" cy="0"/>
        </a:xfrm>
      </p:grpSpPr>
      <p:sp>
        <p:nvSpPr>
          <p:cNvPr id="134" name="Google Shape;134;p24"/>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5" name="Google Shape;135;p2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6" name="Google Shape;136;p2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7" name="Google Shape;137;p2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8" name="Google Shape;138;p24"/>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Väliotsikko sumu">
  <p:cSld name="Väliotsikko sumu">
    <p:bg>
      <p:bgPr>
        <a:solidFill>
          <a:schemeClr val="accent3"/>
        </a:solidFill>
        <a:effectLst/>
      </p:bgPr>
    </p:bg>
    <p:spTree>
      <p:nvGrpSpPr>
        <p:cNvPr id="1" name="Shape 139"/>
        <p:cNvGrpSpPr/>
        <p:nvPr/>
      </p:nvGrpSpPr>
      <p:grpSpPr>
        <a:xfrm>
          <a:off x="0" y="0"/>
          <a:ext cx="0" cy="0"/>
          <a:chOff x="0" y="0"/>
          <a:chExt cx="0" cy="0"/>
        </a:xfrm>
      </p:grpSpPr>
      <p:sp>
        <p:nvSpPr>
          <p:cNvPr id="140" name="Google Shape;140;p25"/>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1" name="Google Shape;141;p25"/>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 name="Google Shape;142;p25"/>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3" name="Google Shape;143;p25"/>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44" name="Google Shape;144;p25"/>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Väliotsikko metro">
  <p:cSld name="Väliotsikko metro">
    <p:bg>
      <p:bgPr>
        <a:solidFill>
          <a:schemeClr val="accent2"/>
        </a:solidFill>
        <a:effectLst/>
      </p:bgPr>
    </p:bg>
    <p:spTree>
      <p:nvGrpSpPr>
        <p:cNvPr id="1" name="Shape 145"/>
        <p:cNvGrpSpPr/>
        <p:nvPr/>
      </p:nvGrpSpPr>
      <p:grpSpPr>
        <a:xfrm>
          <a:off x="0" y="0"/>
          <a:ext cx="0" cy="0"/>
          <a:chOff x="0" y="0"/>
          <a:chExt cx="0" cy="0"/>
        </a:xfrm>
      </p:grpSpPr>
      <p:sp>
        <p:nvSpPr>
          <p:cNvPr id="146" name="Google Shape;146;p26"/>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7" name="Google Shape;147;p2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8" name="Google Shape;148;p2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9" name="Google Shape;149;p2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50" name="Google Shape;150;p26"/>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ailu">
  <p:cSld name="Vertailu">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3" name="Google Shape;153;p27"/>
          <p:cNvSpPr txBox="1">
            <a:spLocks noGrp="1"/>
          </p:cNvSpPr>
          <p:nvPr>
            <p:ph type="body" idx="1"/>
          </p:nvPr>
        </p:nvSpPr>
        <p:spPr>
          <a:xfrm>
            <a:off x="457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4" name="Google Shape;154;p27"/>
          <p:cNvSpPr txBox="1">
            <a:spLocks noGrp="1"/>
          </p:cNvSpPr>
          <p:nvPr>
            <p:ph type="body" idx="2"/>
          </p:nvPr>
        </p:nvSpPr>
        <p:spPr>
          <a:xfrm>
            <a:off x="6172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5" name="Google Shape;155;p27"/>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6" name="Google Shape;156;p27"/>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7" name="Google Shape;157;p2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58" name="Google Shape;158;p27"/>
          <p:cNvSpPr txBox="1">
            <a:spLocks noGrp="1"/>
          </p:cNvSpPr>
          <p:nvPr>
            <p:ph type="body" idx="3"/>
          </p:nvPr>
        </p:nvSpPr>
        <p:spPr>
          <a:xfrm>
            <a:off x="4572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9" name="Google Shape;159;p27"/>
          <p:cNvSpPr txBox="1">
            <a:spLocks noGrp="1"/>
          </p:cNvSpPr>
          <p:nvPr>
            <p:ph type="body" idx="4"/>
          </p:nvPr>
        </p:nvSpPr>
        <p:spPr>
          <a:xfrm>
            <a:off x="61740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isältö ja kuva">
  <p:cSld name="Sisältö ja kuva">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457200" y="408562"/>
            <a:ext cx="63717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2" name="Google Shape;162;p28"/>
          <p:cNvSpPr txBox="1">
            <a:spLocks noGrp="1"/>
          </p:cNvSpPr>
          <p:nvPr>
            <p:ph type="body" idx="1"/>
          </p:nvPr>
        </p:nvSpPr>
        <p:spPr>
          <a:xfrm>
            <a:off x="457200" y="1195200"/>
            <a:ext cx="63717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63" name="Google Shape;163;p28"/>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4" name="Google Shape;164;p28"/>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5" name="Google Shape;165;p28"/>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66" name="Google Shape;166;p28"/>
          <p:cNvSpPr>
            <a:spLocks noGrp="1"/>
          </p:cNvSpPr>
          <p:nvPr>
            <p:ph type="pic" idx="2"/>
          </p:nvPr>
        </p:nvSpPr>
        <p:spPr>
          <a:xfrm>
            <a:off x="7131050" y="0"/>
            <a:ext cx="5061000" cy="6858000"/>
          </a:xfrm>
          <a:prstGeom prst="rect">
            <a:avLst/>
          </a:prstGeom>
          <a:solidFill>
            <a:srgbClr val="D8D8D8"/>
          </a:solidFill>
          <a:ln>
            <a:noFill/>
          </a:ln>
        </p:spPr>
        <p:txBody>
          <a:bodyPr spcFirstLastPara="1" wrap="square" lIns="0" tIns="0" rIns="0" bIns="0" anchor="t" anchorCtr="0">
            <a:noAutofit/>
          </a:bodyPr>
          <a:lstStyle>
            <a:lvl1pPr marR="0" lvl="0" algn="r"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Kuva">
  <p:cSld name="Kuva">
    <p:spTree>
      <p:nvGrpSpPr>
        <p:cNvPr id="1" name="Shape 167"/>
        <p:cNvGrpSpPr/>
        <p:nvPr/>
      </p:nvGrpSpPr>
      <p:grpSpPr>
        <a:xfrm>
          <a:off x="0" y="0"/>
          <a:ext cx="0" cy="0"/>
          <a:chOff x="0" y="0"/>
          <a:chExt cx="0" cy="0"/>
        </a:xfrm>
      </p:grpSpPr>
      <p:sp>
        <p:nvSpPr>
          <p:cNvPr id="168" name="Google Shape;168;p29"/>
          <p:cNvSpPr>
            <a:spLocks noGrp="1"/>
          </p:cNvSpPr>
          <p:nvPr>
            <p:ph type="pic" idx="2"/>
          </p:nvPr>
        </p:nvSpPr>
        <p:spPr>
          <a:xfrm>
            <a:off x="0" y="0"/>
            <a:ext cx="12192000" cy="68580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9" name="Google Shape;169;p29"/>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Logo" type="blank">
  <p:cSld name="BLANK">
    <p:spTree>
      <p:nvGrpSpPr>
        <p:cNvPr id="1" name="Shape 170"/>
        <p:cNvGrpSpPr/>
        <p:nvPr/>
      </p:nvGrpSpPr>
      <p:grpSpPr>
        <a:xfrm>
          <a:off x="0" y="0"/>
          <a:ext cx="0" cy="0"/>
          <a:chOff x="0" y="0"/>
          <a:chExt cx="0" cy="0"/>
        </a:xfrm>
      </p:grpSpPr>
      <p:sp>
        <p:nvSpPr>
          <p:cNvPr id="171" name="Google Shape;171;p3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2" name="Google Shape;172;p3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3" name="Google Shape;173;p3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pic>
        <p:nvPicPr>
          <p:cNvPr id="174" name="Google Shape;174;p30"/>
          <p:cNvPicPr preferRelativeResize="0"/>
          <p:nvPr/>
        </p:nvPicPr>
        <p:blipFill>
          <a:blip r:embed="rId2">
            <a:alphaModFix/>
          </a:blip>
          <a:stretch>
            <a:fillRect/>
          </a:stretch>
        </p:blipFill>
        <p:spPr>
          <a:xfrm>
            <a:off x="5015874" y="1529550"/>
            <a:ext cx="6749977" cy="3798876"/>
          </a:xfrm>
          <a:prstGeom prst="rect">
            <a:avLst/>
          </a:prstGeom>
          <a:noFill/>
          <a:ln>
            <a:noFill/>
          </a:ln>
          <a:effectLst>
            <a:outerShdw blurRad="57150" dist="19050" dir="5400000" algn="bl" rotWithShape="0">
              <a:srgbClr val="000000">
                <a:alpha val="50000"/>
              </a:srgbClr>
            </a:outerShdw>
          </a:effectLst>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Tyhjä">
  <p:cSld name="Tyhjä">
    <p:spTree>
      <p:nvGrpSpPr>
        <p:cNvPr id="1" name="Shape 175"/>
        <p:cNvGrpSpPr/>
        <p:nvPr/>
      </p:nvGrpSpPr>
      <p:grpSpPr>
        <a:xfrm>
          <a:off x="0" y="0"/>
          <a:ext cx="0" cy="0"/>
          <a:chOff x="0" y="0"/>
          <a:chExt cx="0" cy="0"/>
        </a:xfrm>
      </p:grpSpPr>
      <p:sp>
        <p:nvSpPr>
          <p:cNvPr id="176" name="Google Shape;176;p3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7" name="Google Shape;177;p3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8" name="Google Shape;178;p3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Kansi 2 B">
  <p:cSld name="Kansi 2 B">
    <p:bg>
      <p:bgPr>
        <a:solidFill>
          <a:srgbClr val="9FC9EB"/>
        </a:solidFill>
        <a:effectLst/>
      </p:bgPr>
    </p:bg>
    <p:spTree>
      <p:nvGrpSpPr>
        <p:cNvPr id="1" name="Shape 179"/>
        <p:cNvGrpSpPr/>
        <p:nvPr/>
      </p:nvGrpSpPr>
      <p:grpSpPr>
        <a:xfrm>
          <a:off x="0" y="0"/>
          <a:ext cx="0" cy="0"/>
          <a:chOff x="0" y="0"/>
          <a:chExt cx="0" cy="0"/>
        </a:xfrm>
      </p:grpSpPr>
      <p:sp>
        <p:nvSpPr>
          <p:cNvPr id="180" name="Google Shape;180;p32"/>
          <p:cNvSpPr/>
          <p:nvPr/>
        </p:nvSpPr>
        <p:spPr>
          <a:xfrm>
            <a:off x="0" y="0"/>
            <a:ext cx="12193206" cy="5572472"/>
          </a:xfrm>
          <a:custGeom>
            <a:avLst/>
            <a:gdLst/>
            <a:ahLst/>
            <a:cxnLst/>
            <a:rect l="l" t="t" r="r" b="b"/>
            <a:pathLst>
              <a:path w="25400" h="11590" extrusionOk="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1" name="Google Shape;181;p32"/>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2" name="Google Shape;182;p32"/>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3" name="Google Shape;183;p32"/>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Kansi 1 B">
  <p:cSld name="Kansi 1 B">
    <p:bg>
      <p:bgPr>
        <a:solidFill>
          <a:srgbClr val="0001BE"/>
        </a:solidFill>
        <a:effectLst/>
      </p:bgPr>
    </p:bg>
    <p:spTree>
      <p:nvGrpSpPr>
        <p:cNvPr id="1" name="Shape 83"/>
        <p:cNvGrpSpPr/>
        <p:nvPr/>
      </p:nvGrpSpPr>
      <p:grpSpPr>
        <a:xfrm>
          <a:off x="0" y="0"/>
          <a:ext cx="0" cy="0"/>
          <a:chOff x="0" y="0"/>
          <a:chExt cx="0" cy="0"/>
        </a:xfrm>
      </p:grpSpPr>
      <p:sp>
        <p:nvSpPr>
          <p:cNvPr id="84" name="Google Shape;84;p15"/>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5" name="Google Shape;85;p1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6" name="Google Shape;86;p1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87" name="Google Shape;87;p1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Kansi 3 B">
  <p:cSld name="Kansi 3 B">
    <p:bg>
      <p:bgPr>
        <a:solidFill>
          <a:srgbClr val="FFC61E"/>
        </a:solidFill>
        <a:effectLst/>
      </p:bgPr>
    </p:bg>
    <p:spTree>
      <p:nvGrpSpPr>
        <p:cNvPr id="1" name="Shape 184"/>
        <p:cNvGrpSpPr/>
        <p:nvPr/>
      </p:nvGrpSpPr>
      <p:grpSpPr>
        <a:xfrm>
          <a:off x="0" y="0"/>
          <a:ext cx="0" cy="0"/>
          <a:chOff x="0" y="0"/>
          <a:chExt cx="0" cy="0"/>
        </a:xfrm>
      </p:grpSpPr>
      <p:sp>
        <p:nvSpPr>
          <p:cNvPr id="185" name="Google Shape;185;p33"/>
          <p:cNvSpPr/>
          <p:nvPr/>
        </p:nvSpPr>
        <p:spPr>
          <a:xfrm>
            <a:off x="0" y="0"/>
            <a:ext cx="9679037" cy="6857994"/>
          </a:xfrm>
          <a:custGeom>
            <a:avLst/>
            <a:gdLst/>
            <a:ahLst/>
            <a:cxnLst/>
            <a:rect l="l" t="t" r="r" b="b"/>
            <a:pathLst>
              <a:path w="20142" h="14300" extrusionOk="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 name="Google Shape;186;p33"/>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7" name="Google Shape;187;p33"/>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8" name="Google Shape;188;p33"/>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Kansi 4 B">
  <p:cSld name="Kansi 4 B">
    <p:bg>
      <p:bgPr>
        <a:solidFill>
          <a:srgbClr val="00D7A7"/>
        </a:solidFill>
        <a:effectLst/>
      </p:bgPr>
    </p:bg>
    <p:spTree>
      <p:nvGrpSpPr>
        <p:cNvPr id="1" name="Shape 189"/>
        <p:cNvGrpSpPr/>
        <p:nvPr/>
      </p:nvGrpSpPr>
      <p:grpSpPr>
        <a:xfrm>
          <a:off x="0" y="0"/>
          <a:ext cx="0" cy="0"/>
          <a:chOff x="0" y="0"/>
          <a:chExt cx="0" cy="0"/>
        </a:xfrm>
      </p:grpSpPr>
      <p:sp>
        <p:nvSpPr>
          <p:cNvPr id="190" name="Google Shape;190;p34"/>
          <p:cNvSpPr/>
          <p:nvPr/>
        </p:nvSpPr>
        <p:spPr>
          <a:xfrm>
            <a:off x="-1" y="0"/>
            <a:ext cx="12193206" cy="6857996"/>
          </a:xfrm>
          <a:custGeom>
            <a:avLst/>
            <a:gdLst/>
            <a:ahLst/>
            <a:cxnLst/>
            <a:rect l="l" t="t" r="r" b="b"/>
            <a:pathLst>
              <a:path w="25400" h="14293" extrusionOk="0">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1" name="Google Shape;191;p34"/>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2" name="Google Shape;192;p34"/>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3" name="Google Shape;193;p34"/>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Kansi 5 B">
  <p:cSld name="Kansi 5 B">
    <p:bg>
      <p:bgPr>
        <a:solidFill>
          <a:srgbClr val="9FC9EB"/>
        </a:solidFill>
        <a:effectLst/>
      </p:bgPr>
    </p:bg>
    <p:spTree>
      <p:nvGrpSpPr>
        <p:cNvPr id="1" name="Shape 194"/>
        <p:cNvGrpSpPr/>
        <p:nvPr/>
      </p:nvGrpSpPr>
      <p:grpSpPr>
        <a:xfrm>
          <a:off x="0" y="0"/>
          <a:ext cx="0" cy="0"/>
          <a:chOff x="0" y="0"/>
          <a:chExt cx="0" cy="0"/>
        </a:xfrm>
      </p:grpSpPr>
      <p:sp>
        <p:nvSpPr>
          <p:cNvPr id="195" name="Google Shape;195;p35"/>
          <p:cNvSpPr/>
          <p:nvPr/>
        </p:nvSpPr>
        <p:spPr>
          <a:xfrm>
            <a:off x="0" y="0"/>
            <a:ext cx="12193206" cy="6857994"/>
          </a:xfrm>
          <a:custGeom>
            <a:avLst/>
            <a:gdLst/>
            <a:ahLst/>
            <a:cxnLst/>
            <a:rect l="l" t="t" r="r" b="b"/>
            <a:pathLst>
              <a:path w="25400" h="14300" extrusionOk="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 name="Google Shape;196;p3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7" name="Google Shape;197;p3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8" name="Google Shape;198;p3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Lopetus 2">
  <p:cSld name="Lopetus 2">
    <p:bg>
      <p:bgPr>
        <a:solidFill>
          <a:srgbClr val="0001BE"/>
        </a:solidFill>
        <a:effectLst/>
      </p:bgPr>
    </p:bg>
    <p:spTree>
      <p:nvGrpSpPr>
        <p:cNvPr id="1" name="Shape 199"/>
        <p:cNvGrpSpPr/>
        <p:nvPr/>
      </p:nvGrpSpPr>
      <p:grpSpPr>
        <a:xfrm>
          <a:off x="0" y="0"/>
          <a:ext cx="0" cy="0"/>
          <a:chOff x="0" y="0"/>
          <a:chExt cx="0" cy="0"/>
        </a:xfrm>
      </p:grpSpPr>
      <p:sp>
        <p:nvSpPr>
          <p:cNvPr id="200" name="Google Shape;200;p36"/>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1" name="Google Shape;201;p36"/>
          <p:cNvPicPr preferRelativeResize="0"/>
          <p:nvPr/>
        </p:nvPicPr>
        <p:blipFill rotWithShape="1">
          <a:blip r:embed="rId2">
            <a:alphaModFix/>
          </a:blip>
          <a:srcRect/>
          <a:stretch/>
        </p:blipFill>
        <p:spPr>
          <a:xfrm>
            <a:off x="244211" y="5677621"/>
            <a:ext cx="1686983" cy="946833"/>
          </a:xfrm>
          <a:prstGeom prst="rect">
            <a:avLst/>
          </a:prstGeom>
          <a:noFill/>
          <a:ln>
            <a:noFill/>
          </a:ln>
        </p:spPr>
      </p:pic>
      <p:sp>
        <p:nvSpPr>
          <p:cNvPr id="202" name="Google Shape;202;p36"/>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3" name="Google Shape;203;p36"/>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Thank you!</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so kuva">
  <p:cSld name="Iso kuva">
    <p:spTree>
      <p:nvGrpSpPr>
        <p:cNvPr id="1" name="Shape 88"/>
        <p:cNvGrpSpPr/>
        <p:nvPr/>
      </p:nvGrpSpPr>
      <p:grpSpPr>
        <a:xfrm>
          <a:off x="0" y="0"/>
          <a:ext cx="0" cy="0"/>
          <a:chOff x="0" y="0"/>
          <a:chExt cx="0" cy="0"/>
        </a:xfrm>
      </p:grpSpPr>
      <p:sp>
        <p:nvSpPr>
          <p:cNvPr id="89" name="Google Shape;89;p16"/>
          <p:cNvSpPr>
            <a:spLocks noGrp="1"/>
          </p:cNvSpPr>
          <p:nvPr>
            <p:ph type="pic" idx="2"/>
          </p:nvPr>
        </p:nvSpPr>
        <p:spPr>
          <a:xfrm>
            <a:off x="0" y="0"/>
            <a:ext cx="12192000" cy="54285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0" name="Google Shape;90;p16"/>
          <p:cNvSpPr txBox="1">
            <a:spLocks noGrp="1"/>
          </p:cNvSpPr>
          <p:nvPr>
            <p:ph type="title"/>
          </p:nvPr>
        </p:nvSpPr>
        <p:spPr>
          <a:xfrm>
            <a:off x="457199" y="5486400"/>
            <a:ext cx="11235300" cy="670800"/>
          </a:xfrm>
          <a:prstGeom prst="rect">
            <a:avLst/>
          </a:prstGeom>
          <a:noFill/>
          <a:ln>
            <a:noFill/>
          </a:ln>
        </p:spPr>
        <p:txBody>
          <a:bodyPr spcFirstLastPara="1" wrap="square" lIns="0" tIns="0" rIns="0" bIns="0" anchor="ctr" anchorCtr="0">
            <a:noAutofit/>
          </a:bodyPr>
          <a:lstStyle>
            <a:lvl1pPr lvl="0" algn="ctr" rtl="0">
              <a:lnSpc>
                <a:spcPct val="90000"/>
              </a:lnSpc>
              <a:spcBef>
                <a:spcPts val="0"/>
              </a:spcBef>
              <a:spcAft>
                <a:spcPts val="0"/>
              </a:spcAft>
              <a:buClr>
                <a:schemeClr val="dk1"/>
              </a:buClr>
              <a:buSzPts val="2600"/>
              <a:buFont typeface="Arial"/>
              <a:buNone/>
              <a:defRPr sz="2600" b="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1" name="Google Shape;91;p1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2" name="Google Shape;92;p1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3" name="Google Shape;93;p1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ain otsikko" type="titleOnly">
  <p:cSld name="TITLE_ONLY">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6" name="Google Shape;96;p17"/>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7" name="Google Shape;97;p17"/>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8" name="Google Shape;98;p1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opetus">
  <p:cSld name="Lopetus">
    <p:bg>
      <p:bgPr>
        <a:solidFill>
          <a:srgbClr val="0001BE"/>
        </a:solidFill>
        <a:effectLst/>
      </p:bgPr>
    </p:bg>
    <p:spTree>
      <p:nvGrpSpPr>
        <p:cNvPr id="1" name="Shape 99"/>
        <p:cNvGrpSpPr/>
        <p:nvPr/>
      </p:nvGrpSpPr>
      <p:grpSpPr>
        <a:xfrm>
          <a:off x="0" y="0"/>
          <a:ext cx="0" cy="0"/>
          <a:chOff x="0" y="0"/>
          <a:chExt cx="0" cy="0"/>
        </a:xfrm>
      </p:grpSpPr>
      <p:sp>
        <p:nvSpPr>
          <p:cNvPr id="100" name="Google Shape;100;p18"/>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1" name="Google Shape;101;p18"/>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02" name="Google Shape;102;p18"/>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Kiitos!</a:t>
            </a:r>
            <a:endParaRPr/>
          </a:p>
        </p:txBody>
      </p:sp>
      <p:pic>
        <p:nvPicPr>
          <p:cNvPr id="103" name="Google Shape;103;p18"/>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tsikkodia">
  <p:cSld name="Otsikkodia">
    <p:spTree>
      <p:nvGrpSpPr>
        <p:cNvPr id="1" name="Shape 104"/>
        <p:cNvGrpSpPr/>
        <p:nvPr/>
      </p:nvGrpSpPr>
      <p:grpSpPr>
        <a:xfrm>
          <a:off x="0" y="0"/>
          <a:ext cx="0" cy="0"/>
          <a:chOff x="0" y="0"/>
          <a:chExt cx="0" cy="0"/>
        </a:xfrm>
      </p:grpSpPr>
      <p:sp>
        <p:nvSpPr>
          <p:cNvPr id="105" name="Google Shape;105;p19"/>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chemeClr val="dk1"/>
              </a:buClr>
              <a:buSzPts val="7000"/>
              <a:buFont typeface="Arial"/>
              <a:buNone/>
              <a:defRPr sz="70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6" name="Google Shape;106;p19"/>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7" name="Google Shape;107;p19"/>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8" name="Google Shape;108;p1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Otsikkodia nega">
  <p:cSld name="Otsikkodia nega">
    <p:bg>
      <p:bgPr>
        <a:solidFill>
          <a:srgbClr val="000000"/>
        </a:solidFill>
        <a:effectLst/>
      </p:bgPr>
    </p:bg>
    <p:spTree>
      <p:nvGrpSpPr>
        <p:cNvPr id="1" name="Shape 109"/>
        <p:cNvGrpSpPr/>
        <p:nvPr/>
      </p:nvGrpSpPr>
      <p:grpSpPr>
        <a:xfrm>
          <a:off x="0" y="0"/>
          <a:ext cx="0" cy="0"/>
          <a:chOff x="0" y="0"/>
          <a:chExt cx="0" cy="0"/>
        </a:xfrm>
      </p:grpSpPr>
      <p:sp>
        <p:nvSpPr>
          <p:cNvPr id="110" name="Google Shape;110;p20"/>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1" name="Google Shape;111;p2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2" name="Google Shape;112;p2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3" name="Google Shape;113;p2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14" name="Google Shape;114;p20"/>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Väliotsikko spåra">
  <p:cSld name="Väliotsikko spåra">
    <p:bg>
      <p:bgPr>
        <a:solidFill>
          <a:srgbClr val="009246"/>
        </a:solidFill>
        <a:effectLst/>
      </p:bgPr>
    </p:bg>
    <p:spTree>
      <p:nvGrpSpPr>
        <p:cNvPr id="1" name="Shape 115"/>
        <p:cNvGrpSpPr/>
        <p:nvPr/>
      </p:nvGrpSpPr>
      <p:grpSpPr>
        <a:xfrm>
          <a:off x="0" y="0"/>
          <a:ext cx="0" cy="0"/>
          <a:chOff x="0" y="0"/>
          <a:chExt cx="0" cy="0"/>
        </a:xfrm>
      </p:grpSpPr>
      <p:sp>
        <p:nvSpPr>
          <p:cNvPr id="116" name="Google Shape;116;p21"/>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7" name="Google Shape;117;p2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8" name="Google Shape;118;p2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9" name="Google Shape;119;p2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0" name="Google Shape;120;p21"/>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Väliotsikko kupari">
  <p:cSld name="Väliotsikko kupari">
    <p:bg>
      <p:bgPr>
        <a:solidFill>
          <a:srgbClr val="00D7A6"/>
        </a:solidFill>
        <a:effectLst/>
      </p:bgPr>
    </p:bg>
    <p:spTree>
      <p:nvGrpSpPr>
        <p:cNvPr id="1" name="Shape 121"/>
        <p:cNvGrpSpPr/>
        <p:nvPr/>
      </p:nvGrpSpPr>
      <p:grpSpPr>
        <a:xfrm>
          <a:off x="0" y="0"/>
          <a:ext cx="0" cy="0"/>
          <a:chOff x="0" y="0"/>
          <a:chExt cx="0" cy="0"/>
        </a:xfrm>
      </p:grpSpPr>
      <p:sp>
        <p:nvSpPr>
          <p:cNvPr id="122" name="Google Shape;122;p22"/>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 name="Google Shape;123;p2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4" name="Google Shape;124;p2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5" name="Google Shape;125;p2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6" name="Google Shape;126;p22"/>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pic>
        <p:nvPicPr>
          <p:cNvPr id="64" name="Google Shape;64;p12"/>
          <p:cNvPicPr preferRelativeResize="0"/>
          <p:nvPr/>
        </p:nvPicPr>
        <p:blipFill rotWithShape="1">
          <a:blip r:embed="rId25">
            <a:alphaModFix/>
          </a:blip>
          <a:srcRect/>
          <a:stretch/>
        </p:blipFill>
        <p:spPr>
          <a:xfrm>
            <a:off x="320412" y="6134100"/>
            <a:ext cx="1058332" cy="593998"/>
          </a:xfrm>
          <a:prstGeom prst="rect">
            <a:avLst/>
          </a:prstGeom>
          <a:noFill/>
          <a:ln>
            <a:noFill/>
          </a:ln>
        </p:spPr>
      </p:pic>
      <p:sp>
        <p:nvSpPr>
          <p:cNvPr id="65" name="Google Shape;65;p12"/>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dk1"/>
              </a:buClr>
              <a:buSzPts val="4200"/>
              <a:buFont typeface="Arial Black"/>
              <a:buNone/>
              <a:defRPr sz="4200" b="1" i="0" u="none" strike="noStrike" cap="none">
                <a:solidFill>
                  <a:schemeClr val="dk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 name="Google Shape;66;p12"/>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marR="0" lvl="0" indent="-387350" algn="l" rtl="0">
              <a:lnSpc>
                <a:spcPct val="100000"/>
              </a:lnSpc>
              <a:spcBef>
                <a:spcPts val="0"/>
              </a:spcBef>
              <a:spcAft>
                <a:spcPts val="0"/>
              </a:spcAft>
              <a:buClr>
                <a:schemeClr val="dk1"/>
              </a:buClr>
              <a:buSzPts val="2500"/>
              <a:buFont typeface="Arial"/>
              <a:buChar char="•"/>
              <a:defRPr sz="2500" b="0" i="0" u="none" strike="noStrike" cap="none">
                <a:solidFill>
                  <a:schemeClr val="dk1"/>
                </a:solidFill>
                <a:latin typeface="Arial"/>
                <a:ea typeface="Arial"/>
                <a:cs typeface="Arial"/>
                <a:sym typeface="Arial"/>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7" name="Google Shape;67;p1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marR="0" lvl="0" algn="ctr"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8" name="Google Shape;68;p1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300" b="1" i="0" u="none" strike="noStrike" cap="none">
                <a:solidFill>
                  <a:srgbClr val="000000"/>
                </a:solidFill>
                <a:latin typeface="Arial"/>
                <a:ea typeface="Arial"/>
                <a:cs typeface="Arial"/>
                <a:sym typeface="Arial"/>
              </a:defRPr>
            </a:lvl1pPr>
            <a:lvl2pPr marL="0" marR="0" lvl="1" indent="0" algn="r" rtl="0">
              <a:spcBef>
                <a:spcPts val="0"/>
              </a:spcBef>
              <a:buNone/>
              <a:defRPr sz="1300" b="1" i="0" u="none" strike="noStrike" cap="none">
                <a:solidFill>
                  <a:srgbClr val="000000"/>
                </a:solidFill>
                <a:latin typeface="Arial"/>
                <a:ea typeface="Arial"/>
                <a:cs typeface="Arial"/>
                <a:sym typeface="Arial"/>
              </a:defRPr>
            </a:lvl2pPr>
            <a:lvl3pPr marL="0" marR="0" lvl="2" indent="0" algn="r" rtl="0">
              <a:spcBef>
                <a:spcPts val="0"/>
              </a:spcBef>
              <a:buNone/>
              <a:defRPr sz="1300" b="1" i="0" u="none" strike="noStrike" cap="none">
                <a:solidFill>
                  <a:srgbClr val="000000"/>
                </a:solidFill>
                <a:latin typeface="Arial"/>
                <a:ea typeface="Arial"/>
                <a:cs typeface="Arial"/>
                <a:sym typeface="Arial"/>
              </a:defRPr>
            </a:lvl3pPr>
            <a:lvl4pPr marL="0" marR="0" lvl="3" indent="0" algn="r" rtl="0">
              <a:spcBef>
                <a:spcPts val="0"/>
              </a:spcBef>
              <a:buNone/>
              <a:defRPr sz="1300" b="1" i="0" u="none" strike="noStrike" cap="none">
                <a:solidFill>
                  <a:srgbClr val="000000"/>
                </a:solidFill>
                <a:latin typeface="Arial"/>
                <a:ea typeface="Arial"/>
                <a:cs typeface="Arial"/>
                <a:sym typeface="Arial"/>
              </a:defRPr>
            </a:lvl4pPr>
            <a:lvl5pPr marL="0" marR="0" lvl="4" indent="0" algn="r" rtl="0">
              <a:spcBef>
                <a:spcPts val="0"/>
              </a:spcBef>
              <a:buNone/>
              <a:defRPr sz="1300" b="1" i="0" u="none" strike="noStrike" cap="none">
                <a:solidFill>
                  <a:srgbClr val="000000"/>
                </a:solidFill>
                <a:latin typeface="Arial"/>
                <a:ea typeface="Arial"/>
                <a:cs typeface="Arial"/>
                <a:sym typeface="Arial"/>
              </a:defRPr>
            </a:lvl5pPr>
            <a:lvl6pPr marL="0" marR="0" lvl="5" indent="0" algn="r" rtl="0">
              <a:spcBef>
                <a:spcPts val="0"/>
              </a:spcBef>
              <a:buNone/>
              <a:defRPr sz="1300" b="1" i="0" u="none" strike="noStrike" cap="none">
                <a:solidFill>
                  <a:srgbClr val="000000"/>
                </a:solidFill>
                <a:latin typeface="Arial"/>
                <a:ea typeface="Arial"/>
                <a:cs typeface="Arial"/>
                <a:sym typeface="Arial"/>
              </a:defRPr>
            </a:lvl6pPr>
            <a:lvl7pPr marL="0" marR="0" lvl="6" indent="0" algn="r" rtl="0">
              <a:spcBef>
                <a:spcPts val="0"/>
              </a:spcBef>
              <a:buNone/>
              <a:defRPr sz="1300" b="1" i="0" u="none" strike="noStrike" cap="none">
                <a:solidFill>
                  <a:srgbClr val="000000"/>
                </a:solidFill>
                <a:latin typeface="Arial"/>
                <a:ea typeface="Arial"/>
                <a:cs typeface="Arial"/>
                <a:sym typeface="Arial"/>
              </a:defRPr>
            </a:lvl7pPr>
            <a:lvl8pPr marL="0" marR="0" lvl="7" indent="0" algn="r" rtl="0">
              <a:spcBef>
                <a:spcPts val="0"/>
              </a:spcBef>
              <a:buNone/>
              <a:defRPr sz="1300" b="1" i="0" u="none" strike="noStrike" cap="none">
                <a:solidFill>
                  <a:srgbClr val="000000"/>
                </a:solidFill>
                <a:latin typeface="Arial"/>
                <a:ea typeface="Arial"/>
                <a:cs typeface="Arial"/>
                <a:sym typeface="Arial"/>
              </a:defRPr>
            </a:lvl8pPr>
            <a:lvl9pPr marL="0" marR="0" lvl="8" indent="0" algn="r" rtl="0">
              <a:spcBef>
                <a:spcPts val="0"/>
              </a:spcBef>
              <a:buNone/>
              <a:defRPr sz="1300" b="1"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www.oph.fi/fi/koulutus-ja-tutkinnot/oppiaineiden-paattoarviointi"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7"/>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7200" b="0" dirty="0">
                <a:latin typeface="Arial Black"/>
                <a:ea typeface="Arial Black"/>
                <a:cs typeface="Arial Black"/>
                <a:sym typeface="Arial Black"/>
              </a:rPr>
              <a:t>Verktyg för</a:t>
            </a:r>
          </a:p>
          <a:p>
            <a:pPr marL="0" lvl="0" indent="0" algn="l" rtl="0">
              <a:spcBef>
                <a:spcPts val="0"/>
              </a:spcBef>
              <a:spcAft>
                <a:spcPts val="0"/>
              </a:spcAft>
              <a:buNone/>
            </a:pPr>
            <a:r>
              <a:rPr lang="sv-FI" sz="7200" b="0" dirty="0">
                <a:latin typeface="Arial Black"/>
                <a:ea typeface="Arial Black"/>
                <a:cs typeface="Arial Black"/>
                <a:sym typeface="Arial Black"/>
              </a:rPr>
              <a:t>bedömning av </a:t>
            </a:r>
          </a:p>
          <a:p>
            <a:pPr marL="0" lvl="0" indent="0" algn="l" rtl="0">
              <a:spcBef>
                <a:spcPts val="0"/>
              </a:spcBef>
              <a:spcAft>
                <a:spcPts val="0"/>
              </a:spcAft>
              <a:buNone/>
            </a:pPr>
            <a:r>
              <a:rPr lang="sv-FI" sz="7200" b="0" dirty="0">
                <a:latin typeface="Arial Black"/>
                <a:ea typeface="Arial Black"/>
                <a:cs typeface="Arial Black"/>
                <a:sym typeface="Arial Black"/>
              </a:rPr>
              <a:t>fenomenbaserad inlärning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8"/>
          <p:cNvSpPr txBox="1">
            <a:spLocks noGrp="1"/>
          </p:cNvSpPr>
          <p:nvPr>
            <p:ph type="ctrTitle"/>
          </p:nvPr>
        </p:nvSpPr>
        <p:spPr>
          <a:xfrm>
            <a:off x="486375" y="457200"/>
            <a:ext cx="9972000" cy="89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4200" b="0">
                <a:solidFill>
                  <a:srgbClr val="FFFFFF"/>
                </a:solidFill>
                <a:latin typeface="Arial Black"/>
                <a:ea typeface="Arial Black"/>
                <a:cs typeface="Arial Black"/>
                <a:sym typeface="Arial Black"/>
              </a:rPr>
              <a:t>Anvisning för användning av verktygen</a:t>
            </a:r>
          </a:p>
        </p:txBody>
      </p:sp>
      <p:sp>
        <p:nvSpPr>
          <p:cNvPr id="215" name="Google Shape;215;p38"/>
          <p:cNvSpPr txBox="1">
            <a:spLocks noGrp="1"/>
          </p:cNvSpPr>
          <p:nvPr>
            <p:ph type="body" idx="4294967295"/>
          </p:nvPr>
        </p:nvSpPr>
        <p:spPr>
          <a:xfrm>
            <a:off x="500925" y="1742150"/>
            <a:ext cx="9942900" cy="4019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2600" dirty="0">
                <a:solidFill>
                  <a:schemeClr val="lt1"/>
                </a:solidFill>
                <a:latin typeface="Arial Black"/>
                <a:ea typeface="Arial Black"/>
                <a:cs typeface="Arial Black"/>
                <a:sym typeface="Arial Black"/>
              </a:rPr>
              <a:t>Modifiera inte de ursprungliga filerna, utan ladda ner verktygen på din egen dator för modifiering.</a:t>
            </a:r>
          </a:p>
          <a:p>
            <a:pPr marL="0" lvl="0" indent="0" algn="l" rtl="0">
              <a:spcBef>
                <a:spcPts val="0"/>
              </a:spcBef>
              <a:spcAft>
                <a:spcPts val="0"/>
              </a:spcAft>
              <a:buNone/>
            </a:pPr>
            <a:endParaRPr sz="2400" dirty="0">
              <a:solidFill>
                <a:schemeClr val="lt1"/>
              </a:solidFill>
              <a:latin typeface="Arial Black"/>
              <a:ea typeface="Arial Black"/>
              <a:cs typeface="Arial Black"/>
              <a:sym typeface="Arial Black"/>
            </a:endParaRPr>
          </a:p>
          <a:p>
            <a:pPr marL="0" lvl="0" indent="0" algn="l" rtl="0">
              <a:spcBef>
                <a:spcPts val="0"/>
              </a:spcBef>
              <a:spcAft>
                <a:spcPts val="0"/>
              </a:spcAft>
              <a:buNone/>
            </a:pPr>
            <a:r>
              <a:rPr lang="sv-FI" sz="1400" b="1" dirty="0">
                <a:solidFill>
                  <a:srgbClr val="FFFFFF"/>
                </a:solidFill>
              </a:rPr>
              <a:t>Utvecklingstjänsterna inom fostrans- och utbildningssektorn vid Helsingfors stad har inom projektet för modellering av fenomenbaserad inlärning utvecklat en samling verktyg, med hjälp av vilka grundskolelevers inlärning bättre kan följas upp och bedömas. Verktygen omfattar verktyg för både lärare och lärande och fungerar både i digitala (0365 och Google) och fysiska miljöer. Verktygen är fritt tillgängliga för alla och får modifieras så att de lämpar sig för användningsområdet.</a:t>
            </a: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Clr>
                <a:schemeClr val="dk1"/>
              </a:buClr>
              <a:buSzPts val="1100"/>
              <a:buFont typeface="Arial"/>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800" b="1" dirty="0">
              <a:solidFill>
                <a:srgbClr val="FFFFFF"/>
              </a:solidFill>
            </a:endParaRPr>
          </a:p>
          <a:p>
            <a:pPr marL="0" lvl="0" indent="0" algn="l" rtl="0">
              <a:spcBef>
                <a:spcPts val="0"/>
              </a:spcBef>
              <a:spcAft>
                <a:spcPts val="0"/>
              </a:spcAft>
              <a:buNone/>
            </a:pPr>
            <a:endParaRPr sz="14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Clr>
                <a:schemeClr val="dk1"/>
              </a:buClr>
              <a:buSzPts val="1100"/>
              <a:buFont typeface="Arial"/>
              <a:buNone/>
            </a:pPr>
            <a:endParaRPr sz="1800"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9"/>
          <p:cNvSpPr/>
          <p:nvPr/>
        </p:nvSpPr>
        <p:spPr>
          <a:xfrm>
            <a:off x="962025" y="151970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21" name="Google Shape;221;p39"/>
          <p:cNvSpPr txBox="1"/>
          <p:nvPr/>
        </p:nvSpPr>
        <p:spPr>
          <a:xfrm>
            <a:off x="8958150" y="5676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Bedömning av mångsidig inlärning (s. 20)</a:t>
            </a:r>
          </a:p>
        </p:txBody>
      </p:sp>
      <p:sp>
        <p:nvSpPr>
          <p:cNvPr id="222" name="Google Shape;222;p39"/>
          <p:cNvSpPr txBox="1"/>
          <p:nvPr/>
        </p:nvSpPr>
        <p:spPr>
          <a:xfrm>
            <a:off x="8958150" y="494657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Halvtidsbedömning och slutbedömning (s. 8)</a:t>
            </a:r>
          </a:p>
        </p:txBody>
      </p:sp>
      <p:cxnSp>
        <p:nvCxnSpPr>
          <p:cNvPr id="223" name="Google Shape;223;p39"/>
          <p:cNvCxnSpPr>
            <a:stCxn id="224" idx="0"/>
            <a:endCxn id="225" idx="0"/>
          </p:cNvCxnSpPr>
          <p:nvPr/>
        </p:nvCxnSpPr>
        <p:spPr>
          <a:xfrm rot="5400000">
            <a:off x="5555604" y="3375031"/>
            <a:ext cx="600" cy="3142500"/>
          </a:xfrm>
          <a:prstGeom prst="bentConnector3">
            <a:avLst>
              <a:gd name="adj1" fmla="val -25817670"/>
            </a:avLst>
          </a:prstGeom>
          <a:noFill/>
          <a:ln w="9525" cap="flat" cmpd="sng">
            <a:solidFill>
              <a:srgbClr val="000000"/>
            </a:solidFill>
            <a:prstDash val="solid"/>
            <a:round/>
            <a:headEnd type="none" w="med" len="med"/>
            <a:tailEnd type="triangle" w="med" len="med"/>
          </a:ln>
        </p:spPr>
      </p:cxnSp>
      <p:sp>
        <p:nvSpPr>
          <p:cNvPr id="225" name="Google Shape;225;p39"/>
          <p:cNvSpPr txBox="1"/>
          <p:nvPr/>
        </p:nvSpPr>
        <p:spPr>
          <a:xfrm>
            <a:off x="3521600"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1. Beskrivning av fenomenet</a:t>
            </a:r>
          </a:p>
        </p:txBody>
      </p:sp>
      <p:sp>
        <p:nvSpPr>
          <p:cNvPr id="226" name="Google Shape;226;p39"/>
          <p:cNvSpPr txBox="1"/>
          <p:nvPr/>
        </p:nvSpPr>
        <p:spPr>
          <a:xfrm>
            <a:off x="4584198"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solidFill>
                  <a:schemeClr val="dk1"/>
                </a:solidFill>
              </a:rPr>
              <a:t>2. Inspireras av fenomenet</a:t>
            </a:r>
          </a:p>
        </p:txBody>
      </p:sp>
      <p:sp>
        <p:nvSpPr>
          <p:cNvPr id="224" name="Google Shape;224;p39"/>
          <p:cNvSpPr txBox="1"/>
          <p:nvPr/>
        </p:nvSpPr>
        <p:spPr>
          <a:xfrm>
            <a:off x="6709404" y="4945981"/>
            <a:ext cx="8355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4. Utarbetar en plan </a:t>
            </a:r>
          </a:p>
        </p:txBody>
      </p:sp>
      <p:sp>
        <p:nvSpPr>
          <p:cNvPr id="227" name="Google Shape;227;p39"/>
          <p:cNvSpPr txBox="1"/>
          <p:nvPr/>
        </p:nvSpPr>
        <p:spPr>
          <a:xfrm>
            <a:off x="5646796"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3. Ställer upp personliga mål</a:t>
            </a:r>
          </a:p>
        </p:txBody>
      </p:sp>
      <p:sp>
        <p:nvSpPr>
          <p:cNvPr id="228" name="Google Shape;228;p39"/>
          <p:cNvSpPr txBox="1"/>
          <p:nvPr/>
        </p:nvSpPr>
        <p:spPr>
          <a:xfrm>
            <a:off x="7703424" y="4945981"/>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Delar med sig av det inlärda materialet</a:t>
            </a:r>
          </a:p>
        </p:txBody>
      </p:sp>
      <p:cxnSp>
        <p:nvCxnSpPr>
          <p:cNvPr id="229" name="Google Shape;229;p39"/>
          <p:cNvCxnSpPr>
            <a:stCxn id="225" idx="2"/>
          </p:cNvCxnSpPr>
          <p:nvPr/>
        </p:nvCxnSpPr>
        <p:spPr>
          <a:xfrm>
            <a:off x="3984650" y="5434063"/>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0" name="Google Shape;230;p39"/>
          <p:cNvCxnSpPr/>
          <p:nvPr/>
        </p:nvCxnSpPr>
        <p:spPr>
          <a:xfrm>
            <a:off x="5044179"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1" name="Google Shape;231;p39"/>
          <p:cNvCxnSpPr/>
          <p:nvPr/>
        </p:nvCxnSpPr>
        <p:spPr>
          <a:xfrm>
            <a:off x="6106761"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2" name="Google Shape;232;p39"/>
          <p:cNvCxnSpPr/>
          <p:nvPr/>
        </p:nvCxnSpPr>
        <p:spPr>
          <a:xfrm>
            <a:off x="7123927" y="5434091"/>
            <a:ext cx="6300" cy="136200"/>
          </a:xfrm>
          <a:prstGeom prst="straightConnector1">
            <a:avLst/>
          </a:prstGeom>
          <a:noFill/>
          <a:ln w="9525" cap="flat" cmpd="sng">
            <a:solidFill>
              <a:srgbClr val="000000"/>
            </a:solidFill>
            <a:prstDash val="solid"/>
            <a:round/>
            <a:headEnd type="none" w="med" len="med"/>
            <a:tailEnd type="triangle" w="med" len="med"/>
          </a:ln>
        </p:spPr>
      </p:cxnSp>
      <p:sp>
        <p:nvSpPr>
          <p:cNvPr id="233" name="Google Shape;233;p39"/>
          <p:cNvSpPr txBox="1"/>
          <p:nvPr/>
        </p:nvSpPr>
        <p:spPr>
          <a:xfrm>
            <a:off x="7740400" y="5672650"/>
            <a:ext cx="880200" cy="9768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9FC9EB"/>
                </a:solidFill>
              </a:rPr>
              <a:t>Referentgranskning och Hjälp-väggen</a:t>
            </a:r>
          </a:p>
          <a:p>
            <a:pPr marL="0" lvl="0" indent="0" algn="ctr" rtl="0">
              <a:spcBef>
                <a:spcPts val="0"/>
              </a:spcBef>
              <a:spcAft>
                <a:spcPts val="0"/>
              </a:spcAft>
              <a:buNone/>
            </a:pPr>
            <a:r>
              <a:rPr lang="sv-FI" sz="800" b="1">
                <a:solidFill>
                  <a:srgbClr val="9FC9EB"/>
                </a:solidFill>
              </a:rPr>
              <a:t>(s.28–29)</a:t>
            </a:r>
          </a:p>
        </p:txBody>
      </p:sp>
      <p:sp>
        <p:nvSpPr>
          <p:cNvPr id="234" name="Google Shape;234;p39"/>
          <p:cNvSpPr txBox="1">
            <a:spLocks noGrp="1"/>
          </p:cNvSpPr>
          <p:nvPr>
            <p:ph type="title"/>
          </p:nvPr>
        </p:nvSpPr>
        <p:spPr>
          <a:xfrm>
            <a:off x="452104" y="223730"/>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3000" dirty="0">
                <a:latin typeface="Arial"/>
                <a:ea typeface="Arial"/>
                <a:cs typeface="Arial"/>
                <a:sym typeface="Arial"/>
              </a:rPr>
              <a:t>Bedömningsverktyg för fenomeninlärningens olika skeden </a:t>
            </a:r>
          </a:p>
        </p:txBody>
      </p:sp>
      <p:sp>
        <p:nvSpPr>
          <p:cNvPr id="235" name="Google Shape;235;p39"/>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BEDÖMNINGSVERKTYG FÖR FENOMENBASERAD INLÄRNING</a:t>
            </a:r>
          </a:p>
        </p:txBody>
      </p:sp>
      <p:sp>
        <p:nvSpPr>
          <p:cNvPr id="236" name="Google Shape;236;p3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fi-FI"/>
              <a:t>3</a:t>
            </a:fld>
            <a:endParaRPr lang="fi-FI"/>
          </a:p>
        </p:txBody>
      </p:sp>
      <p:grpSp>
        <p:nvGrpSpPr>
          <p:cNvPr id="237" name="Google Shape;237;p39"/>
          <p:cNvGrpSpPr/>
          <p:nvPr/>
        </p:nvGrpSpPr>
        <p:grpSpPr>
          <a:xfrm>
            <a:off x="462998" y="1386320"/>
            <a:ext cx="956266" cy="956266"/>
            <a:chOff x="540175" y="2202242"/>
            <a:chExt cx="801900" cy="801900"/>
          </a:xfrm>
        </p:grpSpPr>
        <p:sp>
          <p:nvSpPr>
            <p:cNvPr id="238" name="Google Shape;238;p39"/>
            <p:cNvSpPr/>
            <p:nvPr/>
          </p:nvSpPr>
          <p:spPr>
            <a:xfrm>
              <a:off x="540175" y="2202242"/>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9"/>
            <p:cNvSpPr txBox="1"/>
            <p:nvPr/>
          </p:nvSpPr>
          <p:spPr>
            <a:xfrm>
              <a:off x="556525" y="2670479"/>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Lärare</a:t>
              </a:r>
            </a:p>
          </p:txBody>
        </p:sp>
        <p:pic>
          <p:nvPicPr>
            <p:cNvPr id="240" name="Google Shape;240;p39"/>
            <p:cNvPicPr preferRelativeResize="0"/>
            <p:nvPr/>
          </p:nvPicPr>
          <p:blipFill>
            <a:blip r:embed="rId3">
              <a:alphaModFix/>
            </a:blip>
            <a:stretch>
              <a:fillRect/>
            </a:stretch>
          </p:blipFill>
          <p:spPr>
            <a:xfrm>
              <a:off x="754675" y="2314718"/>
              <a:ext cx="372900" cy="372900"/>
            </a:xfrm>
            <a:prstGeom prst="rect">
              <a:avLst/>
            </a:prstGeom>
            <a:noFill/>
            <a:ln>
              <a:noFill/>
            </a:ln>
          </p:spPr>
        </p:pic>
      </p:grpSp>
      <p:sp>
        <p:nvSpPr>
          <p:cNvPr id="241" name="Google Shape;241;p39"/>
          <p:cNvSpPr/>
          <p:nvPr/>
        </p:nvSpPr>
        <p:spPr>
          <a:xfrm>
            <a:off x="3487200" y="151970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2" name="Google Shape;242;p39"/>
          <p:cNvSpPr/>
          <p:nvPr/>
        </p:nvSpPr>
        <p:spPr>
          <a:xfrm>
            <a:off x="8898575" y="151970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3" name="Google Shape;243;p39"/>
          <p:cNvSpPr txBox="1"/>
          <p:nvPr/>
        </p:nvSpPr>
        <p:spPr>
          <a:xfrm>
            <a:off x="1506275" y="2294725"/>
            <a:ext cx="1908900" cy="689400"/>
          </a:xfrm>
          <a:prstGeom prst="rect">
            <a:avLst/>
          </a:prstGeom>
          <a:noFill/>
          <a:ln>
            <a:noFill/>
          </a:ln>
        </p:spPr>
        <p:txBody>
          <a:bodyPr spcFirstLastPara="1" wrap="square" lIns="91425" tIns="91425" rIns="91425" bIns="91425" anchor="t" anchorCtr="0">
            <a:noAutofit/>
          </a:bodyPr>
          <a:lstStyle/>
          <a:p>
            <a:pPr marL="72000" lvl="0" indent="-116450" algn="l" rtl="0">
              <a:spcBef>
                <a:spcPts val="0"/>
              </a:spcBef>
              <a:spcAft>
                <a:spcPts val="0"/>
              </a:spcAft>
              <a:buSzPts val="700"/>
              <a:buAutoNum type="arabicPeriod"/>
            </a:pPr>
            <a:r>
              <a:rPr lang="sv-FI" sz="700" b="1">
                <a:solidFill>
                  <a:schemeClr val="dk1"/>
                </a:solidFill>
              </a:rPr>
              <a:t>Ämnesspecifika mål för kartläggning ur läroplanen</a:t>
            </a:r>
          </a:p>
          <a:p>
            <a:pPr marL="72000" lvl="0" indent="-116450" algn="l" rtl="0">
              <a:spcBef>
                <a:spcPts val="0"/>
              </a:spcBef>
              <a:spcAft>
                <a:spcPts val="0"/>
              </a:spcAft>
              <a:buClr>
                <a:schemeClr val="dk1"/>
              </a:buClr>
              <a:buSzPts val="700"/>
              <a:buAutoNum type="arabicPeriod"/>
            </a:pPr>
            <a:r>
              <a:rPr lang="sv-FI" sz="700" b="1">
                <a:solidFill>
                  <a:schemeClr val="dk1"/>
                </a:solidFill>
              </a:rPr>
              <a:t>Väljer fenomen och definierar huvudmål för fenomenet</a:t>
            </a:r>
          </a:p>
          <a:p>
            <a:pPr marL="72000" lvl="0" indent="-116450" algn="l" rtl="0">
              <a:spcBef>
                <a:spcPts val="0"/>
              </a:spcBef>
              <a:spcAft>
                <a:spcPts val="0"/>
              </a:spcAft>
              <a:buClr>
                <a:schemeClr val="dk1"/>
              </a:buClr>
              <a:buSzPts val="700"/>
              <a:buAutoNum type="arabicPeriod"/>
            </a:pPr>
            <a:r>
              <a:rPr lang="sv-FI" sz="700" b="1">
                <a:solidFill>
                  <a:schemeClr val="dk1"/>
                </a:solidFill>
              </a:rPr>
              <a:t>Inleder tillsammans undervisningen i fenomenet</a:t>
            </a:r>
          </a:p>
        </p:txBody>
      </p:sp>
      <p:sp>
        <p:nvSpPr>
          <p:cNvPr id="244" name="Google Shape;244;p39"/>
          <p:cNvSpPr txBox="1"/>
          <p:nvPr/>
        </p:nvSpPr>
        <p:spPr>
          <a:xfrm>
            <a:off x="3868325" y="2294725"/>
            <a:ext cx="45708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700" b="1">
                <a:solidFill>
                  <a:schemeClr val="dk1"/>
                </a:solidFill>
              </a:rPr>
              <a:t>Träffar tillsammans de lärande minst en gång under processen och styr fenomenet inom sina egna läroämnen.</a:t>
            </a:r>
          </a:p>
        </p:txBody>
      </p:sp>
      <p:sp>
        <p:nvSpPr>
          <p:cNvPr id="245" name="Google Shape;245;p39"/>
          <p:cNvSpPr/>
          <p:nvPr/>
        </p:nvSpPr>
        <p:spPr>
          <a:xfrm>
            <a:off x="962025" y="401525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b="1">
                <a:solidFill>
                  <a:srgbClr val="FFFFFF"/>
                </a:solidFill>
              </a:rPr>
              <a:t>MÅL</a:t>
            </a:r>
          </a:p>
        </p:txBody>
      </p:sp>
      <p:sp>
        <p:nvSpPr>
          <p:cNvPr id="246" name="Google Shape;246;p39"/>
          <p:cNvSpPr/>
          <p:nvPr/>
        </p:nvSpPr>
        <p:spPr>
          <a:xfrm>
            <a:off x="3487200" y="401525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b="1">
                <a:solidFill>
                  <a:srgbClr val="FFFFFF"/>
                </a:solidFill>
              </a:rPr>
              <a:t>DELAKTIGHET</a:t>
            </a:r>
          </a:p>
        </p:txBody>
      </p:sp>
      <p:sp>
        <p:nvSpPr>
          <p:cNvPr id="247" name="Google Shape;247;p39"/>
          <p:cNvSpPr/>
          <p:nvPr/>
        </p:nvSpPr>
        <p:spPr>
          <a:xfrm>
            <a:off x="8898575" y="401525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b="1">
                <a:solidFill>
                  <a:srgbClr val="FFFFFF"/>
                </a:solidFill>
              </a:rPr>
              <a:t>BEDÖMNING</a:t>
            </a:r>
          </a:p>
        </p:txBody>
      </p:sp>
      <p:grpSp>
        <p:nvGrpSpPr>
          <p:cNvPr id="248" name="Google Shape;248;p39"/>
          <p:cNvGrpSpPr/>
          <p:nvPr/>
        </p:nvGrpSpPr>
        <p:grpSpPr>
          <a:xfrm>
            <a:off x="452104" y="3880757"/>
            <a:ext cx="976634" cy="976634"/>
            <a:chOff x="540175" y="4560633"/>
            <a:chExt cx="801900" cy="801900"/>
          </a:xfrm>
        </p:grpSpPr>
        <p:sp>
          <p:nvSpPr>
            <p:cNvPr id="249" name="Google Shape;249;p39"/>
            <p:cNvSpPr/>
            <p:nvPr/>
          </p:nvSpPr>
          <p:spPr>
            <a:xfrm>
              <a:off x="540175" y="4560633"/>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50" name="Google Shape;250;p39"/>
            <p:cNvPicPr preferRelativeResize="0"/>
            <p:nvPr/>
          </p:nvPicPr>
          <p:blipFill>
            <a:blip r:embed="rId4">
              <a:alphaModFix/>
            </a:blip>
            <a:stretch>
              <a:fillRect/>
            </a:stretch>
          </p:blipFill>
          <p:spPr>
            <a:xfrm>
              <a:off x="754675" y="4673108"/>
              <a:ext cx="372900" cy="372900"/>
            </a:xfrm>
            <a:prstGeom prst="rect">
              <a:avLst/>
            </a:prstGeom>
            <a:noFill/>
            <a:ln>
              <a:noFill/>
            </a:ln>
          </p:spPr>
        </p:pic>
        <p:sp>
          <p:nvSpPr>
            <p:cNvPr id="251" name="Google Shape;251;p39"/>
            <p:cNvSpPr txBox="1"/>
            <p:nvPr/>
          </p:nvSpPr>
          <p:spPr>
            <a:xfrm>
              <a:off x="556525" y="5048758"/>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Lärande</a:t>
              </a:r>
            </a:p>
          </p:txBody>
        </p:sp>
      </p:grpSp>
      <p:sp>
        <p:nvSpPr>
          <p:cNvPr id="252" name="Google Shape;252;p39"/>
          <p:cNvSpPr txBox="1"/>
          <p:nvPr/>
        </p:nvSpPr>
        <p:spPr>
          <a:xfrm>
            <a:off x="1382300"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b="1">
                <a:solidFill>
                  <a:srgbClr val="FFFFFF"/>
                </a:solidFill>
              </a:rPr>
              <a:t>MÅL</a:t>
            </a:r>
          </a:p>
        </p:txBody>
      </p:sp>
      <p:sp>
        <p:nvSpPr>
          <p:cNvPr id="253" name="Google Shape;253;p39"/>
          <p:cNvSpPr txBox="1"/>
          <p:nvPr/>
        </p:nvSpPr>
        <p:spPr>
          <a:xfrm>
            <a:off x="386832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b="1">
                <a:solidFill>
                  <a:srgbClr val="FFFFFF"/>
                </a:solidFill>
              </a:rPr>
              <a:t>DELAKTIGHET</a:t>
            </a:r>
          </a:p>
        </p:txBody>
      </p:sp>
      <p:sp>
        <p:nvSpPr>
          <p:cNvPr id="254" name="Google Shape;254;p39"/>
          <p:cNvSpPr txBox="1"/>
          <p:nvPr/>
        </p:nvSpPr>
        <p:spPr>
          <a:xfrm>
            <a:off x="9289275" y="2294725"/>
            <a:ext cx="24657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700" b="1">
                <a:solidFill>
                  <a:schemeClr val="dk1"/>
                </a:solidFill>
              </a:rPr>
              <a:t>Bestämmer fenomenet tillsammans</a:t>
            </a:r>
          </a:p>
        </p:txBody>
      </p:sp>
      <p:sp>
        <p:nvSpPr>
          <p:cNvPr id="255" name="Google Shape;255;p39"/>
          <p:cNvSpPr txBox="1"/>
          <p:nvPr/>
        </p:nvSpPr>
        <p:spPr>
          <a:xfrm>
            <a:off x="929757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b="1">
                <a:solidFill>
                  <a:srgbClr val="FFFFFF"/>
                </a:solidFill>
              </a:rPr>
              <a:t>BEDÖMNING</a:t>
            </a:r>
          </a:p>
        </p:txBody>
      </p:sp>
      <p:cxnSp>
        <p:nvCxnSpPr>
          <p:cNvPr id="256" name="Google Shape;256;p39"/>
          <p:cNvCxnSpPr/>
          <p:nvPr/>
        </p:nvCxnSpPr>
        <p:spPr>
          <a:xfrm>
            <a:off x="478500" y="1304925"/>
            <a:ext cx="11294400" cy="0"/>
          </a:xfrm>
          <a:prstGeom prst="straightConnector1">
            <a:avLst/>
          </a:prstGeom>
          <a:noFill/>
          <a:ln w="9525" cap="flat" cmpd="sng">
            <a:solidFill>
              <a:schemeClr val="dk2"/>
            </a:solidFill>
            <a:prstDash val="dot"/>
            <a:round/>
            <a:headEnd type="none" w="med" len="med"/>
            <a:tailEnd type="triangle" w="med" len="med"/>
          </a:ln>
        </p:spPr>
      </p:cxnSp>
      <p:sp>
        <p:nvSpPr>
          <p:cNvPr id="257" name="Google Shape;257;p39"/>
          <p:cNvSpPr txBox="1"/>
          <p:nvPr/>
        </p:nvSpPr>
        <p:spPr>
          <a:xfrm>
            <a:off x="409575" y="932025"/>
            <a:ext cx="1575000" cy="372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600">
                <a:solidFill>
                  <a:srgbClr val="292929"/>
                </a:solidFill>
              </a:rPr>
              <a:t>Processens längd är flera veckor</a:t>
            </a:r>
          </a:p>
        </p:txBody>
      </p:sp>
      <p:sp>
        <p:nvSpPr>
          <p:cNvPr id="258" name="Google Shape;258;p39"/>
          <p:cNvSpPr txBox="1"/>
          <p:nvPr/>
        </p:nvSpPr>
        <p:spPr>
          <a:xfrm>
            <a:off x="1125750" y="3069650"/>
            <a:ext cx="2185800" cy="7365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sv-FI" sz="800" b="1">
                <a:solidFill>
                  <a:srgbClr val="00D7A6"/>
                </a:solidFill>
              </a:rPr>
              <a:t>Ämnesspecifika mål (s. 4–7)</a:t>
            </a:r>
          </a:p>
          <a:p>
            <a:pPr marL="302399" lvl="0" indent="-281199" algn="l" rtl="0">
              <a:spcBef>
                <a:spcPts val="0"/>
              </a:spcBef>
              <a:spcAft>
                <a:spcPts val="0"/>
              </a:spcAft>
              <a:buClr>
                <a:srgbClr val="00D7A6"/>
              </a:buClr>
              <a:buSzPts val="800"/>
              <a:buChar char="●"/>
            </a:pPr>
            <a:r>
              <a:rPr lang="sv-FI" sz="800" b="1">
                <a:solidFill>
                  <a:srgbClr val="00D7A6"/>
                </a:solidFill>
              </a:rPr>
              <a:t>Mål för mångsidig kompetens (s. 10–19)</a:t>
            </a:r>
          </a:p>
          <a:p>
            <a:pPr marL="302399" lvl="0" indent="-281199" algn="l" rtl="0">
              <a:spcBef>
                <a:spcPts val="0"/>
              </a:spcBef>
              <a:spcAft>
                <a:spcPts val="0"/>
              </a:spcAft>
              <a:buClr>
                <a:srgbClr val="00D7A6"/>
              </a:buClr>
              <a:buSzPts val="800"/>
              <a:buChar char="●"/>
            </a:pPr>
            <a:r>
              <a:rPr lang="sv-FI" sz="800" b="1">
                <a:solidFill>
                  <a:srgbClr val="00D7A6"/>
                </a:solidFill>
              </a:rPr>
              <a:t>Bedömning av fenomenprocessen (s. 22–25)</a:t>
            </a:r>
          </a:p>
        </p:txBody>
      </p:sp>
      <p:cxnSp>
        <p:nvCxnSpPr>
          <p:cNvPr id="259" name="Google Shape;259;p39"/>
          <p:cNvCxnSpPr>
            <a:stCxn id="225" idx="3"/>
            <a:endCxn id="226" idx="1"/>
          </p:cNvCxnSpPr>
          <p:nvPr/>
        </p:nvCxnSpPr>
        <p:spPr>
          <a:xfrm>
            <a:off x="4447700"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0" name="Google Shape;260;p39"/>
          <p:cNvCxnSpPr/>
          <p:nvPr/>
        </p:nvCxnSpPr>
        <p:spPr>
          <a:xfrm>
            <a:off x="55049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1" name="Google Shape;261;p39"/>
          <p:cNvCxnSpPr/>
          <p:nvPr/>
        </p:nvCxnSpPr>
        <p:spPr>
          <a:xfrm>
            <a:off x="65717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2" name="Google Shape;262;p39"/>
          <p:cNvCxnSpPr/>
          <p:nvPr/>
        </p:nvCxnSpPr>
        <p:spPr>
          <a:xfrm>
            <a:off x="7562375" y="5190013"/>
            <a:ext cx="136500" cy="0"/>
          </a:xfrm>
          <a:prstGeom prst="straightConnector1">
            <a:avLst/>
          </a:prstGeom>
          <a:noFill/>
          <a:ln w="9525" cap="flat" cmpd="sng">
            <a:solidFill>
              <a:schemeClr val="dk2"/>
            </a:solidFill>
            <a:prstDash val="solid"/>
            <a:round/>
            <a:headEnd type="none" w="med" len="med"/>
            <a:tailEnd type="triangle" w="med" len="med"/>
          </a:ln>
        </p:spPr>
      </p:cxnSp>
      <p:sp>
        <p:nvSpPr>
          <p:cNvPr id="263" name="Google Shape;263;p39"/>
          <p:cNvSpPr txBox="1"/>
          <p:nvPr/>
        </p:nvSpPr>
        <p:spPr>
          <a:xfrm>
            <a:off x="3521600" y="5665000"/>
            <a:ext cx="40407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9FC9EB"/>
                </a:solidFill>
              </a:rPr>
              <a:t>Bedömningsverktyg för fenomenprocessen (s. 23–25)</a:t>
            </a:r>
          </a:p>
        </p:txBody>
      </p:sp>
      <p:sp>
        <p:nvSpPr>
          <p:cNvPr id="264" name="Google Shape;264;p39"/>
          <p:cNvSpPr txBox="1"/>
          <p:nvPr/>
        </p:nvSpPr>
        <p:spPr>
          <a:xfrm>
            <a:off x="8958150" y="264152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Bedömning av processen (s. 23–25)</a:t>
            </a:r>
          </a:p>
        </p:txBody>
      </p:sp>
      <p:sp>
        <p:nvSpPr>
          <p:cNvPr id="265" name="Google Shape;265;p39"/>
          <p:cNvSpPr txBox="1"/>
          <p:nvPr/>
        </p:nvSpPr>
        <p:spPr>
          <a:xfrm>
            <a:off x="8958150" y="3241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Slutbedömning (s. 8)</a:t>
            </a:r>
          </a:p>
        </p:txBody>
      </p:sp>
      <p:sp>
        <p:nvSpPr>
          <p:cNvPr id="266" name="Google Shape;266;p39"/>
          <p:cNvSpPr txBox="1"/>
          <p:nvPr/>
        </p:nvSpPr>
        <p:spPr>
          <a:xfrm>
            <a:off x="3521600" y="2641525"/>
            <a:ext cx="51609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9FC9EB"/>
                </a:solidFill>
              </a:rPr>
              <a:t>Halvtidsutvärdering av fenomenprocessen (s. 23–25)</a:t>
            </a:r>
          </a:p>
        </p:txBody>
      </p:sp>
      <p:sp>
        <p:nvSpPr>
          <p:cNvPr id="267" name="Google Shape;267;p39"/>
          <p:cNvSpPr txBox="1"/>
          <p:nvPr/>
        </p:nvSpPr>
        <p:spPr>
          <a:xfrm>
            <a:off x="1216325" y="4940775"/>
            <a:ext cx="2045100" cy="7365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sv-FI" sz="800" b="1">
                <a:solidFill>
                  <a:srgbClr val="00D7A6"/>
                </a:solidFill>
              </a:rPr>
              <a:t>Bedömning av mångsidig kompetens (s. 16 och 20)</a:t>
            </a:r>
          </a:p>
          <a:p>
            <a:pPr marL="302399" lvl="0" indent="-281199" algn="l" rtl="0">
              <a:spcBef>
                <a:spcPts val="0"/>
              </a:spcBef>
              <a:spcAft>
                <a:spcPts val="0"/>
              </a:spcAft>
              <a:buClr>
                <a:srgbClr val="00D7A6"/>
              </a:buClr>
              <a:buSzPts val="800"/>
              <a:buChar char="●"/>
            </a:pPr>
            <a:r>
              <a:rPr lang="sv-FI" sz="800" b="1">
                <a:solidFill>
                  <a:srgbClr val="00D7A6"/>
                </a:solidFill>
              </a:rPr>
              <a:t>Mål för fenomenprocessen (s. 23–25)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0"/>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sv-FI"/>
              <a:t>Ämnesspecifik bedömning</a:t>
            </a:r>
          </a:p>
          <a:p>
            <a:pPr marL="0" lvl="0" indent="0" algn="l" rtl="0">
              <a:spcBef>
                <a:spcPts val="120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1"/>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sv-FI">
                <a:solidFill>
                  <a:srgbClr val="00D7A7"/>
                </a:solidFill>
              </a:rPr>
              <a:t>Verktyg</a:t>
            </a:r>
          </a:p>
          <a:p>
            <a:pPr marL="0" lvl="0" indent="0" algn="l" rtl="0">
              <a:spcBef>
                <a:spcPts val="0"/>
              </a:spcBef>
              <a:spcAft>
                <a:spcPts val="0"/>
              </a:spcAft>
              <a:buNone/>
            </a:pPr>
            <a:endParaRPr>
              <a:solidFill>
                <a:srgbClr val="00D7A7"/>
              </a:solidFill>
            </a:endParaRPr>
          </a:p>
        </p:txBody>
      </p:sp>
      <p:sp>
        <p:nvSpPr>
          <p:cNvPr id="280" name="Google Shape;280;p4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
        <p:nvSpPr>
          <p:cNvPr id="281" name="Google Shape;281;p41"/>
          <p:cNvSpPr txBox="1">
            <a:spLocks noGrp="1"/>
          </p:cNvSpPr>
          <p:nvPr>
            <p:ph type="body" idx="1"/>
          </p:nvPr>
        </p:nvSpPr>
        <p:spPr>
          <a:xfrm>
            <a:off x="476000" y="5115850"/>
            <a:ext cx="2623800" cy="4467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1100"/>
              <a:buFont typeface="Arial"/>
              <a:buNone/>
            </a:pPr>
            <a:r>
              <a:rPr lang="sv-FI" sz="1400" b="1"/>
              <a:t>Bedömningstabell för ämnesspecifik kompetens (s. 7)</a:t>
            </a:r>
          </a:p>
          <a:p>
            <a:pPr marL="0" lvl="0" indent="0" algn="l" rtl="0">
              <a:lnSpc>
                <a:spcPct val="115000"/>
              </a:lnSpc>
              <a:spcBef>
                <a:spcPts val="0"/>
              </a:spcBef>
              <a:spcAft>
                <a:spcPts val="0"/>
              </a:spcAft>
              <a:buNone/>
            </a:pPr>
            <a:endParaRPr sz="1400" b="1">
              <a:solidFill>
                <a:srgbClr val="00D7A6"/>
              </a:solidFill>
            </a:endParaRPr>
          </a:p>
        </p:txBody>
      </p:sp>
      <p:sp>
        <p:nvSpPr>
          <p:cNvPr id="282" name="Google Shape;282;p41"/>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VERKTYG I Ämnesspecifik bedömning</a:t>
            </a:r>
          </a:p>
        </p:txBody>
      </p:sp>
      <p:pic>
        <p:nvPicPr>
          <p:cNvPr id="283" name="Google Shape;283;p41"/>
          <p:cNvPicPr preferRelativeResize="0"/>
          <p:nvPr/>
        </p:nvPicPr>
        <p:blipFill>
          <a:blip r:embed="rId3">
            <a:alphaModFix/>
          </a:blip>
          <a:stretch>
            <a:fillRect/>
          </a:stretch>
        </p:blipFill>
        <p:spPr>
          <a:xfrm>
            <a:off x="476000" y="1849350"/>
            <a:ext cx="5357673" cy="3036974"/>
          </a:xfrm>
          <a:prstGeom prst="rect">
            <a:avLst/>
          </a:prstGeom>
          <a:noFill/>
          <a:ln>
            <a:noFill/>
          </a:ln>
          <a:effectLst>
            <a:outerShdw blurRad="57150" dist="19050" dir="5400000" algn="bl" rotWithShape="0">
              <a:srgbClr val="000000">
                <a:alpha val="50000"/>
              </a:srgbClr>
            </a:outerShdw>
          </a:effectLst>
        </p:spPr>
      </p:pic>
      <p:sp>
        <p:nvSpPr>
          <p:cNvPr id="284" name="Google Shape;284;p41"/>
          <p:cNvSpPr txBox="1">
            <a:spLocks noGrp="1"/>
          </p:cNvSpPr>
          <p:nvPr>
            <p:ph type="body" idx="1"/>
          </p:nvPr>
        </p:nvSpPr>
        <p:spPr>
          <a:xfrm>
            <a:off x="6317000" y="5115850"/>
            <a:ext cx="2623800" cy="4467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None/>
            </a:pPr>
            <a:r>
              <a:rPr lang="sv-FI" sz="1400" b="1"/>
              <a:t>Mall för ämnesspecifik halvtids- och slutbedömning (s. 8)</a:t>
            </a:r>
          </a:p>
          <a:p>
            <a:pPr marL="0" lvl="0" indent="0" algn="l" rtl="0">
              <a:lnSpc>
                <a:spcPct val="115000"/>
              </a:lnSpc>
              <a:spcBef>
                <a:spcPts val="0"/>
              </a:spcBef>
              <a:spcAft>
                <a:spcPts val="0"/>
              </a:spcAft>
              <a:buNone/>
            </a:pPr>
            <a:endParaRPr sz="1400" b="1">
              <a:solidFill>
                <a:srgbClr val="00D7A6"/>
              </a:solidFill>
            </a:endParaRPr>
          </a:p>
        </p:txBody>
      </p:sp>
      <p:pic>
        <p:nvPicPr>
          <p:cNvPr id="285" name="Google Shape;285;p41"/>
          <p:cNvPicPr preferRelativeResize="0"/>
          <p:nvPr/>
        </p:nvPicPr>
        <p:blipFill>
          <a:blip r:embed="rId4">
            <a:alphaModFix/>
          </a:blip>
          <a:stretch>
            <a:fillRect/>
          </a:stretch>
        </p:blipFill>
        <p:spPr>
          <a:xfrm>
            <a:off x="6316999" y="1849350"/>
            <a:ext cx="5377615" cy="3036975"/>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pic>
        <p:nvPicPr>
          <p:cNvPr id="291" name="Google Shape;291;p42"/>
          <p:cNvPicPr preferRelativeResize="0"/>
          <p:nvPr/>
        </p:nvPicPr>
        <p:blipFill>
          <a:blip r:embed="rId3">
            <a:alphaModFix/>
          </a:blip>
          <a:stretch>
            <a:fillRect/>
          </a:stretch>
        </p:blipFill>
        <p:spPr>
          <a:xfrm>
            <a:off x="5021025" y="1529775"/>
            <a:ext cx="6741714" cy="3798476"/>
          </a:xfrm>
          <a:prstGeom prst="rect">
            <a:avLst/>
          </a:prstGeom>
          <a:noFill/>
          <a:ln>
            <a:noFill/>
          </a:ln>
          <a:effectLst>
            <a:outerShdw blurRad="57150" dist="19050" dir="5400000" algn="bl" rotWithShape="0">
              <a:srgbClr val="000000">
                <a:alpha val="50000"/>
              </a:srgbClr>
            </a:outerShdw>
          </a:effectLst>
        </p:spPr>
      </p:pic>
      <p:sp>
        <p:nvSpPr>
          <p:cNvPr id="292" name="Google Shape;292;p42"/>
          <p:cNvSpPr txBox="1">
            <a:spLocks noGrp="1"/>
          </p:cNvSpPr>
          <p:nvPr>
            <p:ph type="body" idx="4294967295"/>
          </p:nvPr>
        </p:nvSpPr>
        <p:spPr>
          <a:xfrm>
            <a:off x="476000" y="1168975"/>
            <a:ext cx="4224600" cy="45669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sv-FI" sz="1000" b="1" dirty="0">
                <a:solidFill>
                  <a:srgbClr val="292929"/>
                </a:solidFill>
              </a:rPr>
              <a:t>Vad är en rubrik? </a:t>
            </a:r>
            <a:r>
              <a:rPr lang="sv-FI" sz="1000" dirty="0"/>
              <a:t>En rubrik, dvs. en bedömningstabell, är ett utmärkt sätt att för eleverna synliggöra vad man strävar efter och hur detta syns i deras verksamhet. Bedömningstabellens uppgift är att konkret beskriva vilken slags kompetens man väntar sig av de lärande och på så sätt göra verksamheten så transparent som möjligt, både för hemmen och för de lärande.</a:t>
            </a:r>
          </a:p>
          <a:p>
            <a:pPr marL="0" lvl="0" indent="0" algn="l" rtl="0">
              <a:lnSpc>
                <a:spcPct val="115000"/>
              </a:lnSpc>
              <a:spcBef>
                <a:spcPts val="1200"/>
              </a:spcBef>
              <a:spcAft>
                <a:spcPts val="0"/>
              </a:spcAft>
              <a:buNone/>
            </a:pPr>
            <a:r>
              <a:rPr lang="sv-FI" sz="800" b="1" dirty="0"/>
              <a:t>De bedömningskriterier som används i rubriken kan vara vilka som helst, till exempel:</a:t>
            </a:r>
          </a:p>
          <a:p>
            <a:pPr marL="457200" lvl="0" indent="-279400" algn="l" rtl="0">
              <a:lnSpc>
                <a:spcPct val="115000"/>
              </a:lnSpc>
              <a:spcBef>
                <a:spcPts val="1200"/>
              </a:spcBef>
              <a:spcAft>
                <a:spcPts val="0"/>
              </a:spcAft>
              <a:buSzPts val="800"/>
              <a:buChar char="•"/>
            </a:pPr>
            <a:r>
              <a:rPr lang="sv-FI" sz="800" dirty="0"/>
              <a:t>underkänt (4), försvarligt (5), måttligt (6), nöjaktigt (7), bra (8), berömligt (9), utmärkt (10)</a:t>
            </a:r>
          </a:p>
          <a:p>
            <a:pPr marL="457200" lvl="0" indent="-279400" algn="l" rtl="0">
              <a:lnSpc>
                <a:spcPct val="115000"/>
              </a:lnSpc>
              <a:spcBef>
                <a:spcPts val="0"/>
              </a:spcBef>
              <a:spcAft>
                <a:spcPts val="0"/>
              </a:spcAft>
              <a:buSzPts val="800"/>
              <a:buChar char="•"/>
            </a:pPr>
            <a:r>
              <a:rPr lang="sv-FI" sz="800" dirty="0"/>
              <a:t>du kan med stöd, du kan varierande, du kan väl, du kan utmärkt</a:t>
            </a:r>
          </a:p>
          <a:p>
            <a:pPr marL="457200" lvl="0" indent="-279400" algn="l" rtl="0">
              <a:lnSpc>
                <a:spcPct val="115000"/>
              </a:lnSpc>
              <a:spcBef>
                <a:spcPts val="0"/>
              </a:spcBef>
              <a:spcAft>
                <a:spcPts val="0"/>
              </a:spcAft>
              <a:buSzPts val="800"/>
              <a:buChar char="•"/>
            </a:pPr>
            <a:r>
              <a:rPr lang="sv-FI" sz="800" dirty="0"/>
              <a:t>berömligt, bra, nöjaktigt, försvarligt</a:t>
            </a:r>
          </a:p>
          <a:p>
            <a:pPr marL="0" lvl="0" indent="0" algn="l" rtl="0">
              <a:lnSpc>
                <a:spcPct val="115000"/>
              </a:lnSpc>
              <a:spcBef>
                <a:spcPts val="1200"/>
              </a:spcBef>
              <a:spcAft>
                <a:spcPts val="0"/>
              </a:spcAft>
              <a:buNone/>
            </a:pPr>
            <a:r>
              <a:rPr lang="sv-FI" sz="800" dirty="0"/>
              <a:t>Huvudsaken är att bedömningskriterierna och beskrivningarna för att uppnå dem är begripliga.</a:t>
            </a:r>
          </a:p>
          <a:p>
            <a:pPr marL="0" lvl="0" indent="0" algn="l" rtl="0">
              <a:spcBef>
                <a:spcPts val="1200"/>
              </a:spcBef>
              <a:spcAft>
                <a:spcPts val="0"/>
              </a:spcAft>
              <a:buNone/>
            </a:pPr>
            <a:r>
              <a:rPr lang="sv-FI" sz="800" b="1" dirty="0"/>
              <a:t>Följande skeden ska vara genomförda innan verktyget tas i bruk: </a:t>
            </a:r>
          </a:p>
          <a:p>
            <a:pPr marL="0" lvl="0" indent="0" algn="l" rtl="0">
              <a:spcBef>
                <a:spcPts val="0"/>
              </a:spcBef>
              <a:spcAft>
                <a:spcPts val="0"/>
              </a:spcAft>
              <a:buClr>
                <a:schemeClr val="dk1"/>
              </a:buClr>
              <a:buSzPts val="1100"/>
              <a:buFont typeface="Arial"/>
              <a:buNone/>
            </a:pPr>
            <a:endParaRPr sz="800" b="1" dirty="0"/>
          </a:p>
          <a:p>
            <a:pPr marL="177800" lvl="0" indent="0" algn="l" rtl="0">
              <a:spcBef>
                <a:spcPts val="0"/>
              </a:spcBef>
              <a:spcAft>
                <a:spcPts val="0"/>
              </a:spcAft>
              <a:buSzPts val="800"/>
              <a:buNone/>
            </a:pPr>
            <a:r>
              <a:rPr lang="sv-FI" sz="800" dirty="0" smtClean="0"/>
              <a:t>1. Eleverna </a:t>
            </a:r>
            <a:r>
              <a:rPr lang="sv-FI" sz="800" dirty="0"/>
              <a:t>väljer tillsammans det fenomen som ska behandlas utifrån teman som återkommer i läroplanen.</a:t>
            </a:r>
          </a:p>
          <a:p>
            <a:pPr marL="0" lvl="0" indent="0" algn="l" rtl="0">
              <a:spcBef>
                <a:spcPts val="0"/>
              </a:spcBef>
              <a:spcAft>
                <a:spcPts val="0"/>
              </a:spcAft>
              <a:buClr>
                <a:schemeClr val="dk1"/>
              </a:buClr>
              <a:buSzPts val="1100"/>
              <a:buFont typeface="Arial"/>
              <a:buNone/>
            </a:pPr>
            <a:endParaRPr sz="800" dirty="0"/>
          </a:p>
          <a:p>
            <a:pPr marL="177800" lvl="0" indent="0" algn="l" rtl="0">
              <a:spcBef>
                <a:spcPts val="0"/>
              </a:spcBef>
              <a:spcAft>
                <a:spcPts val="0"/>
              </a:spcAft>
              <a:buSzPts val="800"/>
              <a:buNone/>
            </a:pPr>
            <a:r>
              <a:rPr lang="sv-FI" sz="800" dirty="0" smtClean="0"/>
              <a:t>2. Lärarna </a:t>
            </a:r>
            <a:r>
              <a:rPr lang="sv-FI" sz="800" dirty="0"/>
              <a:t>identifierar de ämnesspecifika mål som anknyter till ämnet och definierar utifrån dem ett gemensamt mål för hela fenomenet.</a:t>
            </a:r>
          </a:p>
          <a:p>
            <a:pPr marL="0" lvl="0" indent="0" algn="l" rtl="0">
              <a:spcBef>
                <a:spcPts val="0"/>
              </a:spcBef>
              <a:spcAft>
                <a:spcPts val="0"/>
              </a:spcAft>
              <a:buClr>
                <a:schemeClr val="dk1"/>
              </a:buClr>
              <a:buSzPts val="1100"/>
              <a:buFont typeface="Arial"/>
              <a:buNone/>
            </a:pPr>
            <a:endParaRPr sz="800" b="1" dirty="0"/>
          </a:p>
          <a:p>
            <a:pPr marL="0" lvl="0" indent="0" algn="l" rtl="0">
              <a:spcBef>
                <a:spcPts val="0"/>
              </a:spcBef>
              <a:spcAft>
                <a:spcPts val="0"/>
              </a:spcAft>
              <a:buClr>
                <a:schemeClr val="dk1"/>
              </a:buClr>
              <a:buSzPts val="1100"/>
              <a:buFont typeface="Arial"/>
              <a:buNone/>
            </a:pPr>
            <a:r>
              <a:rPr lang="sv-FI" sz="800" b="1" dirty="0"/>
              <a:t>Lägg följande punkter till rubriken: </a:t>
            </a:r>
          </a:p>
          <a:p>
            <a:pPr marL="0" lvl="0" indent="0" algn="l" rtl="0">
              <a:spcBef>
                <a:spcPts val="0"/>
              </a:spcBef>
              <a:spcAft>
                <a:spcPts val="0"/>
              </a:spcAft>
              <a:buClr>
                <a:schemeClr val="dk1"/>
              </a:buClr>
              <a:buSzPts val="1100"/>
              <a:buFont typeface="Arial"/>
              <a:buNone/>
            </a:pPr>
            <a:endParaRPr sz="800" b="1" dirty="0"/>
          </a:p>
          <a:p>
            <a:pPr marL="0" lvl="0" indent="0" algn="l" rtl="0">
              <a:spcBef>
                <a:spcPts val="0"/>
              </a:spcBef>
              <a:spcAft>
                <a:spcPts val="0"/>
              </a:spcAft>
              <a:buClr>
                <a:schemeClr val="dk1"/>
              </a:buClr>
              <a:buSzPts val="1100"/>
              <a:buFont typeface="Arial"/>
              <a:buNone/>
            </a:pPr>
            <a:r>
              <a:rPr lang="sv-FI" sz="800" dirty="0"/>
              <a:t>Lärarna anger målen för inlärningen och föremålen för bedömning som anknyter till det fenomen som behandlas. (beskrivningar av kriterierna för slutbedömningen </a:t>
            </a:r>
            <a:r>
              <a:rPr lang="sv-FI" sz="800" u="sng" dirty="0">
                <a:solidFill>
                  <a:schemeClr val="hlink"/>
                </a:solidFill>
                <a:hlinkClick r:id="rId4"/>
              </a:rPr>
              <a:t>https://www.oph.fi/fi/koulutus-ja-tutkinnot/oppiaineiden-paattoarviointi</a:t>
            </a:r>
            <a:r>
              <a:rPr lang="sv-FI" sz="800" dirty="0"/>
              <a:t>)</a:t>
            </a:r>
          </a:p>
          <a:p>
            <a:pPr marL="0" lvl="0" indent="0" algn="l" rtl="0">
              <a:spcBef>
                <a:spcPts val="0"/>
              </a:spcBef>
              <a:spcAft>
                <a:spcPts val="0"/>
              </a:spcAft>
              <a:buClr>
                <a:schemeClr val="dk1"/>
              </a:buClr>
              <a:buSzPts val="1100"/>
              <a:buFont typeface="Arial"/>
              <a:buNone/>
            </a:pPr>
            <a:endParaRPr sz="800" dirty="0"/>
          </a:p>
          <a:p>
            <a:pPr marL="0" lvl="0" indent="0" algn="l" rtl="0">
              <a:spcBef>
                <a:spcPts val="0"/>
              </a:spcBef>
              <a:spcAft>
                <a:spcPts val="0"/>
              </a:spcAft>
              <a:buClr>
                <a:schemeClr val="dk1"/>
              </a:buClr>
              <a:buSzPts val="1100"/>
              <a:buFont typeface="Arial"/>
              <a:buNone/>
            </a:pPr>
            <a:r>
              <a:rPr lang="sv-FI" sz="800" b="1" dirty="0"/>
              <a:t>Använd rubriken som stöd för bedömningen: </a:t>
            </a:r>
          </a:p>
          <a:p>
            <a:pPr marL="0" lvl="0" indent="0" algn="l" rtl="0">
              <a:spcBef>
                <a:spcPts val="0"/>
              </a:spcBef>
              <a:spcAft>
                <a:spcPts val="0"/>
              </a:spcAft>
              <a:buClr>
                <a:schemeClr val="dk1"/>
              </a:buClr>
              <a:buSzPts val="1100"/>
              <a:buFont typeface="Arial"/>
              <a:buNone/>
            </a:pPr>
            <a:endParaRPr sz="800" b="1" dirty="0"/>
          </a:p>
          <a:p>
            <a:pPr marL="0" lvl="0" indent="0" algn="l" rtl="0">
              <a:spcBef>
                <a:spcPts val="0"/>
              </a:spcBef>
              <a:spcAft>
                <a:spcPts val="0"/>
              </a:spcAft>
              <a:buClr>
                <a:schemeClr val="dk1"/>
              </a:buClr>
              <a:buSzPts val="1100"/>
              <a:buFont typeface="Arial"/>
              <a:buNone/>
            </a:pPr>
            <a:r>
              <a:rPr lang="sv-FI" sz="800" dirty="0"/>
              <a:t>Läraren och de lärande bedömer inlärningsprocessens framskridande och genomförandet av målen i förhållande till de bedömningskriterier som har införts i rubriken.</a:t>
            </a:r>
            <a:r>
              <a:rPr lang="sv-FI" sz="800" b="1" dirty="0"/>
              <a:t> </a:t>
            </a:r>
          </a:p>
          <a:p>
            <a:pPr marL="0" lvl="0" indent="0" algn="l" rtl="0">
              <a:spcBef>
                <a:spcPts val="0"/>
              </a:spcBef>
              <a:spcAft>
                <a:spcPts val="0"/>
              </a:spcAft>
              <a:buNone/>
            </a:pPr>
            <a:endParaRPr sz="800" b="1" dirty="0"/>
          </a:p>
          <a:p>
            <a:pPr marL="0" lvl="0" indent="0" algn="l" rtl="0">
              <a:spcBef>
                <a:spcPts val="0"/>
              </a:spcBef>
              <a:spcAft>
                <a:spcPts val="0"/>
              </a:spcAft>
              <a:buNone/>
            </a:pPr>
            <a:endParaRPr sz="800" b="1" dirty="0"/>
          </a:p>
          <a:p>
            <a:pPr marL="0" lvl="0" indent="0" algn="l" rtl="0">
              <a:spcBef>
                <a:spcPts val="0"/>
              </a:spcBef>
              <a:spcAft>
                <a:spcPts val="0"/>
              </a:spcAft>
              <a:buNone/>
            </a:pPr>
            <a:endParaRPr sz="800" b="1" dirty="0"/>
          </a:p>
          <a:p>
            <a:pPr marL="0" lvl="0" indent="0" algn="l" rtl="0">
              <a:spcBef>
                <a:spcPts val="0"/>
              </a:spcBef>
              <a:spcAft>
                <a:spcPts val="0"/>
              </a:spcAft>
              <a:buNone/>
            </a:pPr>
            <a:endParaRPr sz="800" dirty="0"/>
          </a:p>
        </p:txBody>
      </p:sp>
      <p:sp>
        <p:nvSpPr>
          <p:cNvPr id="293" name="Google Shape;293;p42"/>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3000">
                <a:latin typeface="Arial"/>
                <a:ea typeface="Arial"/>
                <a:cs typeface="Arial"/>
                <a:sym typeface="Arial"/>
              </a:rPr>
              <a:t>Bedömningstabell för ämnesspecifik kompetens</a:t>
            </a:r>
          </a:p>
        </p:txBody>
      </p:sp>
      <p:sp>
        <p:nvSpPr>
          <p:cNvPr id="294" name="Google Shape;294;p4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
        <p:nvSpPr>
          <p:cNvPr id="295" name="Google Shape;295;p42"/>
          <p:cNvSpPr txBox="1"/>
          <p:nvPr/>
        </p:nvSpPr>
        <p:spPr>
          <a:xfrm>
            <a:off x="5457050" y="5607875"/>
            <a:ext cx="2618700" cy="7875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sv-FI" sz="1000"/>
              <a:t>Skriv in målen för inlärningen här. Presentera tydligt inlärningsmålen, vars genomförande bedöms.</a:t>
            </a:r>
          </a:p>
        </p:txBody>
      </p:sp>
      <p:cxnSp>
        <p:nvCxnSpPr>
          <p:cNvPr id="296" name="Google Shape;296;p42"/>
          <p:cNvCxnSpPr>
            <a:stCxn id="295" idx="0"/>
          </p:cNvCxnSpPr>
          <p:nvPr/>
        </p:nvCxnSpPr>
        <p:spPr>
          <a:xfrm rot="10800000">
            <a:off x="6056600" y="3119375"/>
            <a:ext cx="709800" cy="2488500"/>
          </a:xfrm>
          <a:prstGeom prst="straightConnector1">
            <a:avLst/>
          </a:prstGeom>
          <a:noFill/>
          <a:ln w="9525" cap="flat" cmpd="sng">
            <a:solidFill>
              <a:srgbClr val="9FC9EB"/>
            </a:solidFill>
            <a:prstDash val="solid"/>
            <a:round/>
            <a:headEnd type="none" w="med" len="med"/>
            <a:tailEnd type="oval" w="med" len="med"/>
          </a:ln>
        </p:spPr>
      </p:cxnSp>
      <p:sp>
        <p:nvSpPr>
          <p:cNvPr id="297" name="Google Shape;297;p42"/>
          <p:cNvSpPr txBox="1"/>
          <p:nvPr/>
        </p:nvSpPr>
        <p:spPr>
          <a:xfrm>
            <a:off x="8918600" y="852700"/>
            <a:ext cx="2959500" cy="3975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sv-FI" sz="1000"/>
              <a:t>Skriv in den använda bedömningsskalan på denna rad.</a:t>
            </a:r>
          </a:p>
        </p:txBody>
      </p:sp>
      <p:cxnSp>
        <p:nvCxnSpPr>
          <p:cNvPr id="298" name="Google Shape;298;p42"/>
          <p:cNvCxnSpPr>
            <a:stCxn id="297" idx="2"/>
          </p:cNvCxnSpPr>
          <p:nvPr/>
        </p:nvCxnSpPr>
        <p:spPr>
          <a:xfrm flipH="1">
            <a:off x="9219650" y="1250200"/>
            <a:ext cx="1178700" cy="707100"/>
          </a:xfrm>
          <a:prstGeom prst="straightConnector1">
            <a:avLst/>
          </a:prstGeom>
          <a:noFill/>
          <a:ln w="9525" cap="flat" cmpd="sng">
            <a:solidFill>
              <a:srgbClr val="9FC9EB"/>
            </a:solidFill>
            <a:prstDash val="solid"/>
            <a:round/>
            <a:headEnd type="none" w="med" len="med"/>
            <a:tailEnd type="oval" w="med" len="med"/>
          </a:ln>
        </p:spPr>
      </p:cxnSp>
      <p:sp>
        <p:nvSpPr>
          <p:cNvPr id="299" name="Google Shape;299;p42"/>
          <p:cNvSpPr txBox="1"/>
          <p:nvPr/>
        </p:nvSpPr>
        <p:spPr>
          <a:xfrm>
            <a:off x="6022125" y="898525"/>
            <a:ext cx="2618700" cy="5409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sv-FI" sz="1000"/>
              <a:t>Skriv in föremålen för bedömning i denna kolumn.</a:t>
            </a:r>
          </a:p>
        </p:txBody>
      </p:sp>
      <p:cxnSp>
        <p:nvCxnSpPr>
          <p:cNvPr id="300" name="Google Shape;300;p42"/>
          <p:cNvCxnSpPr>
            <a:stCxn id="299" idx="2"/>
          </p:cNvCxnSpPr>
          <p:nvPr/>
        </p:nvCxnSpPr>
        <p:spPr>
          <a:xfrm>
            <a:off x="7331475" y="1439425"/>
            <a:ext cx="0" cy="1006500"/>
          </a:xfrm>
          <a:prstGeom prst="straightConnector1">
            <a:avLst/>
          </a:prstGeom>
          <a:noFill/>
          <a:ln w="9525" cap="flat" cmpd="sng">
            <a:solidFill>
              <a:srgbClr val="9FC9EB"/>
            </a:solidFill>
            <a:prstDash val="solid"/>
            <a:round/>
            <a:headEnd type="none" w="med" len="med"/>
            <a:tailEnd type="oval" w="med" len="med"/>
          </a:ln>
        </p:spPr>
      </p:cxnSp>
      <p:sp>
        <p:nvSpPr>
          <p:cNvPr id="301" name="Google Shape;301;p42"/>
          <p:cNvSpPr/>
          <p:nvPr/>
        </p:nvSpPr>
        <p:spPr>
          <a:xfrm>
            <a:off x="8175350" y="5607825"/>
            <a:ext cx="759600" cy="490200"/>
          </a:xfrm>
          <a:prstGeom prst="rect">
            <a:avLst/>
          </a:prstGeom>
          <a:solidFill>
            <a:schemeClr val="accent3"/>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2"/>
          <p:cNvSpPr txBox="1"/>
          <p:nvPr/>
        </p:nvSpPr>
        <p:spPr>
          <a:xfrm>
            <a:off x="8934950" y="5607825"/>
            <a:ext cx="2618700" cy="10065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sv-FI" sz="1000"/>
              <a:t>Färglägg eller markera den punkt som beskriver genomförandet av det fastställda målet på bästa sätt. Under processen kan du granska det inlärda materialet i förhållande till bedömningskriterierna och ge de lärande respons om situationen och vad som ytterligare kunde utvecklas.</a:t>
            </a:r>
          </a:p>
        </p:txBody>
      </p:sp>
      <p:sp>
        <p:nvSpPr>
          <p:cNvPr id="303" name="Google Shape;303;p42"/>
          <p:cNvSpPr/>
          <p:nvPr/>
        </p:nvSpPr>
        <p:spPr>
          <a:xfrm>
            <a:off x="7713700" y="4431225"/>
            <a:ext cx="759600" cy="3453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42"/>
          <p:cNvSpPr/>
          <p:nvPr/>
        </p:nvSpPr>
        <p:spPr>
          <a:xfrm>
            <a:off x="8473300" y="3620525"/>
            <a:ext cx="759600" cy="810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42"/>
          <p:cNvSpPr/>
          <p:nvPr/>
        </p:nvSpPr>
        <p:spPr>
          <a:xfrm>
            <a:off x="7713700" y="3223025"/>
            <a:ext cx="7596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06" name="Google Shape;306;p42"/>
          <p:cNvCxnSpPr>
            <a:stCxn id="307" idx="0"/>
          </p:cNvCxnSpPr>
          <p:nvPr/>
        </p:nvCxnSpPr>
        <p:spPr>
          <a:xfrm rot="10800000">
            <a:off x="8128050" y="2256500"/>
            <a:ext cx="2030100" cy="713400"/>
          </a:xfrm>
          <a:prstGeom prst="straightConnector1">
            <a:avLst/>
          </a:prstGeom>
          <a:noFill/>
          <a:ln w="9525" cap="flat" cmpd="sng">
            <a:solidFill>
              <a:srgbClr val="9FC9EB"/>
            </a:solidFill>
            <a:prstDash val="solid"/>
            <a:round/>
            <a:headEnd type="none" w="med" len="med"/>
            <a:tailEnd type="oval" w="med" len="med"/>
          </a:ln>
        </p:spPr>
      </p:cxnSp>
      <p:sp>
        <p:nvSpPr>
          <p:cNvPr id="308" name="Google Shape;308;p42"/>
          <p:cNvSpPr/>
          <p:nvPr/>
        </p:nvSpPr>
        <p:spPr>
          <a:xfrm>
            <a:off x="8473300" y="2825375"/>
            <a:ext cx="7596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2"/>
          <p:cNvSpPr txBox="1"/>
          <p:nvPr/>
        </p:nvSpPr>
        <p:spPr>
          <a:xfrm>
            <a:off x="8734500" y="2969900"/>
            <a:ext cx="2847300" cy="650700"/>
          </a:xfrm>
          <a:prstGeom prst="rect">
            <a:avLst/>
          </a:prstGeom>
          <a:solidFill>
            <a:srgbClr val="FFFFFF"/>
          </a:solid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sv-FI" sz="1000"/>
              <a:t>Skriv in bedömningskriterier för varje mål. I dessa beskriver du vad genomförandet av målet konkret innebär.</a:t>
            </a:r>
          </a:p>
        </p:txBody>
      </p:sp>
      <p:sp>
        <p:nvSpPr>
          <p:cNvPr id="309" name="Google Shape;309;p42"/>
          <p:cNvSpPr/>
          <p:nvPr/>
        </p:nvSpPr>
        <p:spPr>
          <a:xfrm>
            <a:off x="9962450" y="2037875"/>
            <a:ext cx="7596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10" name="Google Shape;310;p42"/>
          <p:cNvCxnSpPr>
            <a:stCxn id="302" idx="0"/>
            <a:endCxn id="304" idx="2"/>
          </p:cNvCxnSpPr>
          <p:nvPr/>
        </p:nvCxnSpPr>
        <p:spPr>
          <a:xfrm rot="10800000">
            <a:off x="8853200" y="4431225"/>
            <a:ext cx="1391100" cy="1176600"/>
          </a:xfrm>
          <a:prstGeom prst="straightConnector1">
            <a:avLst/>
          </a:prstGeom>
          <a:noFill/>
          <a:ln w="9525" cap="flat" cmpd="sng">
            <a:solidFill>
              <a:srgbClr val="9FC9EB"/>
            </a:solidFill>
            <a:prstDash val="solid"/>
            <a:round/>
            <a:headEnd type="none" w="med" len="med"/>
            <a:tailEnd type="oval" w="med" len="med"/>
          </a:ln>
        </p:spPr>
      </p:cxnSp>
      <p:sp>
        <p:nvSpPr>
          <p:cNvPr id="311" name="Google Shape;311;p42"/>
          <p:cNvSpPr/>
          <p:nvPr/>
        </p:nvSpPr>
        <p:spPr>
          <a:xfrm>
            <a:off x="7713700" y="2429075"/>
            <a:ext cx="7596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2"/>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sv-FI" sz="800" b="1"/>
              <a:t>INSTRUKTIONER FÖR IFYLLNING AV RUBRIKEN: Ämnesspecifika bedömningskriterier</a:t>
            </a:r>
          </a:p>
          <a:p>
            <a:pPr marL="0" marR="0" lvl="0" indent="0" algn="l" rtl="0">
              <a:lnSpc>
                <a:spcPct val="90000"/>
              </a:lnSpc>
              <a:spcBef>
                <a:spcPts val="600"/>
              </a:spcBef>
              <a:spcAft>
                <a:spcPts val="0"/>
              </a:spcAft>
              <a:buClr>
                <a:srgbClr val="343D58"/>
              </a:buClr>
              <a:buSzPts val="800"/>
              <a:buFont typeface="Arial"/>
              <a:buNone/>
            </a:pPr>
            <a:endParaRPr sz="8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graphicFrame>
        <p:nvGraphicFramePr>
          <p:cNvPr id="317" name="Google Shape;317;p43"/>
          <p:cNvGraphicFramePr/>
          <p:nvPr/>
        </p:nvGraphicFramePr>
        <p:xfrm>
          <a:off x="3526938" y="633388"/>
          <a:ext cx="8147700" cy="5256125"/>
        </p:xfrm>
        <a:graphic>
          <a:graphicData uri="http://schemas.openxmlformats.org/drawingml/2006/table">
            <a:tbl>
              <a:tblPr>
                <a:noFill/>
                <a:tableStyleId>{3D2BE97B-CBCA-4684-8CA2-D9B863EF6814}</a:tableStyleId>
              </a:tblPr>
              <a:tblGrid>
                <a:gridCol w="1357950">
                  <a:extLst>
                    <a:ext uri="{9D8B030D-6E8A-4147-A177-3AD203B41FA5}">
                      <a16:colId xmlns:a16="http://schemas.microsoft.com/office/drawing/2014/main" val="20000"/>
                    </a:ext>
                  </a:extLst>
                </a:gridCol>
                <a:gridCol w="1357950">
                  <a:extLst>
                    <a:ext uri="{9D8B030D-6E8A-4147-A177-3AD203B41FA5}">
                      <a16:colId xmlns:a16="http://schemas.microsoft.com/office/drawing/2014/main" val="20001"/>
                    </a:ext>
                  </a:extLst>
                </a:gridCol>
                <a:gridCol w="1357950">
                  <a:extLst>
                    <a:ext uri="{9D8B030D-6E8A-4147-A177-3AD203B41FA5}">
                      <a16:colId xmlns:a16="http://schemas.microsoft.com/office/drawing/2014/main" val="20002"/>
                    </a:ext>
                  </a:extLst>
                </a:gridCol>
                <a:gridCol w="1357950">
                  <a:extLst>
                    <a:ext uri="{9D8B030D-6E8A-4147-A177-3AD203B41FA5}">
                      <a16:colId xmlns:a16="http://schemas.microsoft.com/office/drawing/2014/main" val="20003"/>
                    </a:ext>
                  </a:extLst>
                </a:gridCol>
                <a:gridCol w="1357950">
                  <a:extLst>
                    <a:ext uri="{9D8B030D-6E8A-4147-A177-3AD203B41FA5}">
                      <a16:colId xmlns:a16="http://schemas.microsoft.com/office/drawing/2014/main" val="20004"/>
                    </a:ext>
                  </a:extLst>
                </a:gridCol>
                <a:gridCol w="1357950">
                  <a:extLst>
                    <a:ext uri="{9D8B030D-6E8A-4147-A177-3AD203B41FA5}">
                      <a16:colId xmlns:a16="http://schemas.microsoft.com/office/drawing/2014/main" val="20005"/>
                    </a:ext>
                  </a:extLst>
                </a:gridCol>
              </a:tblGrid>
              <a:tr h="289625">
                <a:tc>
                  <a:txBody>
                    <a:bodyPr/>
                    <a:lstStyle/>
                    <a:p>
                      <a:pPr marL="0" lvl="0" indent="0" algn="ctr" rtl="0">
                        <a:spcBef>
                          <a:spcPts val="0"/>
                        </a:spcBef>
                        <a:spcAft>
                          <a:spcPts val="0"/>
                        </a:spcAft>
                        <a:buNone/>
                      </a:pPr>
                      <a:r>
                        <a:rPr lang="sv-FI" sz="700">
                          <a:solidFill>
                            <a:srgbClr val="434343"/>
                          </a:solidFill>
                          <a:latin typeface="Arial Black"/>
                          <a:ea typeface="Arial Black"/>
                          <a:cs typeface="Arial Black"/>
                          <a:sym typeface="Arial Black"/>
                        </a:rPr>
                        <a:t>Kompetensmål</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sv-FI" sz="700">
                          <a:solidFill>
                            <a:srgbClr val="434343"/>
                          </a:solidFill>
                          <a:latin typeface="Arial Black"/>
                          <a:ea typeface="Arial Black"/>
                          <a:cs typeface="Arial Black"/>
                          <a:sym typeface="Arial Black"/>
                        </a:rPr>
                        <a:t>Bedömningskriterier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sv-FI" sz="700">
                          <a:solidFill>
                            <a:srgbClr val="434343"/>
                          </a:solidFill>
                          <a:latin typeface="Arial Black"/>
                          <a:ea typeface="Arial Black"/>
                          <a:cs typeface="Arial Black"/>
                          <a:sym typeface="Arial Black"/>
                        </a:rPr>
                        <a:t>Bedömningskriterier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Clr>
                          <a:schemeClr val="dk1"/>
                        </a:buClr>
                        <a:buSzPts val="1100"/>
                        <a:buFont typeface="Arial"/>
                        <a:buNone/>
                      </a:pPr>
                      <a:r>
                        <a:rPr lang="sv-FI" sz="700">
                          <a:solidFill>
                            <a:srgbClr val="434343"/>
                          </a:solidFill>
                          <a:latin typeface="Arial Black"/>
                          <a:ea typeface="Arial Black"/>
                          <a:cs typeface="Arial Black"/>
                          <a:sym typeface="Arial Black"/>
                        </a:rPr>
                        <a:t>Bedömningskriterier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Clr>
                          <a:schemeClr val="dk1"/>
                        </a:buClr>
                        <a:buSzPts val="1100"/>
                        <a:buFont typeface="Arial"/>
                        <a:buNone/>
                      </a:pPr>
                      <a:r>
                        <a:rPr lang="sv-FI" sz="700">
                          <a:solidFill>
                            <a:srgbClr val="434343"/>
                          </a:solidFill>
                          <a:latin typeface="Arial Black"/>
                          <a:ea typeface="Arial Black"/>
                          <a:cs typeface="Arial Black"/>
                          <a:sym typeface="Arial Black"/>
                        </a:rPr>
                        <a:t>Bedömningskriterier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Clr>
                          <a:schemeClr val="dk1"/>
                        </a:buClr>
                        <a:buSzPts val="1100"/>
                        <a:buFont typeface="Arial"/>
                        <a:buNone/>
                      </a:pPr>
                      <a:r>
                        <a:rPr lang="sv-FI" sz="700">
                          <a:solidFill>
                            <a:srgbClr val="434343"/>
                          </a:solidFill>
                          <a:latin typeface="Arial Black"/>
                          <a:ea typeface="Arial Black"/>
                          <a:cs typeface="Arial Black"/>
                          <a:sym typeface="Arial Black"/>
                        </a:rPr>
                        <a:t>Bedömningskriterier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11600">
                <a:tc>
                  <a:txBody>
                    <a:bodyPr/>
                    <a:lstStyle/>
                    <a:p>
                      <a:pPr marL="0" lvl="0" indent="0" algn="l" rtl="0">
                        <a:spcBef>
                          <a:spcPts val="0"/>
                        </a:spcBef>
                        <a:spcAft>
                          <a:spcPts val="0"/>
                        </a:spcAft>
                        <a:buNone/>
                      </a:pPr>
                      <a:r>
                        <a:rPr lang="sv-FI" sz="600">
                          <a:latin typeface="Arial Black"/>
                          <a:ea typeface="Arial Black"/>
                          <a:cs typeface="Arial Black"/>
                          <a:sym typeface="Arial Black"/>
                        </a:rPr>
                        <a:t>1. Föremål för bedömningen: </a:t>
                      </a:r>
                    </a:p>
                    <a:p>
                      <a:pPr marL="0" lvl="0" indent="0" algn="l" rtl="0">
                        <a:spcBef>
                          <a:spcPts val="0"/>
                        </a:spcBef>
                        <a:spcAft>
                          <a:spcPts val="0"/>
                        </a:spcAft>
                        <a:buNone/>
                      </a:pPr>
                      <a:endParaRPr sz="600" b="1"/>
                    </a:p>
                    <a:p>
                      <a:pPr marL="0" lvl="0" indent="0" algn="l" rtl="0">
                        <a:spcBef>
                          <a:spcPts val="0"/>
                        </a:spcBef>
                        <a:spcAft>
                          <a:spcPts val="0"/>
                        </a:spcAft>
                        <a:buNone/>
                      </a:pPr>
                      <a:endParaRPr sz="600" b="1"/>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600"/>
                        <a:t>Motiveringar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6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11600">
                <a:tc>
                  <a:txBody>
                    <a:bodyPr/>
                    <a:lstStyle/>
                    <a:p>
                      <a:pPr marL="0" lvl="0" indent="0" algn="l" rtl="0">
                        <a:spcBef>
                          <a:spcPts val="0"/>
                        </a:spcBef>
                        <a:spcAft>
                          <a:spcPts val="0"/>
                        </a:spcAft>
                        <a:buClr>
                          <a:schemeClr val="dk1"/>
                        </a:buClr>
                        <a:buSzPts val="1100"/>
                        <a:buFont typeface="Arial"/>
                        <a:buNone/>
                      </a:pPr>
                      <a:r>
                        <a:rPr lang="sv-FI" sz="600">
                          <a:solidFill>
                            <a:schemeClr val="dk1"/>
                          </a:solidFill>
                          <a:latin typeface="Arial Black"/>
                          <a:ea typeface="Arial Black"/>
                          <a:cs typeface="Arial Black"/>
                          <a:sym typeface="Arial Black"/>
                        </a:rPr>
                        <a:t>2.  Föremål för bedömningen:</a:t>
                      </a:r>
                    </a:p>
                    <a:p>
                      <a:pPr marL="0" lvl="0" indent="0" algn="l" rtl="0">
                        <a:spcBef>
                          <a:spcPts val="0"/>
                        </a:spcBef>
                        <a:spcAft>
                          <a:spcPts val="0"/>
                        </a:spcAft>
                        <a:buClr>
                          <a:schemeClr val="dk1"/>
                        </a:buClr>
                        <a:buSzPts val="1100"/>
                        <a:buFont typeface="Arial"/>
                        <a:buNone/>
                      </a:pPr>
                      <a:endParaRPr sz="600" b="1">
                        <a:solidFill>
                          <a:schemeClr val="dk1"/>
                        </a:solidFill>
                      </a:endParaRPr>
                    </a:p>
                    <a:p>
                      <a:pPr marL="0" lvl="0" indent="0" algn="l" rtl="0">
                        <a:spcBef>
                          <a:spcPts val="0"/>
                        </a:spcBef>
                        <a:spcAft>
                          <a:spcPts val="0"/>
                        </a:spcAft>
                        <a:buClr>
                          <a:schemeClr val="dk1"/>
                        </a:buClr>
                        <a:buSzPts val="1100"/>
                        <a:buFont typeface="Arial"/>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11600">
                <a:tc>
                  <a:txBody>
                    <a:bodyPr/>
                    <a:lstStyle/>
                    <a:p>
                      <a:pPr marL="0" lvl="0" indent="0" algn="l" rtl="0">
                        <a:spcBef>
                          <a:spcPts val="0"/>
                        </a:spcBef>
                        <a:spcAft>
                          <a:spcPts val="0"/>
                        </a:spcAft>
                        <a:buNone/>
                      </a:pPr>
                      <a:r>
                        <a:rPr lang="sv-FI" sz="600">
                          <a:solidFill>
                            <a:schemeClr val="dk1"/>
                          </a:solidFill>
                          <a:latin typeface="Arial Black"/>
                          <a:ea typeface="Arial Black"/>
                          <a:cs typeface="Arial Black"/>
                          <a:sym typeface="Arial Black"/>
                        </a:rPr>
                        <a:t>3.  Föremål för bedömningen:</a:t>
                      </a:r>
                    </a:p>
                    <a:p>
                      <a:pPr marL="0" lvl="0" indent="0" algn="l" rtl="0">
                        <a:spcBef>
                          <a:spcPts val="0"/>
                        </a:spcBef>
                        <a:spcAft>
                          <a:spcPts val="0"/>
                        </a:spcAft>
                        <a:buNone/>
                      </a:pPr>
                      <a:endParaRPr sz="600" b="1">
                        <a:solidFill>
                          <a:schemeClr val="dk1"/>
                        </a:solidFill>
                      </a:endParaRP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11600">
                <a:tc>
                  <a:txBody>
                    <a:bodyPr/>
                    <a:lstStyle/>
                    <a:p>
                      <a:pPr marL="0" lvl="0" indent="0" algn="l" rtl="0">
                        <a:spcBef>
                          <a:spcPts val="0"/>
                        </a:spcBef>
                        <a:spcAft>
                          <a:spcPts val="0"/>
                        </a:spcAft>
                        <a:buNone/>
                      </a:pPr>
                      <a:r>
                        <a:rPr lang="sv-FI" sz="600">
                          <a:solidFill>
                            <a:schemeClr val="dk1"/>
                          </a:solidFill>
                          <a:latin typeface="Arial Black"/>
                          <a:ea typeface="Arial Black"/>
                          <a:cs typeface="Arial Black"/>
                          <a:sym typeface="Arial Black"/>
                        </a:rPr>
                        <a:t>4.  Föremål för bedömningen:</a:t>
                      </a:r>
                    </a:p>
                    <a:p>
                      <a:pPr marL="0" lvl="0" indent="0" algn="l" rtl="0">
                        <a:spcBef>
                          <a:spcPts val="0"/>
                        </a:spcBef>
                        <a:spcAft>
                          <a:spcPts val="0"/>
                        </a:spcAft>
                        <a:buNone/>
                      </a:pPr>
                      <a:endParaRPr sz="600" b="1">
                        <a:solidFill>
                          <a:schemeClr val="dk1"/>
                        </a:solidFill>
                      </a:endParaRP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40025">
                <a:tc>
                  <a:txBody>
                    <a:bodyPr/>
                    <a:lstStyle/>
                    <a:p>
                      <a:pPr marL="0" lvl="0" indent="0" algn="l" rtl="0">
                        <a:spcBef>
                          <a:spcPts val="0"/>
                        </a:spcBef>
                        <a:spcAft>
                          <a:spcPts val="0"/>
                        </a:spcAft>
                        <a:buNone/>
                      </a:pPr>
                      <a:r>
                        <a:rPr lang="sv-FI" sz="600">
                          <a:solidFill>
                            <a:schemeClr val="dk1"/>
                          </a:solidFill>
                          <a:latin typeface="Arial Black"/>
                          <a:ea typeface="Arial Black"/>
                          <a:cs typeface="Arial Black"/>
                          <a:sym typeface="Arial Black"/>
                        </a:rPr>
                        <a:t>5.  Föremål för bedömningen:</a:t>
                      </a: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40025">
                <a:tc>
                  <a:txBody>
                    <a:bodyPr/>
                    <a:lstStyle/>
                    <a:p>
                      <a:pPr marL="0" lvl="0" indent="0" algn="l" rtl="0">
                        <a:spcBef>
                          <a:spcPts val="0"/>
                        </a:spcBef>
                        <a:spcAft>
                          <a:spcPts val="0"/>
                        </a:spcAft>
                        <a:buNone/>
                      </a:pPr>
                      <a:r>
                        <a:rPr lang="sv-FI" sz="600">
                          <a:solidFill>
                            <a:schemeClr val="dk1"/>
                          </a:solidFill>
                          <a:latin typeface="Arial Black"/>
                          <a:ea typeface="Arial Black"/>
                          <a:cs typeface="Arial Black"/>
                          <a:sym typeface="Arial Black"/>
                        </a:rPr>
                        <a:t>6.  Föremål för bedömningen:</a:t>
                      </a:r>
                    </a:p>
                    <a:p>
                      <a:pPr marL="0" lvl="0" indent="0" algn="l" rtl="0">
                        <a:spcBef>
                          <a:spcPts val="0"/>
                        </a:spcBef>
                        <a:spcAft>
                          <a:spcPts val="0"/>
                        </a:spcAft>
                        <a:buNone/>
                      </a:pPr>
                      <a:endParaRPr sz="600" b="1">
                        <a:solidFill>
                          <a:schemeClr val="dk1"/>
                        </a:solidFill>
                      </a:endParaRP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05375">
                <a:tc>
                  <a:txBody>
                    <a:bodyPr/>
                    <a:lstStyle/>
                    <a:p>
                      <a:pPr marL="0" lvl="0" indent="0" algn="l" rtl="0">
                        <a:spcBef>
                          <a:spcPts val="0"/>
                        </a:spcBef>
                        <a:spcAft>
                          <a:spcPts val="0"/>
                        </a:spcAft>
                        <a:buNone/>
                      </a:pPr>
                      <a:r>
                        <a:rPr lang="sv-FI" sz="600">
                          <a:solidFill>
                            <a:schemeClr val="dk1"/>
                          </a:solidFill>
                          <a:latin typeface="Arial Black"/>
                          <a:ea typeface="Arial Black"/>
                          <a:cs typeface="Arial Black"/>
                          <a:sym typeface="Arial Black"/>
                        </a:rPr>
                        <a:t>7. Föremål för bedömningen:</a:t>
                      </a:r>
                    </a:p>
                    <a:p>
                      <a:pPr marL="0" lvl="0" indent="0" algn="l" rtl="0">
                        <a:spcBef>
                          <a:spcPts val="0"/>
                        </a:spcBef>
                        <a:spcAft>
                          <a:spcPts val="0"/>
                        </a:spcAft>
                        <a:buNone/>
                      </a:pPr>
                      <a:endParaRPr sz="600" b="1">
                        <a:solidFill>
                          <a:schemeClr val="dk1"/>
                        </a:solidFill>
                      </a:endParaRP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318" name="Google Shape;318;p4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7</a:t>
            </a:fld>
            <a:endParaRPr lang="fi-FI"/>
          </a:p>
        </p:txBody>
      </p:sp>
      <p:sp>
        <p:nvSpPr>
          <p:cNvPr id="319" name="Google Shape;319;p43"/>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sv-FI" sz="1200" b="1"/>
              <a:t>FENOMEN:________________________________________________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sv-FI" sz="800"/>
              <a:t>Skriv in det fenomen som undersöks här</a:t>
            </a:r>
          </a:p>
        </p:txBody>
      </p:sp>
      <p:sp>
        <p:nvSpPr>
          <p:cNvPr id="320" name="Google Shape;320;p43"/>
          <p:cNvSpPr txBox="1"/>
          <p:nvPr/>
        </p:nvSpPr>
        <p:spPr>
          <a:xfrm>
            <a:off x="5933726"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sv-FI" sz="1200" b="1"/>
              <a:t>LÄROÄMNE:________________________________________________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sv-FI" sz="800"/>
              <a:t>Skriv in läroämnets namn här</a:t>
            </a:r>
          </a:p>
        </p:txBody>
      </p:sp>
      <p:sp>
        <p:nvSpPr>
          <p:cNvPr id="321" name="Google Shape;321;p43"/>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sv-FI" sz="800" b="1"/>
              <a:t>RUBRIK Bedömningstabell för ämnesspecifik kompetens</a:t>
            </a:r>
          </a:p>
          <a:p>
            <a:pPr marL="0" marR="0" lvl="0" indent="0" algn="l" rtl="0">
              <a:lnSpc>
                <a:spcPct val="90000"/>
              </a:lnSpc>
              <a:spcBef>
                <a:spcPts val="600"/>
              </a:spcBef>
              <a:spcAft>
                <a:spcPts val="0"/>
              </a:spcAft>
              <a:buClr>
                <a:srgbClr val="343D58"/>
              </a:buClr>
              <a:buSzPts val="800"/>
              <a:buFont typeface="Arial"/>
              <a:buNone/>
            </a:pPr>
            <a:endParaRPr sz="800" b="1"/>
          </a:p>
        </p:txBody>
      </p:sp>
      <p:sp>
        <p:nvSpPr>
          <p:cNvPr id="322" name="Google Shape;322;p43"/>
          <p:cNvSpPr/>
          <p:nvPr/>
        </p:nvSpPr>
        <p:spPr>
          <a:xfrm>
            <a:off x="476000" y="633400"/>
            <a:ext cx="2853300" cy="52215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43"/>
          <p:cNvSpPr txBox="1"/>
          <p:nvPr/>
        </p:nvSpPr>
        <p:spPr>
          <a:xfrm>
            <a:off x="595990" y="785888"/>
            <a:ext cx="2613300" cy="322500"/>
          </a:xfrm>
          <a:prstGeom prst="rect">
            <a:avLst/>
          </a:prstGeom>
          <a:noFill/>
          <a:ln>
            <a:noFill/>
          </a:ln>
        </p:spPr>
        <p:txBody>
          <a:bodyPr spcFirstLastPara="1" wrap="square" lIns="18000" tIns="0" rIns="0" bIns="0" anchor="t" anchorCtr="0">
            <a:noAutofit/>
          </a:bodyPr>
          <a:lstStyle/>
          <a:p>
            <a:pPr marL="0" marR="0" lvl="0" indent="0" algn="l" rtl="0">
              <a:lnSpc>
                <a:spcPct val="100000"/>
              </a:lnSpc>
              <a:spcBef>
                <a:spcPts val="0"/>
              </a:spcBef>
              <a:spcAft>
                <a:spcPts val="0"/>
              </a:spcAft>
              <a:buClr>
                <a:srgbClr val="343D58"/>
              </a:buClr>
              <a:buSzPts val="800"/>
              <a:buFont typeface="Arial"/>
              <a:buNone/>
            </a:pPr>
            <a:r>
              <a:rPr lang="sv-FI" sz="1000">
                <a:latin typeface="Arial Black"/>
                <a:ea typeface="Arial Black"/>
                <a:cs typeface="Arial Black"/>
                <a:sym typeface="Arial Black"/>
              </a:rPr>
              <a:t>Mål för läroämnet</a:t>
            </a:r>
          </a:p>
          <a:p>
            <a:pPr marL="0" marR="0" lvl="0" indent="0" algn="l" rtl="0">
              <a:lnSpc>
                <a:spcPct val="100000"/>
              </a:lnSpc>
              <a:spcBef>
                <a:spcPts val="0"/>
              </a:spcBef>
              <a:spcAft>
                <a:spcPts val="0"/>
              </a:spcAft>
              <a:buClr>
                <a:srgbClr val="343D58"/>
              </a:buClr>
              <a:buSzPts val="800"/>
              <a:buFont typeface="Arial"/>
              <a:buNone/>
            </a:pPr>
            <a:endParaRPr sz="1000">
              <a:latin typeface="Arial Black"/>
              <a:ea typeface="Arial Black"/>
              <a:cs typeface="Arial Black"/>
              <a:sym typeface="Arial Black"/>
            </a:endParaRPr>
          </a:p>
          <a:p>
            <a:pPr marL="0" marR="0" lvl="0" indent="0" algn="l" rtl="0">
              <a:lnSpc>
                <a:spcPct val="100000"/>
              </a:lnSpc>
              <a:spcBef>
                <a:spcPts val="0"/>
              </a:spcBef>
              <a:spcAft>
                <a:spcPts val="0"/>
              </a:spcAft>
              <a:buClr>
                <a:srgbClr val="343D58"/>
              </a:buClr>
              <a:buSzPts val="800"/>
              <a:buFont typeface="Arial"/>
              <a:buNone/>
            </a:pPr>
            <a:endParaRPr sz="10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44"/>
          <p:cNvSpPr txBox="1"/>
          <p:nvPr/>
        </p:nvSpPr>
        <p:spPr>
          <a:xfrm>
            <a:off x="426300" y="771550"/>
            <a:ext cx="5889300" cy="329100"/>
          </a:xfrm>
          <a:prstGeom prst="rect">
            <a:avLst/>
          </a:prstGeom>
          <a:solidFill>
            <a:srgbClr val="0072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1000" b="1">
                <a:solidFill>
                  <a:srgbClr val="FFFFFF"/>
                </a:solidFill>
              </a:rPr>
              <a:t>Elevens självbedömning</a:t>
            </a:r>
          </a:p>
        </p:txBody>
      </p:sp>
      <p:sp>
        <p:nvSpPr>
          <p:cNvPr id="329" name="Google Shape;329;p44"/>
          <p:cNvSpPr/>
          <p:nvPr/>
        </p:nvSpPr>
        <p:spPr>
          <a:xfrm>
            <a:off x="426300" y="764025"/>
            <a:ext cx="5889300" cy="2270400"/>
          </a:xfrm>
          <a:prstGeom prst="rect">
            <a:avLst/>
          </a:prstGeom>
          <a:noFill/>
          <a:ln w="19050"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30" name="Google Shape;330;p44" title="Chart"/>
          <p:cNvPicPr preferRelativeResize="0"/>
          <p:nvPr/>
        </p:nvPicPr>
        <p:blipFill>
          <a:blip r:embed="rId3">
            <a:alphaModFix/>
          </a:blip>
          <a:stretch>
            <a:fillRect/>
          </a:stretch>
        </p:blipFill>
        <p:spPr>
          <a:xfrm>
            <a:off x="6544200" y="791794"/>
            <a:ext cx="5190600" cy="5049656"/>
          </a:xfrm>
          <a:prstGeom prst="rect">
            <a:avLst/>
          </a:prstGeom>
          <a:noFill/>
          <a:ln w="19050" cap="flat" cmpd="sng">
            <a:solidFill>
              <a:srgbClr val="DEDFE1"/>
            </a:solidFill>
            <a:prstDash val="solid"/>
            <a:round/>
            <a:headEnd type="none" w="sm" len="sm"/>
            <a:tailEnd type="none" w="sm" len="sm"/>
          </a:ln>
        </p:spPr>
      </p:pic>
      <p:sp>
        <p:nvSpPr>
          <p:cNvPr id="331" name="Google Shape;331;p44"/>
          <p:cNvSpPr txBox="1">
            <a:spLocks noGrp="1"/>
          </p:cNvSpPr>
          <p:nvPr>
            <p:ph type="body" idx="1"/>
          </p:nvPr>
        </p:nvSpPr>
        <p:spPr>
          <a:xfrm>
            <a:off x="457200" y="1176900"/>
            <a:ext cx="5889300" cy="1941300"/>
          </a:xfrm>
          <a:prstGeom prst="rect">
            <a:avLst/>
          </a:prstGeom>
          <a:noFill/>
          <a:ln>
            <a:noFill/>
          </a:ln>
        </p:spPr>
        <p:txBody>
          <a:bodyPr spcFirstLastPara="1" wrap="square" lIns="0" tIns="36000" rIns="0" bIns="0" anchor="t" anchorCtr="0">
            <a:noAutofit/>
          </a:bodyPr>
          <a:lstStyle/>
          <a:p>
            <a:pPr marL="35999" lvl="0" indent="0" algn="l" rtl="0">
              <a:lnSpc>
                <a:spcPct val="90000"/>
              </a:lnSpc>
              <a:spcBef>
                <a:spcPts val="0"/>
              </a:spcBef>
              <a:spcAft>
                <a:spcPts val="0"/>
              </a:spcAft>
              <a:buClr>
                <a:srgbClr val="343D58"/>
              </a:buClr>
              <a:buSzPts val="1200"/>
              <a:buFont typeface="Arial"/>
              <a:buNone/>
            </a:pPr>
            <a:r>
              <a:rPr lang="sv-FI" sz="700" b="1"/>
              <a:t>1. Hur uppnådde du de mål du hade ställt upp? Motivera dina svar. </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Clr>
                <a:srgbClr val="343D58"/>
              </a:buClr>
              <a:buSzPts val="1200"/>
              <a:buFont typeface="Arial"/>
              <a:buNone/>
            </a:pPr>
            <a:r>
              <a:rPr lang="sv-FI" sz="700" b="1"/>
              <a:t>2. Följde du den plan du utarbetade? Varför/varför inte? </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r>
              <a:rPr lang="sv-FI" sz="700" b="1"/>
              <a:t>3. Hur tycker du att det gick att dela med dig av det du hade lärt dig? Motivera dina svar. </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Clr>
                <a:srgbClr val="343D58"/>
              </a:buClr>
              <a:buSzPts val="1200"/>
              <a:buFont typeface="Arial"/>
              <a:buNone/>
            </a:pPr>
            <a:r>
              <a:rPr lang="sv-FI" sz="700" b="1"/>
              <a:t>3. Vad lyckades du med?</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Clr>
                <a:srgbClr val="343D58"/>
              </a:buClr>
              <a:buSzPts val="1200"/>
              <a:buFont typeface="Arial"/>
              <a:buNone/>
            </a:pPr>
            <a:r>
              <a:rPr lang="sv-FI" sz="700" b="1"/>
              <a:t>4. Vad kunde du ha gjort bättre? </a:t>
            </a:r>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None/>
            </a:pPr>
            <a:endParaRPr sz="700"/>
          </a:p>
          <a:p>
            <a:pPr marL="35999" lvl="0" indent="0" algn="l" rtl="0">
              <a:lnSpc>
                <a:spcPct val="90000"/>
              </a:lnSpc>
              <a:spcBef>
                <a:spcPts val="600"/>
              </a:spcBef>
              <a:spcAft>
                <a:spcPts val="0"/>
              </a:spcAft>
              <a:buClr>
                <a:srgbClr val="343D58"/>
              </a:buClr>
              <a:buSzPts val="800"/>
              <a:buFont typeface="Arial"/>
              <a:buNone/>
            </a:pPr>
            <a:endParaRPr sz="700">
              <a:solidFill>
                <a:srgbClr val="000000"/>
              </a:solidFill>
            </a:endParaRPr>
          </a:p>
          <a:p>
            <a:pPr marL="35999" lvl="0" indent="0" algn="l" rtl="0">
              <a:lnSpc>
                <a:spcPct val="90000"/>
              </a:lnSpc>
              <a:spcBef>
                <a:spcPts val="0"/>
              </a:spcBef>
              <a:spcAft>
                <a:spcPts val="0"/>
              </a:spcAft>
              <a:buClr>
                <a:srgbClr val="343D58"/>
              </a:buClr>
              <a:buSzPts val="1200"/>
              <a:buFont typeface="Arial"/>
              <a:buNone/>
            </a:pPr>
            <a:endParaRPr sz="700">
              <a:solidFill>
                <a:srgbClr val="000000"/>
              </a:solidFill>
            </a:endParaRPr>
          </a:p>
          <a:p>
            <a:pPr marL="35999" lvl="0" indent="0" algn="l" rtl="0">
              <a:lnSpc>
                <a:spcPct val="100000"/>
              </a:lnSpc>
              <a:spcBef>
                <a:spcPts val="0"/>
              </a:spcBef>
              <a:spcAft>
                <a:spcPts val="0"/>
              </a:spcAft>
              <a:buNone/>
            </a:pPr>
            <a:endParaRPr sz="700"/>
          </a:p>
        </p:txBody>
      </p:sp>
      <p:sp>
        <p:nvSpPr>
          <p:cNvPr id="332" name="Google Shape;332;p44"/>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MALL FÖR ÄMNESSPECIFIK HALVTIDS-/SLUTBEDÖMNING</a:t>
            </a:r>
          </a:p>
        </p:txBody>
      </p:sp>
      <p:sp>
        <p:nvSpPr>
          <p:cNvPr id="333" name="Google Shape;333;p4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8</a:t>
            </a:fld>
            <a:endParaRPr lang="fi-FI"/>
          </a:p>
        </p:txBody>
      </p:sp>
      <p:sp>
        <p:nvSpPr>
          <p:cNvPr id="334" name="Google Shape;334;p44"/>
          <p:cNvSpPr txBox="1"/>
          <p:nvPr/>
        </p:nvSpPr>
        <p:spPr>
          <a:xfrm>
            <a:off x="457200" y="3236550"/>
            <a:ext cx="5889300" cy="329100"/>
          </a:xfrm>
          <a:prstGeom prst="rect">
            <a:avLst/>
          </a:prstGeom>
          <a:solidFill>
            <a:srgbClr val="0092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1000" b="1">
                <a:solidFill>
                  <a:srgbClr val="FFFFFF"/>
                </a:solidFill>
              </a:rPr>
              <a:t>Lärarens bedömning </a:t>
            </a:r>
          </a:p>
        </p:txBody>
      </p:sp>
      <p:sp>
        <p:nvSpPr>
          <p:cNvPr id="335" name="Google Shape;335;p44"/>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sv-FI" sz="1200" b="1"/>
              <a:t>LÄROÄMNE:________________________________________________</a:t>
            </a:r>
          </a:p>
          <a:p>
            <a:pPr marL="0" marR="0" lvl="0" indent="0" algn="l" rtl="0">
              <a:lnSpc>
                <a:spcPct val="90000"/>
              </a:lnSpc>
              <a:spcBef>
                <a:spcPts val="600"/>
              </a:spcBef>
              <a:spcAft>
                <a:spcPts val="0"/>
              </a:spcAft>
              <a:buClr>
                <a:srgbClr val="343D58"/>
              </a:buClr>
              <a:buSzPts val="800"/>
              <a:buFont typeface="Arial"/>
              <a:buNone/>
            </a:pPr>
            <a:endParaRPr/>
          </a:p>
        </p:txBody>
      </p:sp>
      <p:sp>
        <p:nvSpPr>
          <p:cNvPr id="336" name="Google Shape;336;p44"/>
          <p:cNvSpPr txBox="1"/>
          <p:nvPr/>
        </p:nvSpPr>
        <p:spPr>
          <a:xfrm>
            <a:off x="7001525" y="210900"/>
            <a:ext cx="47334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sv-FI" sz="1200" b="1"/>
              <a:t>LÄRANDE:_______________________________________________</a:t>
            </a:r>
          </a:p>
          <a:p>
            <a:pPr marL="0" marR="0" lvl="0" indent="0" algn="l" rtl="0">
              <a:lnSpc>
                <a:spcPct val="90000"/>
              </a:lnSpc>
              <a:spcBef>
                <a:spcPts val="600"/>
              </a:spcBef>
              <a:spcAft>
                <a:spcPts val="0"/>
              </a:spcAft>
              <a:buClr>
                <a:srgbClr val="343D58"/>
              </a:buClr>
              <a:buSzPts val="800"/>
              <a:buFont typeface="Arial"/>
              <a:buNone/>
            </a:pPr>
            <a:endParaRPr/>
          </a:p>
        </p:txBody>
      </p:sp>
      <p:sp>
        <p:nvSpPr>
          <p:cNvPr id="337" name="Google Shape;337;p44"/>
          <p:cNvSpPr/>
          <p:nvPr/>
        </p:nvSpPr>
        <p:spPr>
          <a:xfrm>
            <a:off x="457200" y="3236550"/>
            <a:ext cx="5889300" cy="2604900"/>
          </a:xfrm>
          <a:prstGeom prst="rect">
            <a:avLst/>
          </a:prstGeom>
          <a:noFill/>
          <a:ln w="19050"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44"/>
          <p:cNvSpPr txBox="1">
            <a:spLocks noGrp="1"/>
          </p:cNvSpPr>
          <p:nvPr>
            <p:ph type="body" idx="1"/>
          </p:nvPr>
        </p:nvSpPr>
        <p:spPr>
          <a:xfrm>
            <a:off x="457200" y="3569850"/>
            <a:ext cx="5889300" cy="1941300"/>
          </a:xfrm>
          <a:prstGeom prst="rect">
            <a:avLst/>
          </a:prstGeom>
          <a:noFill/>
          <a:ln>
            <a:noFill/>
          </a:ln>
        </p:spPr>
        <p:txBody>
          <a:bodyPr spcFirstLastPara="1" wrap="square" lIns="0" tIns="36000" rIns="0" bIns="0" anchor="t" anchorCtr="0">
            <a:noAutofit/>
          </a:bodyPr>
          <a:lstStyle/>
          <a:p>
            <a:pPr marL="0" lvl="0" indent="0" algn="l" rtl="0">
              <a:lnSpc>
                <a:spcPct val="90000"/>
              </a:lnSpc>
              <a:spcBef>
                <a:spcPts val="0"/>
              </a:spcBef>
              <a:spcAft>
                <a:spcPts val="0"/>
              </a:spcAft>
              <a:buClr>
                <a:srgbClr val="343D58"/>
              </a:buClr>
              <a:buSzPts val="1200"/>
              <a:buFont typeface="Arial"/>
              <a:buNone/>
            </a:pPr>
            <a:r>
              <a:rPr lang="sv-FI" sz="700"/>
              <a:t> </a:t>
            </a:r>
            <a:r>
              <a:rPr lang="sv-FI" sz="700" b="1"/>
              <a:t>1. Vad lyckades den lärande med?</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Clr>
                <a:srgbClr val="343D58"/>
              </a:buClr>
              <a:buSzPts val="1200"/>
              <a:buFont typeface="Arial"/>
              <a:buNone/>
            </a:pPr>
            <a:r>
              <a:rPr lang="sv-FI" sz="700" b="1"/>
              <a:t>2. Hur kan den lärande förbättra sitt arbete och vidareutveckla sin kompetens? </a:t>
            </a:r>
          </a:p>
          <a:p>
            <a:pPr marL="0"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None/>
            </a:pPr>
            <a:r>
              <a:rPr lang="sv-FI" sz="700"/>
              <a:t> </a:t>
            </a:r>
          </a:p>
          <a:p>
            <a:pPr marL="0"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600"/>
              </a:spcBef>
              <a:spcAft>
                <a:spcPts val="0"/>
              </a:spcAft>
              <a:buClr>
                <a:srgbClr val="343D58"/>
              </a:buClr>
              <a:buSzPts val="800"/>
              <a:buFont typeface="Arial"/>
              <a:buNone/>
            </a:pPr>
            <a:endParaRPr sz="700">
              <a:solidFill>
                <a:srgbClr val="000000"/>
              </a:solidFill>
            </a:endParaRPr>
          </a:p>
          <a:p>
            <a:pPr marL="35999" lvl="0" indent="0" algn="l" rtl="0">
              <a:lnSpc>
                <a:spcPct val="90000"/>
              </a:lnSpc>
              <a:spcBef>
                <a:spcPts val="0"/>
              </a:spcBef>
              <a:spcAft>
                <a:spcPts val="0"/>
              </a:spcAft>
              <a:buClr>
                <a:srgbClr val="343D58"/>
              </a:buClr>
              <a:buSzPts val="1200"/>
              <a:buFont typeface="Arial"/>
              <a:buNone/>
            </a:pPr>
            <a:endParaRPr sz="700">
              <a:solidFill>
                <a:srgbClr val="000000"/>
              </a:solidFill>
            </a:endParaRPr>
          </a:p>
          <a:p>
            <a:pPr marL="35999" lvl="0" indent="0" algn="l" rtl="0">
              <a:lnSpc>
                <a:spcPct val="100000"/>
              </a:lnSpc>
              <a:spcBef>
                <a:spcPts val="0"/>
              </a:spcBef>
              <a:spcAft>
                <a:spcPts val="0"/>
              </a:spcAft>
              <a:buNone/>
            </a:pPr>
            <a:endParaRPr sz="700"/>
          </a:p>
        </p:txBody>
      </p:sp>
      <p:sp>
        <p:nvSpPr>
          <p:cNvPr id="339" name="Google Shape;339;p44"/>
          <p:cNvSpPr txBox="1">
            <a:spLocks noGrp="1"/>
          </p:cNvSpPr>
          <p:nvPr>
            <p:ph type="body" idx="1"/>
          </p:nvPr>
        </p:nvSpPr>
        <p:spPr>
          <a:xfrm>
            <a:off x="6624900" y="877600"/>
            <a:ext cx="5037600" cy="484500"/>
          </a:xfrm>
          <a:prstGeom prst="rect">
            <a:avLst/>
          </a:prstGeom>
          <a:noFill/>
          <a:ln>
            <a:noFill/>
          </a:ln>
        </p:spPr>
        <p:txBody>
          <a:bodyPr spcFirstLastPara="1" wrap="square" lIns="0" tIns="0" rIns="0" bIns="0" anchor="t" anchorCtr="0">
            <a:noAutofit/>
          </a:bodyPr>
          <a:lstStyle/>
          <a:p>
            <a:pPr marL="457200" lvl="0" indent="-279400" algn="l" rtl="0">
              <a:spcBef>
                <a:spcPts val="0"/>
              </a:spcBef>
              <a:spcAft>
                <a:spcPts val="0"/>
              </a:spcAft>
              <a:buSzPts val="800"/>
              <a:buAutoNum type="arabicPeriod"/>
            </a:pPr>
            <a:r>
              <a:rPr lang="sv-FI" sz="800" b="1">
                <a:solidFill>
                  <a:srgbClr val="000000"/>
                </a:solidFill>
              </a:rPr>
              <a:t>Öppna diagrammet i Excel genom att högerklicka med musen och välj ”open source”.</a:t>
            </a:r>
          </a:p>
          <a:p>
            <a:pPr marL="457200" lvl="0" indent="-279400" algn="l" rtl="0">
              <a:lnSpc>
                <a:spcPct val="90000"/>
              </a:lnSpc>
              <a:spcBef>
                <a:spcPts val="0"/>
              </a:spcBef>
              <a:spcAft>
                <a:spcPts val="0"/>
              </a:spcAft>
              <a:buSzPts val="800"/>
              <a:buAutoNum type="arabicPeriod"/>
            </a:pPr>
            <a:r>
              <a:rPr lang="sv-FI" sz="800" b="1"/>
              <a:t>Skriv in målen.</a:t>
            </a:r>
          </a:p>
          <a:p>
            <a:pPr marL="457200" lvl="0" indent="-279400" algn="l" rtl="0">
              <a:lnSpc>
                <a:spcPct val="90000"/>
              </a:lnSpc>
              <a:spcBef>
                <a:spcPts val="0"/>
              </a:spcBef>
              <a:spcAft>
                <a:spcPts val="0"/>
              </a:spcAft>
              <a:buSzPts val="800"/>
              <a:buAutoNum type="arabicPeriod"/>
            </a:pPr>
            <a:r>
              <a:rPr lang="sv-FI" sz="800" b="1"/>
              <a:t>Modifiera vid behov diagrammets bedömningskriterier. (t.ex. 4–10) </a:t>
            </a:r>
          </a:p>
          <a:p>
            <a:pPr marL="457200" lvl="0" indent="-279400" algn="l" rtl="0">
              <a:lnSpc>
                <a:spcPct val="90000"/>
              </a:lnSpc>
              <a:spcBef>
                <a:spcPts val="0"/>
              </a:spcBef>
              <a:spcAft>
                <a:spcPts val="0"/>
              </a:spcAft>
              <a:buClr>
                <a:srgbClr val="000000"/>
              </a:buClr>
              <a:buSzPts val="800"/>
              <a:buAutoNum type="arabicPeriod"/>
            </a:pPr>
            <a:r>
              <a:rPr lang="sv-FI" sz="800" b="1">
                <a:solidFill>
                  <a:srgbClr val="000000"/>
                </a:solidFill>
              </a:rPr>
              <a:t>Läraren och den lärande bedömer målets genomförande.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Tack</a:t>
            </a:r>
            <a:r>
              <a:rPr lang="fi-FI" dirty="0" smtClean="0"/>
              <a:t>!</a:t>
            </a:r>
            <a:endParaRPr lang="fi-FI" dirty="0"/>
          </a:p>
        </p:txBody>
      </p:sp>
    </p:spTree>
  </p:cSld>
  <p:clrMapOvr>
    <a:masterClrMapping/>
  </p:clrMapOvr>
</p:sld>
</file>

<file path=ppt/theme/theme1.xml><?xml version="1.0" encoding="utf-8"?>
<a:theme xmlns:a="http://schemas.openxmlformats.org/drawingml/2006/main" name="HKI-perus">
  <a:themeElements>
    <a:clrScheme name="HKI">
      <a:dk1>
        <a:srgbClr val="000000"/>
      </a:dk1>
      <a:lt1>
        <a:srgbClr val="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595A45257258E54592B4B23189CAE676" ma:contentTypeVersion="22" ma:contentTypeDescription="Luo uusi asiakirja." ma:contentTypeScope="" ma:versionID="10fd5199cdabee57dec727d03bdf60dd">
  <xsd:schema xmlns:xsd="http://www.w3.org/2001/XMLSchema" xmlns:xs="http://www.w3.org/2001/XMLSchema" xmlns:p="http://schemas.microsoft.com/office/2006/metadata/properties" xmlns:ns2="4b5fd0cd-a615-46ae-ab86-79584c8b7ad4" targetNamespace="http://schemas.microsoft.com/office/2006/metadata/properties" ma:root="true" ma:fieldsID="b9229f7cef13a528dfa371e86b24d5c4" ns2:_="">
    <xsd:import namespace="4b5fd0cd-a615-46ae-ab86-79584c8b7ad4"/>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5fd0cd-a615-46ae-ab86-79584c8b7ad4"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wner xmlns="4b5fd0cd-a615-46ae-ab86-79584c8b7ad4">
      <UserInfo>
        <DisplayName/>
        <AccountId xsi:nil="true"/>
        <AccountType/>
      </UserInfo>
    </Owner>
    <Has_Leaders_Only_SectionGroup xmlns="4b5fd0cd-a615-46ae-ab86-79584c8b7ad4" xsi:nil="true"/>
    <TeamsChannelId xmlns="4b5fd0cd-a615-46ae-ab86-79584c8b7ad4" xsi:nil="true"/>
    <IsNotebookLocked xmlns="4b5fd0cd-a615-46ae-ab86-79584c8b7ad4" xsi:nil="true"/>
    <NotebookType xmlns="4b5fd0cd-a615-46ae-ab86-79584c8b7ad4" xsi:nil="true"/>
    <Math_Settings xmlns="4b5fd0cd-a615-46ae-ab86-79584c8b7ad4" xsi:nil="true"/>
    <FolderType xmlns="4b5fd0cd-a615-46ae-ab86-79584c8b7ad4" xsi:nil="true"/>
    <Distribution_Groups xmlns="4b5fd0cd-a615-46ae-ab86-79584c8b7ad4" xsi:nil="true"/>
    <Self_Registration_Enabled xmlns="4b5fd0cd-a615-46ae-ab86-79584c8b7ad4" xsi:nil="true"/>
    <AppVersion xmlns="4b5fd0cd-a615-46ae-ab86-79584c8b7ad4" xsi:nil="true"/>
    <Is_Collaboration_Space_Locked xmlns="4b5fd0cd-a615-46ae-ab86-79584c8b7ad4" xsi:nil="true"/>
    <LMS_Mappings xmlns="4b5fd0cd-a615-46ae-ab86-79584c8b7ad4" xsi:nil="true"/>
    <Invited_Leaders xmlns="4b5fd0cd-a615-46ae-ab86-79584c8b7ad4" xsi:nil="true"/>
    <CultureName xmlns="4b5fd0cd-a615-46ae-ab86-79584c8b7ad4" xsi:nil="true"/>
    <Leaders xmlns="4b5fd0cd-a615-46ae-ab86-79584c8b7ad4">
      <UserInfo>
        <DisplayName/>
        <AccountId xsi:nil="true"/>
        <AccountType/>
      </UserInfo>
    </Leaders>
    <Templates xmlns="4b5fd0cd-a615-46ae-ab86-79584c8b7ad4" xsi:nil="true"/>
    <Members xmlns="4b5fd0cd-a615-46ae-ab86-79584c8b7ad4">
      <UserInfo>
        <DisplayName/>
        <AccountId xsi:nil="true"/>
        <AccountType/>
      </UserInfo>
    </Members>
    <Member_Groups xmlns="4b5fd0cd-a615-46ae-ab86-79584c8b7ad4">
      <UserInfo>
        <DisplayName/>
        <AccountId xsi:nil="true"/>
        <AccountType/>
      </UserInfo>
    </Member_Groups>
    <DefaultSectionNames xmlns="4b5fd0cd-a615-46ae-ab86-79584c8b7ad4" xsi:nil="true"/>
    <Invited_Members xmlns="4b5fd0cd-a615-46ae-ab86-79584c8b7ad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EF9C79-1158-474E-9A26-5BF0498387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5fd0cd-a615-46ae-ab86-79584c8b7a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24E197-2073-4106-AB73-052E9D97B501}">
  <ds:schemaRefs>
    <ds:schemaRef ds:uri="http://purl.org/dc/terms/"/>
    <ds:schemaRef ds:uri="4b5fd0cd-a615-46ae-ab86-79584c8b7ad4"/>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4B0E2F6-AABD-4270-A0B2-D729C6CBAD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TotalTime>
  <Words>911</Words>
  <Application>Microsoft Office PowerPoint</Application>
  <PresentationFormat>Laajakuva</PresentationFormat>
  <Paragraphs>153</Paragraphs>
  <Slides>9</Slides>
  <Notes>9</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Arial Black</vt:lpstr>
      <vt:lpstr>Calibri</vt:lpstr>
      <vt:lpstr>HKI-perus</vt:lpstr>
      <vt:lpstr>Verktyg för bedömning av  fenomenbaserad inlärning</vt:lpstr>
      <vt:lpstr>Anvisning för användning av verktygen</vt:lpstr>
      <vt:lpstr>Bedömningsverktyg för fenomeninlärningens olika skeden </vt:lpstr>
      <vt:lpstr>Ämnesspecifik bedömning </vt:lpstr>
      <vt:lpstr>Verktyg </vt:lpstr>
      <vt:lpstr>Bedömningstabell för ämnesspecifik kompetens</vt:lpstr>
      <vt:lpstr>PowerPoint-esitys</vt:lpstr>
      <vt:lpstr>PowerPoint-esitys</vt:lpstr>
      <vt:lpstr>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Verktyg för bedömning av  fenomenbaserad inlärning</dc:title>
  <dc:creator>Halkilahti Heidi</dc:creator>
  <cp:lastModifiedBy>Juntunen Seija</cp:lastModifiedBy>
  <cp:revision>5</cp:revision>
  <dcterms:modified xsi:type="dcterms:W3CDTF">2020-02-05T10:58:18Z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0x010100595A45257258E54592B4B23189CAE676</vt:lpwstr>
  </property>
</Properties>
</file>