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4"/>
  </p:sldMasterIdLst>
  <p:notesMasterIdLst>
    <p:notesMasterId r:id="rId21"/>
  </p:notesMasterIdLst>
  <p:sldIdLst>
    <p:sldId id="256" r:id="rId5"/>
    <p:sldId id="257" r:id="rId6"/>
    <p:sldId id="258"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85" r:id="rId20"/>
  </p:sldIdLst>
  <p:sldSz cx="12192000" cy="6858000"/>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00">
          <p15:clr>
            <a:srgbClr val="9AA0A6"/>
          </p15:clr>
        </p15:guide>
        <p15:guide id="2" pos="7347">
          <p15:clr>
            <a:srgbClr val="9AA0A6"/>
          </p15:clr>
        </p15:guide>
        <p15:guide id="3" orient="horz" pos="73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2BE97B-CBCA-4684-8CA2-D9B863EF6814}">
  <a:tblStyle styleId="{3D2BE97B-CBCA-4684-8CA2-D9B863EF68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pos="300"/>
        <p:guide pos="7347"/>
        <p:guide orient="horz" pos="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50475" cy="49877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6737" y="0"/>
            <a:ext cx="2950475" cy="49877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0879" y="4784070"/>
            <a:ext cx="5447030" cy="391423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2154"/>
            <a:ext cx="2950475" cy="49877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6737" y="9442154"/>
            <a:ext cx="2950475" cy="498772"/>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02272d516_0_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02272d516_0_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457200" lvl="0" indent="-317500" algn="l" rtl="0">
              <a:spcBef>
                <a:spcPts val="0"/>
              </a:spcBef>
              <a:spcAft>
                <a:spcPts val="0"/>
              </a:spcAft>
              <a:buClr>
                <a:srgbClr val="000000"/>
              </a:buClr>
              <a:buSzPts val="1400"/>
              <a:buFont typeface="Arial"/>
              <a:buAutoNum type="arabicPeriod"/>
            </a:pPr>
            <a:endParaRPr>
              <a:solidFill>
                <a:srgbClr val="000000"/>
              </a:solidFill>
              <a:latin typeface="Arial"/>
              <a:ea typeface="Arial"/>
              <a:cs typeface="Arial"/>
              <a:sym typeface="Arial"/>
            </a:endParaRPr>
          </a:p>
        </p:txBody>
      </p:sp>
      <p:sp>
        <p:nvSpPr>
          <p:cNvPr id="207" name="Google Shape;207;g602272d516_0_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a:t>
            </a:fld>
            <a:endParaRPr lang="fi-F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75b1c14422_0_27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75b1c14422_0_275: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g75b1c14422_0_275: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10</a:t>
            </a:fld>
            <a:endParaRPr lang="fi-F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75aeafefb3_0_79: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431" name="Google Shape;431;g75aeafefb3_0_79: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75b1c14422_0_24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75b1c14422_0_244: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sz="1400">
              <a:latin typeface="Arial"/>
              <a:ea typeface="Arial"/>
              <a:cs typeface="Arial"/>
              <a:sym typeface="Arial"/>
            </a:endParaRPr>
          </a:p>
        </p:txBody>
      </p:sp>
      <p:sp>
        <p:nvSpPr>
          <p:cNvPr id="440" name="Google Shape;440;g75b1c14422_0_244: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12</a:t>
            </a:fld>
            <a:endParaRPr lang="fi-F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g75b1c14422_2_11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8" name="Google Shape;458;g75b1c14422_2_11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sz="1400">
              <a:latin typeface="Arial"/>
              <a:ea typeface="Arial"/>
              <a:cs typeface="Arial"/>
              <a:sym typeface="Arial"/>
            </a:endParaRPr>
          </a:p>
        </p:txBody>
      </p:sp>
      <p:sp>
        <p:nvSpPr>
          <p:cNvPr id="459" name="Google Shape;459;g75b1c14422_2_11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13</a:t>
            </a:fld>
            <a:endParaRPr lang="fi-F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g75b1c14422_0_261: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6" name="Google Shape;476;g75b1c14422_0_261: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sz="1400">
              <a:latin typeface="Arial"/>
              <a:ea typeface="Arial"/>
              <a:cs typeface="Arial"/>
              <a:sym typeface="Arial"/>
            </a:endParaRPr>
          </a:p>
        </p:txBody>
      </p:sp>
      <p:sp>
        <p:nvSpPr>
          <p:cNvPr id="477" name="Google Shape;477;g75b1c14422_0_261: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14</a:t>
            </a:fld>
            <a:endParaRPr lang="fi-FI"/>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g75b1c14422_0_32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2" name="Google Shape;492;g75b1c14422_0_323: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493" name="Google Shape;493;g75b1c14422_0_323: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15</a:t>
            </a:fld>
            <a:endParaRPr lang="fi-FI"/>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602272d516_2_20: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8" name="Google Shape;788;g602272d516_2_20: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9" name="Google Shape;789;g602272d516_2_20: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16</a:t>
            </a:fld>
            <a:endParaRPr lang="fi-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602272d516_0_1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100">
                <a:solidFill>
                  <a:srgbClr val="1F497D"/>
                </a:solidFill>
              </a:rPr>
              <a:t>for the suitability of tools for the O365 and Google environments?</a:t>
            </a:r>
          </a:p>
        </p:txBody>
      </p:sp>
      <p:sp>
        <p:nvSpPr>
          <p:cNvPr id="212" name="Google Shape;212;g602272d516_0_1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602272d516_2_2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218" name="Google Shape;218;g602272d516_2_2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75b1c14422_2_3: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75b1c14422_2_3: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3" name="Google Shape;343;g75b1c14422_2_3: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4</a:t>
            </a:fld>
            <a:endParaRPr lang="fi-F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75b1c14422_0_22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75b1c14422_0_225: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349" name="Google Shape;349;g75b1c14422_0_225: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75b1c14422_2_71: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 name="Google Shape;364;g75b1c14422_2_71:notes"/>
          <p:cNvSpPr txBox="1">
            <a:spLocks noGrp="1"/>
          </p:cNvSpPr>
          <p:nvPr>
            <p:ph type="body" idx="1"/>
          </p:nvPr>
        </p:nvSpPr>
        <p:spPr>
          <a:xfrm>
            <a:off x="680879" y="4784070"/>
            <a:ext cx="5447100" cy="391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endParaRPr/>
          </a:p>
        </p:txBody>
      </p:sp>
      <p:sp>
        <p:nvSpPr>
          <p:cNvPr id="365" name="Google Shape;365;g75b1c14422_2_71:notes"/>
          <p:cNvSpPr txBox="1">
            <a:spLocks noGrp="1"/>
          </p:cNvSpPr>
          <p:nvPr>
            <p:ph type="sldNum" idx="12"/>
          </p:nvPr>
        </p:nvSpPr>
        <p:spPr>
          <a:xfrm>
            <a:off x="3856737" y="9442154"/>
            <a:ext cx="2950500" cy="4989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75b1c14422_0_296: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383" name="Google Shape;383;g75b1c14422_0_296: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75b1c14422_0_305: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393" name="Google Shape;393;g75b1c14422_0_305: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75b1c14422_0_314:notes"/>
          <p:cNvSpPr txBox="1">
            <a:spLocks noGrp="1"/>
          </p:cNvSpPr>
          <p:nvPr>
            <p:ph type="body" idx="1"/>
          </p:nvPr>
        </p:nvSpPr>
        <p:spPr>
          <a:xfrm>
            <a:off x="680878" y="4784070"/>
            <a:ext cx="5447100" cy="3914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sz="1000">
              <a:latin typeface="Arial"/>
              <a:ea typeface="Arial"/>
              <a:cs typeface="Arial"/>
              <a:sym typeface="Arial"/>
            </a:endParaRPr>
          </a:p>
        </p:txBody>
      </p:sp>
      <p:sp>
        <p:nvSpPr>
          <p:cNvPr id="403" name="Google Shape;403;g75b1c14422_0_314:notes"/>
          <p:cNvSpPr>
            <a:spLocks noGrp="1" noRot="1" noChangeAspect="1"/>
          </p:cNvSpPr>
          <p:nvPr>
            <p:ph type="sldImg" idx="2"/>
          </p:nvPr>
        </p:nvSpPr>
        <p:spPr>
          <a:xfrm>
            <a:off x="423863" y="1243013"/>
            <a:ext cx="5961062" cy="33543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Kaksi sisältökohdetta" type="twoObj">
  <p:cSld name="TWO_OBJECTS">
    <p:spTree>
      <p:nvGrpSpPr>
        <p:cNvPr id="1" name="Shape 70"/>
        <p:cNvGrpSpPr/>
        <p:nvPr/>
      </p:nvGrpSpPr>
      <p:grpSpPr>
        <a:xfrm>
          <a:off x="0" y="0"/>
          <a:ext cx="0" cy="0"/>
          <a:chOff x="0" y="0"/>
          <a:chExt cx="0" cy="0"/>
        </a:xfrm>
      </p:grpSpPr>
      <p:sp>
        <p:nvSpPr>
          <p:cNvPr id="71" name="Google Shape;71;p13"/>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 name="Google Shape;72;p13"/>
          <p:cNvSpPr txBox="1">
            <a:spLocks noGrp="1"/>
          </p:cNvSpPr>
          <p:nvPr>
            <p:ph type="body" idx="1"/>
          </p:nvPr>
        </p:nvSpPr>
        <p:spPr>
          <a:xfrm>
            <a:off x="457200" y="1195200"/>
            <a:ext cx="53640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3" name="Google Shape;73;p13"/>
          <p:cNvSpPr txBox="1">
            <a:spLocks noGrp="1"/>
          </p:cNvSpPr>
          <p:nvPr>
            <p:ph type="body" idx="2"/>
          </p:nvPr>
        </p:nvSpPr>
        <p:spPr>
          <a:xfrm>
            <a:off x="6172200" y="1195200"/>
            <a:ext cx="53640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4" name="Google Shape;74;p1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5" name="Google Shape;75;p1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6" name="Google Shape;76;p1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äliotsikko vaakuna">
  <p:cSld name="Väliotsikko vaakuna">
    <p:bg>
      <p:bgPr>
        <a:solidFill>
          <a:srgbClr val="0001BE"/>
        </a:solidFill>
        <a:effectLst/>
      </p:bgPr>
    </p:bg>
    <p:spTree>
      <p:nvGrpSpPr>
        <p:cNvPr id="1" name="Shape 127"/>
        <p:cNvGrpSpPr/>
        <p:nvPr/>
      </p:nvGrpSpPr>
      <p:grpSpPr>
        <a:xfrm>
          <a:off x="0" y="0"/>
          <a:ext cx="0" cy="0"/>
          <a:chOff x="0" y="0"/>
          <a:chExt cx="0" cy="0"/>
        </a:xfrm>
      </p:grpSpPr>
      <p:sp>
        <p:nvSpPr>
          <p:cNvPr id="128" name="Google Shape;128;p23"/>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23"/>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0" name="Google Shape;130;p23"/>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p2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2" name="Google Shape;132;p23"/>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äliotsikko tiili">
  <p:cSld name="Väliotsikko tiili">
    <p:bg>
      <p:bgPr>
        <a:solidFill>
          <a:srgbClr val="DB2719"/>
        </a:solidFill>
        <a:effectLst/>
      </p:bgPr>
    </p:bg>
    <p:spTree>
      <p:nvGrpSpPr>
        <p:cNvPr id="1" name="Shape 133"/>
        <p:cNvGrpSpPr/>
        <p:nvPr/>
      </p:nvGrpSpPr>
      <p:grpSpPr>
        <a:xfrm>
          <a:off x="0" y="0"/>
          <a:ext cx="0" cy="0"/>
          <a:chOff x="0" y="0"/>
          <a:chExt cx="0" cy="0"/>
        </a:xfrm>
      </p:grpSpPr>
      <p:sp>
        <p:nvSpPr>
          <p:cNvPr id="134" name="Google Shape;134;p24"/>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5" name="Google Shape;135;p2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6" name="Google Shape;136;p2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7" name="Google Shape;137;p2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38" name="Google Shape;138;p24"/>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äliotsikko sumu">
  <p:cSld name="Väliotsikko sumu">
    <p:bg>
      <p:bgPr>
        <a:solidFill>
          <a:schemeClr val="accent3"/>
        </a:solidFill>
        <a:effectLst/>
      </p:bgPr>
    </p:bg>
    <p:spTree>
      <p:nvGrpSpPr>
        <p:cNvPr id="1" name="Shape 139"/>
        <p:cNvGrpSpPr/>
        <p:nvPr/>
      </p:nvGrpSpPr>
      <p:grpSpPr>
        <a:xfrm>
          <a:off x="0" y="0"/>
          <a:ext cx="0" cy="0"/>
          <a:chOff x="0" y="0"/>
          <a:chExt cx="0" cy="0"/>
        </a:xfrm>
      </p:grpSpPr>
      <p:sp>
        <p:nvSpPr>
          <p:cNvPr id="140" name="Google Shape;140;p25"/>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1" name="Google Shape;141;p25"/>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 name="Google Shape;142;p25"/>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3" name="Google Shape;143;p2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44" name="Google Shape;144;p25"/>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Väliotsikko metro">
  <p:cSld name="Väliotsikko metro">
    <p:bg>
      <p:bgPr>
        <a:solidFill>
          <a:schemeClr val="accent2"/>
        </a:solidFill>
        <a:effectLst/>
      </p:bgPr>
    </p:bg>
    <p:spTree>
      <p:nvGrpSpPr>
        <p:cNvPr id="1" name="Shape 145"/>
        <p:cNvGrpSpPr/>
        <p:nvPr/>
      </p:nvGrpSpPr>
      <p:grpSpPr>
        <a:xfrm>
          <a:off x="0" y="0"/>
          <a:ext cx="0" cy="0"/>
          <a:chOff x="0" y="0"/>
          <a:chExt cx="0" cy="0"/>
        </a:xfrm>
      </p:grpSpPr>
      <p:sp>
        <p:nvSpPr>
          <p:cNvPr id="146" name="Google Shape;146;p26"/>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7" name="Google Shape;147;p2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8" name="Google Shape;148;p2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9" name="Google Shape;149;p2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50" name="Google Shape;150;p26"/>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ailu">
  <p:cSld name="Vertailu">
    <p:spTree>
      <p:nvGrpSpPr>
        <p:cNvPr id="1" name="Shape 151"/>
        <p:cNvGrpSpPr/>
        <p:nvPr/>
      </p:nvGrpSpPr>
      <p:grpSpPr>
        <a:xfrm>
          <a:off x="0" y="0"/>
          <a:ext cx="0" cy="0"/>
          <a:chOff x="0" y="0"/>
          <a:chExt cx="0" cy="0"/>
        </a:xfrm>
      </p:grpSpPr>
      <p:sp>
        <p:nvSpPr>
          <p:cNvPr id="152" name="Google Shape;152;p27"/>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27"/>
          <p:cNvSpPr txBox="1">
            <a:spLocks noGrp="1"/>
          </p:cNvSpPr>
          <p:nvPr>
            <p:ph type="body" idx="1"/>
          </p:nvPr>
        </p:nvSpPr>
        <p:spPr>
          <a:xfrm>
            <a:off x="457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4" name="Google Shape;154;p27"/>
          <p:cNvSpPr txBox="1">
            <a:spLocks noGrp="1"/>
          </p:cNvSpPr>
          <p:nvPr>
            <p:ph type="body" idx="2"/>
          </p:nvPr>
        </p:nvSpPr>
        <p:spPr>
          <a:xfrm>
            <a:off x="6172200" y="1935804"/>
            <a:ext cx="5364000" cy="42417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5" name="Google Shape;155;p27"/>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6" name="Google Shape;156;p27"/>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57" name="Google Shape;157;p2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58" name="Google Shape;158;p27"/>
          <p:cNvSpPr txBox="1">
            <a:spLocks noGrp="1"/>
          </p:cNvSpPr>
          <p:nvPr>
            <p:ph type="body" idx="3"/>
          </p:nvPr>
        </p:nvSpPr>
        <p:spPr>
          <a:xfrm>
            <a:off x="4572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9" name="Google Shape;159;p27"/>
          <p:cNvSpPr txBox="1">
            <a:spLocks noGrp="1"/>
          </p:cNvSpPr>
          <p:nvPr>
            <p:ph type="body" idx="4"/>
          </p:nvPr>
        </p:nvSpPr>
        <p:spPr>
          <a:xfrm>
            <a:off x="6174000" y="1555784"/>
            <a:ext cx="5364300" cy="4092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chemeClr val="dk1"/>
              </a:buClr>
              <a:buSzPts val="2500"/>
              <a:buNone/>
              <a:defRPr>
                <a:latin typeface="Arial Black"/>
                <a:ea typeface="Arial Black"/>
                <a:cs typeface="Arial Black"/>
                <a:sym typeface="Arial Black"/>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isältö ja kuva">
  <p:cSld name="Sisältö ja kuva">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457200" y="408562"/>
            <a:ext cx="63717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2" name="Google Shape;162;p28"/>
          <p:cNvSpPr txBox="1">
            <a:spLocks noGrp="1"/>
          </p:cNvSpPr>
          <p:nvPr>
            <p:ph type="body" idx="1"/>
          </p:nvPr>
        </p:nvSpPr>
        <p:spPr>
          <a:xfrm>
            <a:off x="457200" y="1195200"/>
            <a:ext cx="6371700" cy="49824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63" name="Google Shape;163;p28"/>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4" name="Google Shape;164;p28"/>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65" name="Google Shape;165;p28"/>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66" name="Google Shape;166;p28"/>
          <p:cNvSpPr>
            <a:spLocks noGrp="1"/>
          </p:cNvSpPr>
          <p:nvPr>
            <p:ph type="pic" idx="2"/>
          </p:nvPr>
        </p:nvSpPr>
        <p:spPr>
          <a:xfrm>
            <a:off x="7131050" y="0"/>
            <a:ext cx="5061000" cy="6858000"/>
          </a:xfrm>
          <a:prstGeom prst="rect">
            <a:avLst/>
          </a:prstGeom>
          <a:solidFill>
            <a:srgbClr val="D8D8D8"/>
          </a:solidFill>
          <a:ln>
            <a:noFill/>
          </a:ln>
        </p:spPr>
        <p:txBody>
          <a:bodyPr spcFirstLastPara="1" wrap="square" lIns="0" tIns="0" rIns="0" bIns="0" anchor="t" anchorCtr="0">
            <a:noAutofit/>
          </a:bodyPr>
          <a:lstStyle>
            <a:lvl1pPr marR="0" lvl="0" algn="r"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Kuva">
  <p:cSld name="Kuva">
    <p:spTree>
      <p:nvGrpSpPr>
        <p:cNvPr id="1" name="Shape 167"/>
        <p:cNvGrpSpPr/>
        <p:nvPr/>
      </p:nvGrpSpPr>
      <p:grpSpPr>
        <a:xfrm>
          <a:off x="0" y="0"/>
          <a:ext cx="0" cy="0"/>
          <a:chOff x="0" y="0"/>
          <a:chExt cx="0" cy="0"/>
        </a:xfrm>
      </p:grpSpPr>
      <p:sp>
        <p:nvSpPr>
          <p:cNvPr id="168" name="Google Shape;168;p29"/>
          <p:cNvSpPr>
            <a:spLocks noGrp="1"/>
          </p:cNvSpPr>
          <p:nvPr>
            <p:ph type="pic" idx="2"/>
          </p:nvPr>
        </p:nvSpPr>
        <p:spPr>
          <a:xfrm>
            <a:off x="0" y="0"/>
            <a:ext cx="12192000" cy="68580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69" name="Google Shape;169;p29"/>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Logo" type="blank">
  <p:cSld name="BLANK">
    <p:spTree>
      <p:nvGrpSpPr>
        <p:cNvPr id="1" name="Shape 170"/>
        <p:cNvGrpSpPr/>
        <p:nvPr/>
      </p:nvGrpSpPr>
      <p:grpSpPr>
        <a:xfrm>
          <a:off x="0" y="0"/>
          <a:ext cx="0" cy="0"/>
          <a:chOff x="0" y="0"/>
          <a:chExt cx="0" cy="0"/>
        </a:xfrm>
      </p:grpSpPr>
      <p:sp>
        <p:nvSpPr>
          <p:cNvPr id="171" name="Google Shape;171;p3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2" name="Google Shape;172;p3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3" name="Google Shape;173;p3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pic>
        <p:nvPicPr>
          <p:cNvPr id="174" name="Google Shape;174;p30"/>
          <p:cNvPicPr preferRelativeResize="0"/>
          <p:nvPr/>
        </p:nvPicPr>
        <p:blipFill>
          <a:blip r:embed="rId2">
            <a:alphaModFix/>
          </a:blip>
          <a:stretch>
            <a:fillRect/>
          </a:stretch>
        </p:blipFill>
        <p:spPr>
          <a:xfrm>
            <a:off x="5015874" y="1529550"/>
            <a:ext cx="6749977" cy="3798876"/>
          </a:xfrm>
          <a:prstGeom prst="rect">
            <a:avLst/>
          </a:prstGeom>
          <a:noFill/>
          <a:ln>
            <a:noFill/>
          </a:ln>
          <a:effectLst>
            <a:outerShdw blurRad="57150" dist="19050" dir="5400000" algn="bl" rotWithShape="0">
              <a:srgbClr val="000000">
                <a:alpha val="50000"/>
              </a:srgbClr>
            </a:outerShdw>
          </a:effectLst>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yhjä">
  <p:cSld name="Tyhjä">
    <p:spTree>
      <p:nvGrpSpPr>
        <p:cNvPr id="1" name="Shape 175"/>
        <p:cNvGrpSpPr/>
        <p:nvPr/>
      </p:nvGrpSpPr>
      <p:grpSpPr>
        <a:xfrm>
          <a:off x="0" y="0"/>
          <a:ext cx="0" cy="0"/>
          <a:chOff x="0" y="0"/>
          <a:chExt cx="0" cy="0"/>
        </a:xfrm>
      </p:grpSpPr>
      <p:sp>
        <p:nvSpPr>
          <p:cNvPr id="176" name="Google Shape;176;p3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7" name="Google Shape;177;p3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78" name="Google Shape;178;p3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Kansi 2 B">
  <p:cSld name="Kansi 2 B">
    <p:bg>
      <p:bgPr>
        <a:solidFill>
          <a:srgbClr val="9FC9EB"/>
        </a:solidFill>
        <a:effectLst/>
      </p:bgPr>
    </p:bg>
    <p:spTree>
      <p:nvGrpSpPr>
        <p:cNvPr id="1" name="Shape 179"/>
        <p:cNvGrpSpPr/>
        <p:nvPr/>
      </p:nvGrpSpPr>
      <p:grpSpPr>
        <a:xfrm>
          <a:off x="0" y="0"/>
          <a:ext cx="0" cy="0"/>
          <a:chOff x="0" y="0"/>
          <a:chExt cx="0" cy="0"/>
        </a:xfrm>
      </p:grpSpPr>
      <p:sp>
        <p:nvSpPr>
          <p:cNvPr id="180" name="Google Shape;180;p32"/>
          <p:cNvSpPr/>
          <p:nvPr/>
        </p:nvSpPr>
        <p:spPr>
          <a:xfrm>
            <a:off x="0" y="0"/>
            <a:ext cx="12193206" cy="5572472"/>
          </a:xfrm>
          <a:custGeom>
            <a:avLst/>
            <a:gdLst/>
            <a:ahLst/>
            <a:cxnLst/>
            <a:rect l="l" t="t" r="r" b="b"/>
            <a:pathLst>
              <a:path w="25400" h="11590" extrusionOk="0">
                <a:moveTo>
                  <a:pt x="0" y="9914"/>
                </a:moveTo>
                <a:cubicBezTo>
                  <a:pt x="1140" y="9914"/>
                  <a:pt x="2118" y="10605"/>
                  <a:pt x="2540" y="11590"/>
                </a:cubicBezTo>
                <a:cubicBezTo>
                  <a:pt x="2962" y="10605"/>
                  <a:pt x="3940" y="9914"/>
                  <a:pt x="5080" y="9914"/>
                </a:cubicBezTo>
                <a:cubicBezTo>
                  <a:pt x="6220" y="9914"/>
                  <a:pt x="7198" y="10605"/>
                  <a:pt x="7620" y="11590"/>
                </a:cubicBezTo>
                <a:cubicBezTo>
                  <a:pt x="8042" y="10605"/>
                  <a:pt x="9020" y="9914"/>
                  <a:pt x="10160" y="9914"/>
                </a:cubicBezTo>
                <a:cubicBezTo>
                  <a:pt x="11300" y="9914"/>
                  <a:pt x="12278" y="10605"/>
                  <a:pt x="12700" y="11590"/>
                </a:cubicBezTo>
                <a:cubicBezTo>
                  <a:pt x="13122" y="10605"/>
                  <a:pt x="14100" y="9914"/>
                  <a:pt x="15240" y="9914"/>
                </a:cubicBezTo>
                <a:cubicBezTo>
                  <a:pt x="16380" y="9914"/>
                  <a:pt x="17358" y="10605"/>
                  <a:pt x="17780" y="11590"/>
                </a:cubicBezTo>
                <a:cubicBezTo>
                  <a:pt x="18202" y="10605"/>
                  <a:pt x="19180" y="9914"/>
                  <a:pt x="20320" y="9914"/>
                </a:cubicBezTo>
                <a:cubicBezTo>
                  <a:pt x="21460" y="9914"/>
                  <a:pt x="22438" y="10605"/>
                  <a:pt x="22860" y="11590"/>
                </a:cubicBezTo>
                <a:cubicBezTo>
                  <a:pt x="23282" y="10605"/>
                  <a:pt x="24260" y="9914"/>
                  <a:pt x="25400" y="9914"/>
                </a:cubicBezTo>
                <a:lnTo>
                  <a:pt x="25400" y="0"/>
                </a:lnTo>
                <a:lnTo>
                  <a:pt x="0" y="0"/>
                </a:lnTo>
                <a:lnTo>
                  <a:pt x="0" y="9914"/>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1" name="Google Shape;181;p32"/>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2" name="Google Shape;182;p32"/>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3" name="Google Shape;183;p32"/>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tsikko ja sisältö" type="obj">
  <p:cSld name="OBJECT">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 name="Google Shape;79;p14"/>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lvl="0" indent="-342900" algn="l" rtl="0">
              <a:lnSpc>
                <a:spcPct val="100000"/>
              </a:lnSpc>
              <a:spcBef>
                <a:spcPts val="0"/>
              </a:spcBef>
              <a:spcAft>
                <a:spcPts val="0"/>
              </a:spcAft>
              <a:buClr>
                <a:schemeClr val="dk1"/>
              </a:buClr>
              <a:buSzPts val="1800"/>
              <a:buChar char="•"/>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0" name="Google Shape;80;p14"/>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1" name="Google Shape;81;p14"/>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2" name="Google Shape;82;p1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Kansi 3 B">
  <p:cSld name="Kansi 3 B">
    <p:bg>
      <p:bgPr>
        <a:solidFill>
          <a:srgbClr val="FFC61E"/>
        </a:solidFill>
        <a:effectLst/>
      </p:bgPr>
    </p:bg>
    <p:spTree>
      <p:nvGrpSpPr>
        <p:cNvPr id="1" name="Shape 184"/>
        <p:cNvGrpSpPr/>
        <p:nvPr/>
      </p:nvGrpSpPr>
      <p:grpSpPr>
        <a:xfrm>
          <a:off x="0" y="0"/>
          <a:ext cx="0" cy="0"/>
          <a:chOff x="0" y="0"/>
          <a:chExt cx="0" cy="0"/>
        </a:xfrm>
      </p:grpSpPr>
      <p:sp>
        <p:nvSpPr>
          <p:cNvPr id="185" name="Google Shape;185;p33"/>
          <p:cNvSpPr/>
          <p:nvPr/>
        </p:nvSpPr>
        <p:spPr>
          <a:xfrm>
            <a:off x="0" y="0"/>
            <a:ext cx="9679037" cy="6857994"/>
          </a:xfrm>
          <a:custGeom>
            <a:avLst/>
            <a:gdLst/>
            <a:ahLst/>
            <a:cxnLst/>
            <a:rect l="l" t="t" r="r" b="b"/>
            <a:pathLst>
              <a:path w="20142" h="14300" extrusionOk="0">
                <a:moveTo>
                  <a:pt x="0" y="0"/>
                </a:moveTo>
                <a:lnTo>
                  <a:pt x="0" y="14300"/>
                </a:lnTo>
                <a:cubicBezTo>
                  <a:pt x="6714" y="14300"/>
                  <a:pt x="13428" y="14300"/>
                  <a:pt x="20141" y="14300"/>
                </a:cubicBezTo>
                <a:cubicBezTo>
                  <a:pt x="20136" y="13500"/>
                  <a:pt x="19649" y="12814"/>
                  <a:pt x="18957" y="12518"/>
                </a:cubicBezTo>
                <a:cubicBezTo>
                  <a:pt x="19653" y="12219"/>
                  <a:pt x="20142" y="11528"/>
                  <a:pt x="20142" y="10722"/>
                </a:cubicBezTo>
                <a:cubicBezTo>
                  <a:pt x="20142" y="9916"/>
                  <a:pt x="19653" y="9225"/>
                  <a:pt x="18957" y="8926"/>
                </a:cubicBezTo>
                <a:cubicBezTo>
                  <a:pt x="19653" y="8628"/>
                  <a:pt x="20142" y="7937"/>
                  <a:pt x="20142" y="7131"/>
                </a:cubicBezTo>
                <a:cubicBezTo>
                  <a:pt x="20142" y="6325"/>
                  <a:pt x="19653" y="5634"/>
                  <a:pt x="18957" y="5335"/>
                </a:cubicBezTo>
                <a:cubicBezTo>
                  <a:pt x="19653" y="5037"/>
                  <a:pt x="20142" y="4345"/>
                  <a:pt x="20142" y="3540"/>
                </a:cubicBezTo>
                <a:cubicBezTo>
                  <a:pt x="20142" y="2734"/>
                  <a:pt x="19653" y="2042"/>
                  <a:pt x="18957" y="1744"/>
                </a:cubicBezTo>
                <a:cubicBezTo>
                  <a:pt x="19638" y="1452"/>
                  <a:pt x="20120" y="784"/>
                  <a:pt x="20141" y="0"/>
                </a:cubicBezTo>
                <a:cubicBezTo>
                  <a:pt x="13427" y="0"/>
                  <a:pt x="6714" y="0"/>
                  <a:pt x="0" y="0"/>
                </a:cubicBezTo>
                <a:close/>
              </a:path>
            </a:pathLst>
          </a:custGeom>
          <a:solidFill>
            <a:srgbClr val="9FC9E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86" name="Google Shape;186;p33"/>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p33"/>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88" name="Google Shape;188;p33"/>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Kansi 4 B">
  <p:cSld name="Kansi 4 B">
    <p:bg>
      <p:bgPr>
        <a:solidFill>
          <a:srgbClr val="00D7A7"/>
        </a:solidFill>
        <a:effectLst/>
      </p:bgPr>
    </p:bg>
    <p:spTree>
      <p:nvGrpSpPr>
        <p:cNvPr id="1" name="Shape 189"/>
        <p:cNvGrpSpPr/>
        <p:nvPr/>
      </p:nvGrpSpPr>
      <p:grpSpPr>
        <a:xfrm>
          <a:off x="0" y="0"/>
          <a:ext cx="0" cy="0"/>
          <a:chOff x="0" y="0"/>
          <a:chExt cx="0" cy="0"/>
        </a:xfrm>
      </p:grpSpPr>
      <p:sp>
        <p:nvSpPr>
          <p:cNvPr id="190" name="Google Shape;190;p34"/>
          <p:cNvSpPr/>
          <p:nvPr/>
        </p:nvSpPr>
        <p:spPr>
          <a:xfrm>
            <a:off x="-1" y="0"/>
            <a:ext cx="12193206" cy="6857996"/>
          </a:xfrm>
          <a:custGeom>
            <a:avLst/>
            <a:gdLst/>
            <a:ahLst/>
            <a:cxnLst/>
            <a:rect l="l" t="t" r="r" b="b"/>
            <a:pathLst>
              <a:path w="25400" h="14293" extrusionOk="0">
                <a:moveTo>
                  <a:pt x="0" y="14293"/>
                </a:moveTo>
                <a:lnTo>
                  <a:pt x="11682" y="14293"/>
                </a:lnTo>
                <a:cubicBezTo>
                  <a:pt x="11492" y="13905"/>
                  <a:pt x="11303" y="13517"/>
                  <a:pt x="11303" y="13517"/>
                </a:cubicBezTo>
                <a:cubicBezTo>
                  <a:pt x="11303" y="13517"/>
                  <a:pt x="11074" y="13038"/>
                  <a:pt x="11469" y="12643"/>
                </a:cubicBezTo>
                <a:cubicBezTo>
                  <a:pt x="11705" y="12407"/>
                  <a:pt x="12051" y="12349"/>
                  <a:pt x="12342" y="12478"/>
                </a:cubicBezTo>
                <a:cubicBezTo>
                  <a:pt x="12354" y="12483"/>
                  <a:pt x="13914" y="13245"/>
                  <a:pt x="13914" y="13245"/>
                </a:cubicBezTo>
                <a:cubicBezTo>
                  <a:pt x="13914" y="13245"/>
                  <a:pt x="14350" y="13466"/>
                  <a:pt x="14748" y="13067"/>
                </a:cubicBezTo>
                <a:cubicBezTo>
                  <a:pt x="14979" y="12837"/>
                  <a:pt x="15040" y="12503"/>
                  <a:pt x="14919" y="12211"/>
                </a:cubicBezTo>
                <a:cubicBezTo>
                  <a:pt x="14910" y="12193"/>
                  <a:pt x="14161" y="10659"/>
                  <a:pt x="14161" y="10659"/>
                </a:cubicBezTo>
                <a:cubicBezTo>
                  <a:pt x="14161" y="10659"/>
                  <a:pt x="13932" y="10180"/>
                  <a:pt x="14327" y="9785"/>
                </a:cubicBezTo>
                <a:cubicBezTo>
                  <a:pt x="14564" y="9549"/>
                  <a:pt x="14909" y="9491"/>
                  <a:pt x="15200" y="9620"/>
                </a:cubicBezTo>
                <a:cubicBezTo>
                  <a:pt x="15213" y="9625"/>
                  <a:pt x="16773" y="10387"/>
                  <a:pt x="16773" y="10387"/>
                </a:cubicBezTo>
                <a:cubicBezTo>
                  <a:pt x="16773" y="10387"/>
                  <a:pt x="17208" y="10608"/>
                  <a:pt x="17607" y="10209"/>
                </a:cubicBezTo>
                <a:cubicBezTo>
                  <a:pt x="17837" y="9979"/>
                  <a:pt x="17898" y="9645"/>
                  <a:pt x="17777" y="9353"/>
                </a:cubicBezTo>
                <a:cubicBezTo>
                  <a:pt x="17768" y="9335"/>
                  <a:pt x="17020" y="7801"/>
                  <a:pt x="17020" y="7801"/>
                </a:cubicBezTo>
                <a:cubicBezTo>
                  <a:pt x="17020" y="7801"/>
                  <a:pt x="16791" y="7322"/>
                  <a:pt x="17185" y="6927"/>
                </a:cubicBezTo>
                <a:cubicBezTo>
                  <a:pt x="17422" y="6691"/>
                  <a:pt x="17767" y="6633"/>
                  <a:pt x="18058" y="6762"/>
                </a:cubicBezTo>
                <a:cubicBezTo>
                  <a:pt x="18071" y="6767"/>
                  <a:pt x="19628" y="7532"/>
                  <a:pt x="19628" y="7532"/>
                </a:cubicBezTo>
                <a:cubicBezTo>
                  <a:pt x="19628" y="7532"/>
                  <a:pt x="20093" y="7723"/>
                  <a:pt x="20459" y="7357"/>
                </a:cubicBezTo>
                <a:cubicBezTo>
                  <a:pt x="20689" y="7127"/>
                  <a:pt x="20750" y="6793"/>
                  <a:pt x="20629" y="6500"/>
                </a:cubicBezTo>
                <a:cubicBezTo>
                  <a:pt x="20620" y="6483"/>
                  <a:pt x="19872" y="4948"/>
                  <a:pt x="19872" y="4948"/>
                </a:cubicBezTo>
                <a:cubicBezTo>
                  <a:pt x="19872" y="4948"/>
                  <a:pt x="19643" y="4470"/>
                  <a:pt x="20038" y="4075"/>
                </a:cubicBezTo>
                <a:cubicBezTo>
                  <a:pt x="20274" y="3838"/>
                  <a:pt x="20619" y="3781"/>
                  <a:pt x="20911" y="3910"/>
                </a:cubicBezTo>
                <a:cubicBezTo>
                  <a:pt x="20923" y="3915"/>
                  <a:pt x="22483" y="4676"/>
                  <a:pt x="22483" y="4676"/>
                </a:cubicBezTo>
                <a:cubicBezTo>
                  <a:pt x="22483" y="4676"/>
                  <a:pt x="22919" y="4897"/>
                  <a:pt x="23317" y="4499"/>
                </a:cubicBezTo>
                <a:cubicBezTo>
                  <a:pt x="23547" y="4268"/>
                  <a:pt x="23608" y="3935"/>
                  <a:pt x="23487" y="3642"/>
                </a:cubicBezTo>
                <a:cubicBezTo>
                  <a:pt x="23479" y="3624"/>
                  <a:pt x="22730" y="2090"/>
                  <a:pt x="22730" y="2090"/>
                </a:cubicBezTo>
                <a:cubicBezTo>
                  <a:pt x="22730" y="2090"/>
                  <a:pt x="22501" y="1611"/>
                  <a:pt x="22896" y="1217"/>
                </a:cubicBezTo>
                <a:cubicBezTo>
                  <a:pt x="23132" y="980"/>
                  <a:pt x="23478" y="922"/>
                  <a:pt x="23769" y="1051"/>
                </a:cubicBezTo>
                <a:cubicBezTo>
                  <a:pt x="23781" y="1056"/>
                  <a:pt x="25342" y="1818"/>
                  <a:pt x="25342" y="1818"/>
                </a:cubicBezTo>
                <a:cubicBezTo>
                  <a:pt x="25342" y="1818"/>
                  <a:pt x="25363" y="1827"/>
                  <a:pt x="25400" y="1837"/>
                </a:cubicBezTo>
                <a:lnTo>
                  <a:pt x="25400" y="0"/>
                </a:lnTo>
                <a:lnTo>
                  <a:pt x="0" y="0"/>
                </a:lnTo>
                <a:lnTo>
                  <a:pt x="0" y="14293"/>
                </a:lnTo>
                <a:close/>
              </a:path>
            </a:pathLst>
          </a:custGeom>
          <a:solidFill>
            <a:srgbClr val="F5A3C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1" name="Google Shape;191;p34"/>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2" name="Google Shape;192;p34"/>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3" name="Google Shape;193;p34"/>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Kansi 5 B">
  <p:cSld name="Kansi 5 B">
    <p:bg>
      <p:bgPr>
        <a:solidFill>
          <a:srgbClr val="9FC9EB"/>
        </a:solidFill>
        <a:effectLst/>
      </p:bgPr>
    </p:bg>
    <p:spTree>
      <p:nvGrpSpPr>
        <p:cNvPr id="1" name="Shape 194"/>
        <p:cNvGrpSpPr/>
        <p:nvPr/>
      </p:nvGrpSpPr>
      <p:grpSpPr>
        <a:xfrm>
          <a:off x="0" y="0"/>
          <a:ext cx="0" cy="0"/>
          <a:chOff x="0" y="0"/>
          <a:chExt cx="0" cy="0"/>
        </a:xfrm>
      </p:grpSpPr>
      <p:sp>
        <p:nvSpPr>
          <p:cNvPr id="195" name="Google Shape;195;p35"/>
          <p:cNvSpPr/>
          <p:nvPr/>
        </p:nvSpPr>
        <p:spPr>
          <a:xfrm>
            <a:off x="0" y="0"/>
            <a:ext cx="12193206" cy="6857994"/>
          </a:xfrm>
          <a:custGeom>
            <a:avLst/>
            <a:gdLst/>
            <a:ahLst/>
            <a:cxnLst/>
            <a:rect l="l" t="t" r="r" b="b"/>
            <a:pathLst>
              <a:path w="25400" h="14300" extrusionOk="0">
                <a:moveTo>
                  <a:pt x="0" y="0"/>
                </a:moveTo>
                <a:lnTo>
                  <a:pt x="0" y="14300"/>
                </a:lnTo>
                <a:lnTo>
                  <a:pt x="14503" y="14300"/>
                </a:lnTo>
                <a:lnTo>
                  <a:pt x="14498" y="12595"/>
                </a:lnTo>
                <a:lnTo>
                  <a:pt x="16321" y="12600"/>
                </a:lnTo>
                <a:lnTo>
                  <a:pt x="16316" y="10777"/>
                </a:lnTo>
                <a:lnTo>
                  <a:pt x="18138" y="10782"/>
                </a:lnTo>
                <a:lnTo>
                  <a:pt x="18133" y="9085"/>
                </a:lnTo>
                <a:lnTo>
                  <a:pt x="19956" y="9090"/>
                </a:lnTo>
                <a:lnTo>
                  <a:pt x="19951" y="7267"/>
                </a:lnTo>
                <a:lnTo>
                  <a:pt x="21773" y="7272"/>
                </a:lnTo>
                <a:lnTo>
                  <a:pt x="21768" y="5450"/>
                </a:lnTo>
                <a:lnTo>
                  <a:pt x="23591" y="5455"/>
                </a:lnTo>
                <a:lnTo>
                  <a:pt x="23586" y="3632"/>
                </a:lnTo>
                <a:lnTo>
                  <a:pt x="25400" y="3637"/>
                </a:lnTo>
                <a:lnTo>
                  <a:pt x="25400" y="0"/>
                </a:lnTo>
                <a:lnTo>
                  <a:pt x="0" y="0"/>
                </a:lnTo>
                <a:close/>
              </a:path>
            </a:pathLst>
          </a:custGeom>
          <a:solidFill>
            <a:srgbClr val="DB2719"/>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96" name="Google Shape;196;p3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7" name="Google Shape;197;p3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98" name="Google Shape;198;p3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opetus 2">
  <p:cSld name="Lopetus 2">
    <p:bg>
      <p:bgPr>
        <a:solidFill>
          <a:srgbClr val="0001BE"/>
        </a:solidFill>
        <a:effectLst/>
      </p:bgPr>
    </p:bg>
    <p:spTree>
      <p:nvGrpSpPr>
        <p:cNvPr id="1" name="Shape 199"/>
        <p:cNvGrpSpPr/>
        <p:nvPr/>
      </p:nvGrpSpPr>
      <p:grpSpPr>
        <a:xfrm>
          <a:off x="0" y="0"/>
          <a:ext cx="0" cy="0"/>
          <a:chOff x="0" y="0"/>
          <a:chExt cx="0" cy="0"/>
        </a:xfrm>
      </p:grpSpPr>
      <p:sp>
        <p:nvSpPr>
          <p:cNvPr id="200" name="Google Shape;200;p36"/>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1" name="Google Shape;201;p36"/>
          <p:cNvPicPr preferRelativeResize="0"/>
          <p:nvPr/>
        </p:nvPicPr>
        <p:blipFill rotWithShape="1">
          <a:blip r:embed="rId2">
            <a:alphaModFix/>
          </a:blip>
          <a:srcRect/>
          <a:stretch/>
        </p:blipFill>
        <p:spPr>
          <a:xfrm>
            <a:off x="244211" y="5677621"/>
            <a:ext cx="1686983" cy="946833"/>
          </a:xfrm>
          <a:prstGeom prst="rect">
            <a:avLst/>
          </a:prstGeom>
          <a:noFill/>
          <a:ln>
            <a:noFill/>
          </a:ln>
        </p:spPr>
      </p:pic>
      <p:sp>
        <p:nvSpPr>
          <p:cNvPr id="202" name="Google Shape;202;p36"/>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203" name="Google Shape;203;p36"/>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Thank you!</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Kansi 1 B">
  <p:cSld name="Kansi 1 B">
    <p:bg>
      <p:bgPr>
        <a:solidFill>
          <a:srgbClr val="0001BE"/>
        </a:solidFill>
        <a:effectLst/>
      </p:bgPr>
    </p:bg>
    <p:spTree>
      <p:nvGrpSpPr>
        <p:cNvPr id="1" name="Shape 83"/>
        <p:cNvGrpSpPr/>
        <p:nvPr/>
      </p:nvGrpSpPr>
      <p:grpSpPr>
        <a:xfrm>
          <a:off x="0" y="0"/>
          <a:ext cx="0" cy="0"/>
          <a:chOff x="0" y="0"/>
          <a:chExt cx="0" cy="0"/>
        </a:xfrm>
      </p:grpSpPr>
      <p:sp>
        <p:nvSpPr>
          <p:cNvPr id="84" name="Google Shape;84;p15"/>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5" name="Google Shape;85;p15"/>
          <p:cNvSpPr txBox="1">
            <a:spLocks noGrp="1"/>
          </p:cNvSpPr>
          <p:nvPr>
            <p:ph type="ctrTitle"/>
          </p:nvPr>
        </p:nvSpPr>
        <p:spPr>
          <a:xfrm>
            <a:off x="408563" y="457200"/>
            <a:ext cx="10739400" cy="2072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6" name="Google Shape;86;p15"/>
          <p:cNvSpPr txBox="1">
            <a:spLocks noGrp="1"/>
          </p:cNvSpPr>
          <p:nvPr>
            <p:ph type="body" idx="1"/>
          </p:nvPr>
        </p:nvSpPr>
        <p:spPr>
          <a:xfrm>
            <a:off x="447472" y="2665378"/>
            <a:ext cx="10709400" cy="972000"/>
          </a:xfrm>
          <a:prstGeom prst="rect">
            <a:avLst/>
          </a:prstGeom>
          <a:noFill/>
          <a:ln>
            <a:noFill/>
          </a:ln>
        </p:spPr>
        <p:txBody>
          <a:bodyPr spcFirstLastPara="1" wrap="square" lIns="0" tIns="0" rIns="0" bIns="0" anchor="t" anchorCtr="0">
            <a:noAutofit/>
          </a:bodyPr>
          <a:lstStyle>
            <a:lvl1pPr marL="457200" lvl="0" indent="-228600" algn="l" rtl="0">
              <a:lnSpc>
                <a:spcPct val="100000"/>
              </a:lnSpc>
              <a:spcBef>
                <a:spcPts val="0"/>
              </a:spcBef>
              <a:spcAft>
                <a:spcPts val="0"/>
              </a:spcAft>
              <a:buClr>
                <a:srgbClr val="FFFFFF"/>
              </a:buClr>
              <a:buSzPts val="2500"/>
              <a:buNone/>
              <a:defRPr b="1">
                <a:solidFill>
                  <a:srgbClr val="FFFFFF"/>
                </a:solidFill>
                <a:latin typeface="Arial"/>
                <a:ea typeface="Arial"/>
                <a:cs typeface="Arial"/>
                <a:sym typeface="Aria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87" name="Google Shape;87;p15"/>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so kuva">
  <p:cSld name="Iso kuva">
    <p:spTree>
      <p:nvGrpSpPr>
        <p:cNvPr id="1" name="Shape 88"/>
        <p:cNvGrpSpPr/>
        <p:nvPr/>
      </p:nvGrpSpPr>
      <p:grpSpPr>
        <a:xfrm>
          <a:off x="0" y="0"/>
          <a:ext cx="0" cy="0"/>
          <a:chOff x="0" y="0"/>
          <a:chExt cx="0" cy="0"/>
        </a:xfrm>
      </p:grpSpPr>
      <p:sp>
        <p:nvSpPr>
          <p:cNvPr id="89" name="Google Shape;89;p16"/>
          <p:cNvSpPr>
            <a:spLocks noGrp="1"/>
          </p:cNvSpPr>
          <p:nvPr>
            <p:ph type="pic" idx="2"/>
          </p:nvPr>
        </p:nvSpPr>
        <p:spPr>
          <a:xfrm>
            <a:off x="0" y="0"/>
            <a:ext cx="12192000" cy="5428500"/>
          </a:xfrm>
          <a:prstGeom prst="rect">
            <a:avLst/>
          </a:prstGeom>
          <a:solidFill>
            <a:srgbClr val="D8D8D8"/>
          </a:solid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500"/>
              <a:buFont typeface="Arial"/>
              <a:buNone/>
              <a:defRPr sz="2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0" name="Google Shape;90;p16"/>
          <p:cNvSpPr txBox="1">
            <a:spLocks noGrp="1"/>
          </p:cNvSpPr>
          <p:nvPr>
            <p:ph type="title"/>
          </p:nvPr>
        </p:nvSpPr>
        <p:spPr>
          <a:xfrm>
            <a:off x="457199" y="5486400"/>
            <a:ext cx="11235300" cy="670800"/>
          </a:xfrm>
          <a:prstGeom prst="rect">
            <a:avLst/>
          </a:prstGeom>
          <a:noFill/>
          <a:ln>
            <a:noFill/>
          </a:ln>
        </p:spPr>
        <p:txBody>
          <a:bodyPr spcFirstLastPara="1" wrap="square" lIns="0" tIns="0" rIns="0" bIns="0" anchor="ctr" anchorCtr="0">
            <a:noAutofit/>
          </a:bodyPr>
          <a:lstStyle>
            <a:lvl1pPr lvl="0" algn="ctr" rtl="0">
              <a:lnSpc>
                <a:spcPct val="90000"/>
              </a:lnSpc>
              <a:spcBef>
                <a:spcPts val="0"/>
              </a:spcBef>
              <a:spcAft>
                <a:spcPts val="0"/>
              </a:spcAft>
              <a:buClr>
                <a:schemeClr val="dk1"/>
              </a:buClr>
              <a:buSzPts val="2600"/>
              <a:buFont typeface="Arial"/>
              <a:buNone/>
              <a:defRPr sz="2600" b="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1" name="Google Shape;91;p16"/>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16"/>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opetus">
  <p:cSld name="Lopetus">
    <p:bg>
      <p:bgPr>
        <a:solidFill>
          <a:srgbClr val="0001BE"/>
        </a:solidFill>
        <a:effectLst/>
      </p:bgPr>
    </p:bg>
    <p:spTree>
      <p:nvGrpSpPr>
        <p:cNvPr id="1" name="Shape 99"/>
        <p:cNvGrpSpPr/>
        <p:nvPr/>
      </p:nvGrpSpPr>
      <p:grpSpPr>
        <a:xfrm>
          <a:off x="0" y="0"/>
          <a:ext cx="0" cy="0"/>
          <a:chOff x="0" y="0"/>
          <a:chExt cx="0" cy="0"/>
        </a:xfrm>
      </p:grpSpPr>
      <p:sp>
        <p:nvSpPr>
          <p:cNvPr id="100" name="Google Shape;100;p18"/>
          <p:cNvSpPr/>
          <p:nvPr/>
        </p:nvSpPr>
        <p:spPr>
          <a:xfrm>
            <a:off x="0" y="0"/>
            <a:ext cx="12192000" cy="6857994"/>
          </a:xfrm>
          <a:custGeom>
            <a:avLst/>
            <a:gdLst/>
            <a:ahLst/>
            <a:cxnLst/>
            <a:rect l="l" t="t" r="r" b="b"/>
            <a:pathLst>
              <a:path w="25400" h="14300" extrusionOk="0">
                <a:moveTo>
                  <a:pt x="11070" y="14300"/>
                </a:moveTo>
                <a:cubicBezTo>
                  <a:pt x="11139" y="14078"/>
                  <a:pt x="11214" y="13854"/>
                  <a:pt x="11503" y="13565"/>
                </a:cubicBezTo>
                <a:cubicBezTo>
                  <a:pt x="12102" y="12966"/>
                  <a:pt x="12420" y="13285"/>
                  <a:pt x="13018" y="12686"/>
                </a:cubicBezTo>
                <a:cubicBezTo>
                  <a:pt x="13617" y="12087"/>
                  <a:pt x="13299" y="11769"/>
                  <a:pt x="13897" y="11171"/>
                </a:cubicBezTo>
                <a:cubicBezTo>
                  <a:pt x="14496" y="10572"/>
                  <a:pt x="14814" y="10890"/>
                  <a:pt x="15412" y="10292"/>
                </a:cubicBezTo>
                <a:cubicBezTo>
                  <a:pt x="16011" y="9693"/>
                  <a:pt x="15693" y="9375"/>
                  <a:pt x="16291" y="8777"/>
                </a:cubicBezTo>
                <a:cubicBezTo>
                  <a:pt x="16890" y="8178"/>
                  <a:pt x="17208" y="8496"/>
                  <a:pt x="17807" y="7898"/>
                </a:cubicBezTo>
                <a:cubicBezTo>
                  <a:pt x="18405" y="7299"/>
                  <a:pt x="18087" y="6981"/>
                  <a:pt x="18686" y="6382"/>
                </a:cubicBezTo>
                <a:cubicBezTo>
                  <a:pt x="19284" y="5784"/>
                  <a:pt x="19602" y="6102"/>
                  <a:pt x="20201" y="5503"/>
                </a:cubicBezTo>
                <a:cubicBezTo>
                  <a:pt x="20799" y="4905"/>
                  <a:pt x="20481" y="4587"/>
                  <a:pt x="21080" y="3988"/>
                </a:cubicBezTo>
                <a:cubicBezTo>
                  <a:pt x="21678" y="3390"/>
                  <a:pt x="21997" y="3708"/>
                  <a:pt x="22595" y="3109"/>
                </a:cubicBezTo>
                <a:cubicBezTo>
                  <a:pt x="23194" y="2511"/>
                  <a:pt x="22876" y="2192"/>
                  <a:pt x="23474" y="1594"/>
                </a:cubicBezTo>
                <a:cubicBezTo>
                  <a:pt x="24072" y="996"/>
                  <a:pt x="24390" y="1314"/>
                  <a:pt x="24988" y="716"/>
                </a:cubicBezTo>
                <a:cubicBezTo>
                  <a:pt x="25249" y="455"/>
                  <a:pt x="25336" y="248"/>
                  <a:pt x="25400" y="48"/>
                </a:cubicBezTo>
                <a:lnTo>
                  <a:pt x="25400" y="0"/>
                </a:lnTo>
                <a:lnTo>
                  <a:pt x="0" y="0"/>
                </a:lnTo>
                <a:lnTo>
                  <a:pt x="0" y="14300"/>
                </a:lnTo>
                <a:lnTo>
                  <a:pt x="11070" y="14300"/>
                </a:lnTo>
                <a:close/>
              </a:path>
            </a:pathLst>
          </a:custGeom>
          <a:solidFill>
            <a:srgbClr val="00D7A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1" name="Google Shape;101;p18"/>
          <p:cNvSpPr txBox="1">
            <a:spLocks noGrp="1"/>
          </p:cNvSpPr>
          <p:nvPr>
            <p:ph type="body" idx="1"/>
          </p:nvPr>
        </p:nvSpPr>
        <p:spPr>
          <a:xfrm>
            <a:off x="457200" y="2344738"/>
            <a:ext cx="5460900" cy="3044400"/>
          </a:xfrm>
          <a:prstGeom prst="rect">
            <a:avLst/>
          </a:prstGeom>
          <a:noFill/>
          <a:ln>
            <a:noFill/>
          </a:ln>
        </p:spPr>
        <p:txBody>
          <a:bodyPr spcFirstLastPara="1" wrap="square" lIns="0" tIns="0" rIns="0" bIns="0" anchor="b" anchorCtr="0">
            <a:noAutofit/>
          </a:bodyPr>
          <a:lstStyle>
            <a:lvl1pPr marL="457200" lvl="0" indent="-228600" algn="l" rtl="0">
              <a:lnSpc>
                <a:spcPct val="100000"/>
              </a:lnSpc>
              <a:spcBef>
                <a:spcPts val="0"/>
              </a:spcBef>
              <a:spcAft>
                <a:spcPts val="0"/>
              </a:spcAft>
              <a:buClr>
                <a:srgbClr val="FFFFFF"/>
              </a:buClr>
              <a:buSzPts val="2500"/>
              <a:buNone/>
              <a:defRPr>
                <a:solidFill>
                  <a:srgbClr val="FFFFFF"/>
                </a:solidFill>
              </a:defRPr>
            </a:lvl1pPr>
            <a:lvl2pPr marL="914400" lvl="1" indent="-342900" algn="l" rtl="0">
              <a:lnSpc>
                <a:spcPct val="100000"/>
              </a:lnSpc>
              <a:spcBef>
                <a:spcPts val="0"/>
              </a:spcBef>
              <a:spcAft>
                <a:spcPts val="0"/>
              </a:spcAft>
              <a:buClr>
                <a:schemeClr val="dk1"/>
              </a:buClr>
              <a:buSzPts val="1800"/>
              <a:buChar char="•"/>
              <a:defRPr/>
            </a:lvl2pPr>
            <a:lvl3pPr marL="1371600" lvl="2" indent="-342900" algn="l" rtl="0">
              <a:lnSpc>
                <a:spcPct val="100000"/>
              </a:lnSpc>
              <a:spcBef>
                <a:spcPts val="0"/>
              </a:spcBef>
              <a:spcAft>
                <a:spcPts val="0"/>
              </a:spcAft>
              <a:buClr>
                <a:schemeClr val="dk1"/>
              </a:buClr>
              <a:buSzPts val="1800"/>
              <a:buChar char="•"/>
              <a:defRPr/>
            </a:lvl3pPr>
            <a:lvl4pPr marL="1828800" lvl="3" indent="-342900" algn="l" rtl="0">
              <a:lnSpc>
                <a:spcPct val="100000"/>
              </a:lnSpc>
              <a:spcBef>
                <a:spcPts val="0"/>
              </a:spcBef>
              <a:spcAft>
                <a:spcPts val="0"/>
              </a:spcAft>
              <a:buClr>
                <a:schemeClr val="dk1"/>
              </a:buClr>
              <a:buSzPts val="1800"/>
              <a:buChar char="•"/>
              <a:defRPr/>
            </a:lvl4pPr>
            <a:lvl5pPr marL="2286000" lvl="4" indent="-342900" algn="l" rtl="0">
              <a:lnSpc>
                <a:spcPct val="100000"/>
              </a:lnSpc>
              <a:spcBef>
                <a:spcPts val="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02" name="Google Shape;102;p18"/>
          <p:cNvSpPr txBox="1"/>
          <p:nvPr/>
        </p:nvSpPr>
        <p:spPr>
          <a:xfrm>
            <a:off x="301556" y="194553"/>
            <a:ext cx="10087500" cy="1740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i-FI" sz="9000" b="1">
                <a:solidFill>
                  <a:srgbClr val="FFFFFF"/>
                </a:solidFill>
                <a:latin typeface="Arial"/>
                <a:ea typeface="Arial"/>
                <a:cs typeface="Arial"/>
                <a:sym typeface="Arial"/>
              </a:rPr>
              <a:t>Kiitos!</a:t>
            </a:r>
            <a:endParaRPr/>
          </a:p>
        </p:txBody>
      </p:sp>
      <p:pic>
        <p:nvPicPr>
          <p:cNvPr id="103" name="Google Shape;103;p18"/>
          <p:cNvPicPr preferRelativeResize="0"/>
          <p:nvPr/>
        </p:nvPicPr>
        <p:blipFill rotWithShape="1">
          <a:blip r:embed="rId2">
            <a:alphaModFix/>
          </a:blip>
          <a:srcRect/>
          <a:stretch/>
        </p:blipFill>
        <p:spPr>
          <a:xfrm>
            <a:off x="244211" y="5677621"/>
            <a:ext cx="1686983" cy="946833"/>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dia">
  <p:cSld name="Otsikkodia">
    <p:spTree>
      <p:nvGrpSpPr>
        <p:cNvPr id="1" name="Shape 104"/>
        <p:cNvGrpSpPr/>
        <p:nvPr/>
      </p:nvGrpSpPr>
      <p:grpSpPr>
        <a:xfrm>
          <a:off x="0" y="0"/>
          <a:ext cx="0" cy="0"/>
          <a:chOff x="0" y="0"/>
          <a:chExt cx="0" cy="0"/>
        </a:xfrm>
      </p:grpSpPr>
      <p:sp>
        <p:nvSpPr>
          <p:cNvPr id="105" name="Google Shape;105;p19"/>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7000"/>
              <a:buFont typeface="Arial"/>
              <a:buNone/>
              <a:defRPr sz="70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6" name="Google Shape;106;p19"/>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7" name="Google Shape;107;p19"/>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8" name="Google Shape;108;p1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Otsikkodia nega">
  <p:cSld name="Otsikkodia nega">
    <p:bg>
      <p:bgPr>
        <a:solidFill>
          <a:srgbClr val="000000"/>
        </a:solidFill>
        <a:effectLst/>
      </p:bgPr>
    </p:bg>
    <p:spTree>
      <p:nvGrpSpPr>
        <p:cNvPr id="1" name="Shape 109"/>
        <p:cNvGrpSpPr/>
        <p:nvPr/>
      </p:nvGrpSpPr>
      <p:grpSpPr>
        <a:xfrm>
          <a:off x="0" y="0"/>
          <a:ext cx="0" cy="0"/>
          <a:chOff x="0" y="0"/>
          <a:chExt cx="0" cy="0"/>
        </a:xfrm>
      </p:grpSpPr>
      <p:sp>
        <p:nvSpPr>
          <p:cNvPr id="110" name="Google Shape;110;p20"/>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p20"/>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20"/>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p20"/>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14" name="Google Shape;114;p20"/>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Väliotsikko spåra">
  <p:cSld name="Väliotsikko spåra">
    <p:bg>
      <p:bgPr>
        <a:solidFill>
          <a:srgbClr val="009246"/>
        </a:solidFill>
        <a:effectLst/>
      </p:bgPr>
    </p:bg>
    <p:spTree>
      <p:nvGrpSpPr>
        <p:cNvPr id="1" name="Shape 115"/>
        <p:cNvGrpSpPr/>
        <p:nvPr/>
      </p:nvGrpSpPr>
      <p:grpSpPr>
        <a:xfrm>
          <a:off x="0" y="0"/>
          <a:ext cx="0" cy="0"/>
          <a:chOff x="0" y="0"/>
          <a:chExt cx="0" cy="0"/>
        </a:xfrm>
      </p:grpSpPr>
      <p:sp>
        <p:nvSpPr>
          <p:cNvPr id="116" name="Google Shape;116;p21"/>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7" name="Google Shape;117;p21"/>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8" name="Google Shape;118;p21"/>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9" name="Google Shape;119;p2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0" name="Google Shape;120;p21"/>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äliotsikko kupari">
  <p:cSld name="Väliotsikko kupari">
    <p:bg>
      <p:bgPr>
        <a:solidFill>
          <a:srgbClr val="00D7A6"/>
        </a:solidFill>
        <a:effectLst/>
      </p:bgPr>
    </p:bg>
    <p:spTree>
      <p:nvGrpSpPr>
        <p:cNvPr id="1" name="Shape 121"/>
        <p:cNvGrpSpPr/>
        <p:nvPr/>
      </p:nvGrpSpPr>
      <p:grpSpPr>
        <a:xfrm>
          <a:off x="0" y="0"/>
          <a:ext cx="0" cy="0"/>
          <a:chOff x="0" y="0"/>
          <a:chExt cx="0" cy="0"/>
        </a:xfrm>
      </p:grpSpPr>
      <p:sp>
        <p:nvSpPr>
          <p:cNvPr id="122" name="Google Shape;122;p22"/>
          <p:cNvSpPr txBox="1">
            <a:spLocks noGrp="1"/>
          </p:cNvSpPr>
          <p:nvPr>
            <p:ph type="ctrTitle"/>
          </p:nvPr>
        </p:nvSpPr>
        <p:spPr>
          <a:xfrm>
            <a:off x="486383" y="457200"/>
            <a:ext cx="9972000" cy="51363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rgbClr val="FFFFFF"/>
              </a:buClr>
              <a:buSzPts val="7000"/>
              <a:buFont typeface="Arial"/>
              <a:buNone/>
              <a:defRPr sz="7000">
                <a:solidFill>
                  <a:srgbClr val="FFFFFF"/>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 name="Google Shape;123;p2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lvl="0" algn="ctr"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p2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lvl="0" algn="l" rtl="0">
              <a:spcBef>
                <a:spcPts val="0"/>
              </a:spcBef>
              <a:spcAft>
                <a:spcPts val="0"/>
              </a:spcAft>
              <a:buSzPts val="1400"/>
              <a:buNone/>
              <a:defRPr>
                <a:solidFill>
                  <a:srgbClr val="FFFFFF"/>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p2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1300" b="1">
                <a:solidFill>
                  <a:srgbClr val="FFFFFF"/>
                </a:solidFill>
                <a:latin typeface="Arial"/>
                <a:ea typeface="Arial"/>
                <a:cs typeface="Arial"/>
                <a:sym typeface="Arial"/>
              </a:defRPr>
            </a:lvl1pPr>
            <a:lvl2pPr marL="0" lvl="1" indent="0" algn="r" rtl="0">
              <a:spcBef>
                <a:spcPts val="0"/>
              </a:spcBef>
              <a:buNone/>
              <a:defRPr sz="1300" b="1">
                <a:solidFill>
                  <a:srgbClr val="FFFFFF"/>
                </a:solidFill>
                <a:latin typeface="Arial"/>
                <a:ea typeface="Arial"/>
                <a:cs typeface="Arial"/>
                <a:sym typeface="Arial"/>
              </a:defRPr>
            </a:lvl2pPr>
            <a:lvl3pPr marL="0" lvl="2" indent="0" algn="r" rtl="0">
              <a:spcBef>
                <a:spcPts val="0"/>
              </a:spcBef>
              <a:buNone/>
              <a:defRPr sz="1300" b="1">
                <a:solidFill>
                  <a:srgbClr val="FFFFFF"/>
                </a:solidFill>
                <a:latin typeface="Arial"/>
                <a:ea typeface="Arial"/>
                <a:cs typeface="Arial"/>
                <a:sym typeface="Arial"/>
              </a:defRPr>
            </a:lvl3pPr>
            <a:lvl4pPr marL="0" lvl="3" indent="0" algn="r" rtl="0">
              <a:spcBef>
                <a:spcPts val="0"/>
              </a:spcBef>
              <a:buNone/>
              <a:defRPr sz="1300" b="1">
                <a:solidFill>
                  <a:srgbClr val="FFFFFF"/>
                </a:solidFill>
                <a:latin typeface="Arial"/>
                <a:ea typeface="Arial"/>
                <a:cs typeface="Arial"/>
                <a:sym typeface="Arial"/>
              </a:defRPr>
            </a:lvl4pPr>
            <a:lvl5pPr marL="0" lvl="4" indent="0" algn="r" rtl="0">
              <a:spcBef>
                <a:spcPts val="0"/>
              </a:spcBef>
              <a:buNone/>
              <a:defRPr sz="1300" b="1">
                <a:solidFill>
                  <a:srgbClr val="FFFFFF"/>
                </a:solidFill>
                <a:latin typeface="Arial"/>
                <a:ea typeface="Arial"/>
                <a:cs typeface="Arial"/>
                <a:sym typeface="Arial"/>
              </a:defRPr>
            </a:lvl5pPr>
            <a:lvl6pPr marL="0" lvl="5" indent="0" algn="r" rtl="0">
              <a:spcBef>
                <a:spcPts val="0"/>
              </a:spcBef>
              <a:buNone/>
              <a:defRPr sz="1300" b="1">
                <a:solidFill>
                  <a:srgbClr val="FFFFFF"/>
                </a:solidFill>
                <a:latin typeface="Arial"/>
                <a:ea typeface="Arial"/>
                <a:cs typeface="Arial"/>
                <a:sym typeface="Arial"/>
              </a:defRPr>
            </a:lvl6pPr>
            <a:lvl7pPr marL="0" lvl="6" indent="0" algn="r" rtl="0">
              <a:spcBef>
                <a:spcPts val="0"/>
              </a:spcBef>
              <a:buNone/>
              <a:defRPr sz="1300" b="1">
                <a:solidFill>
                  <a:srgbClr val="FFFFFF"/>
                </a:solidFill>
                <a:latin typeface="Arial"/>
                <a:ea typeface="Arial"/>
                <a:cs typeface="Arial"/>
                <a:sym typeface="Arial"/>
              </a:defRPr>
            </a:lvl7pPr>
            <a:lvl8pPr marL="0" lvl="7" indent="0" algn="r" rtl="0">
              <a:spcBef>
                <a:spcPts val="0"/>
              </a:spcBef>
              <a:buNone/>
              <a:defRPr sz="1300" b="1">
                <a:solidFill>
                  <a:srgbClr val="FFFFFF"/>
                </a:solidFill>
                <a:latin typeface="Arial"/>
                <a:ea typeface="Arial"/>
                <a:cs typeface="Arial"/>
                <a:sym typeface="Arial"/>
              </a:defRPr>
            </a:lvl8pPr>
            <a:lvl9pPr marL="0" lvl="8" indent="0" algn="r" rtl="0">
              <a:spcBef>
                <a:spcPts val="0"/>
              </a:spcBef>
              <a:buNone/>
              <a:defRPr sz="13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pic>
        <p:nvPicPr>
          <p:cNvPr id="126" name="Google Shape;126;p22"/>
          <p:cNvPicPr preferRelativeResize="0"/>
          <p:nvPr/>
        </p:nvPicPr>
        <p:blipFill rotWithShape="1">
          <a:blip r:embed="rId2">
            <a:alphaModFix/>
          </a:blip>
          <a:srcRect/>
          <a:stretch/>
        </p:blipFill>
        <p:spPr>
          <a:xfrm>
            <a:off x="320412" y="6134100"/>
            <a:ext cx="1058332" cy="59399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pic>
        <p:nvPicPr>
          <p:cNvPr id="64" name="Google Shape;64;p12"/>
          <p:cNvPicPr preferRelativeResize="0"/>
          <p:nvPr/>
        </p:nvPicPr>
        <p:blipFill rotWithShape="1">
          <a:blip r:embed="rId25">
            <a:alphaModFix/>
          </a:blip>
          <a:srcRect/>
          <a:stretch/>
        </p:blipFill>
        <p:spPr>
          <a:xfrm>
            <a:off x="320412" y="6134100"/>
            <a:ext cx="1058332" cy="593998"/>
          </a:xfrm>
          <a:prstGeom prst="rect">
            <a:avLst/>
          </a:prstGeom>
          <a:noFill/>
          <a:ln>
            <a:noFill/>
          </a:ln>
        </p:spPr>
      </p:pic>
      <p:sp>
        <p:nvSpPr>
          <p:cNvPr id="65" name="Google Shape;65;p12"/>
          <p:cNvSpPr txBox="1">
            <a:spLocks noGrp="1"/>
          </p:cNvSpPr>
          <p:nvPr>
            <p:ph type="title"/>
          </p:nvPr>
        </p:nvSpPr>
        <p:spPr>
          <a:xfrm>
            <a:off x="457199" y="408562"/>
            <a:ext cx="9972000" cy="7875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4200"/>
              <a:buFont typeface="Arial Black"/>
              <a:buNone/>
              <a:defRPr sz="4200" b="1" i="0" u="none" strike="noStrike" cap="none">
                <a:solidFill>
                  <a:schemeClr val="dk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 name="Google Shape;66;p12"/>
          <p:cNvSpPr txBox="1">
            <a:spLocks noGrp="1"/>
          </p:cNvSpPr>
          <p:nvPr>
            <p:ph type="body" idx="1"/>
          </p:nvPr>
        </p:nvSpPr>
        <p:spPr>
          <a:xfrm>
            <a:off x="457199" y="1196502"/>
            <a:ext cx="9972000" cy="4980600"/>
          </a:xfrm>
          <a:prstGeom prst="rect">
            <a:avLst/>
          </a:prstGeom>
          <a:noFill/>
          <a:ln>
            <a:noFill/>
          </a:ln>
        </p:spPr>
        <p:txBody>
          <a:bodyPr spcFirstLastPara="1" wrap="square" lIns="0" tIns="0" rIns="0" bIns="0" anchor="t" anchorCtr="0">
            <a:noAutofit/>
          </a:bodyPr>
          <a:lstStyle>
            <a:lvl1pPr marL="457200" marR="0" lvl="0" indent="-387350" algn="l" rtl="0">
              <a:lnSpc>
                <a:spcPct val="100000"/>
              </a:lnSpc>
              <a:spcBef>
                <a:spcPts val="0"/>
              </a:spcBef>
              <a:spcAft>
                <a:spcPts val="0"/>
              </a:spcAft>
              <a:buClr>
                <a:schemeClr val="dk1"/>
              </a:buClr>
              <a:buSzPts val="2500"/>
              <a:buFont typeface="Arial"/>
              <a:buChar char="•"/>
              <a:defRPr sz="2500" b="0" i="0" u="none" strike="noStrike" cap="none">
                <a:solidFill>
                  <a:schemeClr val="dk1"/>
                </a:solidFill>
                <a:latin typeface="Arial"/>
                <a:ea typeface="Arial"/>
                <a:cs typeface="Arial"/>
                <a:sym typeface="Arial"/>
              </a:defRPr>
            </a:lvl1pPr>
            <a:lvl2pPr marL="914400" marR="0" lvl="1" indent="-381000" algn="l" rtl="0">
              <a:lnSpc>
                <a:spcPct val="100000"/>
              </a:lnSpc>
              <a:spcBef>
                <a:spcPts val="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100000"/>
              </a:lnSpc>
              <a:spcBef>
                <a:spcPts val="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100000"/>
              </a:lnSpc>
              <a:spcBef>
                <a:spcPts val="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7" name="Google Shape;67;p12"/>
          <p:cNvSpPr txBox="1">
            <a:spLocks noGrp="1"/>
          </p:cNvSpPr>
          <p:nvPr>
            <p:ph type="dt" idx="10"/>
          </p:nvPr>
        </p:nvSpPr>
        <p:spPr>
          <a:xfrm>
            <a:off x="1663430" y="6268800"/>
            <a:ext cx="1305000" cy="258600"/>
          </a:xfrm>
          <a:prstGeom prst="rect">
            <a:avLst/>
          </a:prstGeom>
          <a:noFill/>
          <a:ln>
            <a:noFill/>
          </a:ln>
        </p:spPr>
        <p:txBody>
          <a:bodyPr spcFirstLastPara="1" wrap="square" lIns="0" tIns="0" rIns="0" bIns="0" anchor="ctr" anchorCtr="0">
            <a:noAutofit/>
          </a:bodyPr>
          <a:lstStyle>
            <a:lvl1pPr marR="0" lvl="0" algn="ctr"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12"/>
          <p:cNvSpPr txBox="1">
            <a:spLocks noGrp="1"/>
          </p:cNvSpPr>
          <p:nvPr>
            <p:ph type="ftr" idx="11"/>
          </p:nvPr>
        </p:nvSpPr>
        <p:spPr>
          <a:xfrm>
            <a:off x="3202022" y="6268800"/>
            <a:ext cx="4114800" cy="2586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3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Google Shape;69;p12"/>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300" b="1" i="0" u="none" strike="noStrike" cap="none">
                <a:solidFill>
                  <a:srgbClr val="000000"/>
                </a:solidFill>
                <a:latin typeface="Arial"/>
                <a:ea typeface="Arial"/>
                <a:cs typeface="Arial"/>
                <a:sym typeface="Arial"/>
              </a:defRPr>
            </a:lvl1pPr>
            <a:lvl2pPr marL="0" marR="0" lvl="1" indent="0" algn="r" rtl="0">
              <a:spcBef>
                <a:spcPts val="0"/>
              </a:spcBef>
              <a:buNone/>
              <a:defRPr sz="1300" b="1" i="0" u="none" strike="noStrike" cap="none">
                <a:solidFill>
                  <a:srgbClr val="000000"/>
                </a:solidFill>
                <a:latin typeface="Arial"/>
                <a:ea typeface="Arial"/>
                <a:cs typeface="Arial"/>
                <a:sym typeface="Arial"/>
              </a:defRPr>
            </a:lvl2pPr>
            <a:lvl3pPr marL="0" marR="0" lvl="2" indent="0" algn="r" rtl="0">
              <a:spcBef>
                <a:spcPts val="0"/>
              </a:spcBef>
              <a:buNone/>
              <a:defRPr sz="1300" b="1" i="0" u="none" strike="noStrike" cap="none">
                <a:solidFill>
                  <a:srgbClr val="000000"/>
                </a:solidFill>
                <a:latin typeface="Arial"/>
                <a:ea typeface="Arial"/>
                <a:cs typeface="Arial"/>
                <a:sym typeface="Arial"/>
              </a:defRPr>
            </a:lvl3pPr>
            <a:lvl4pPr marL="0" marR="0" lvl="3" indent="0" algn="r" rtl="0">
              <a:spcBef>
                <a:spcPts val="0"/>
              </a:spcBef>
              <a:buNone/>
              <a:defRPr sz="1300" b="1" i="0" u="none" strike="noStrike" cap="none">
                <a:solidFill>
                  <a:srgbClr val="000000"/>
                </a:solidFill>
                <a:latin typeface="Arial"/>
                <a:ea typeface="Arial"/>
                <a:cs typeface="Arial"/>
                <a:sym typeface="Arial"/>
              </a:defRPr>
            </a:lvl4pPr>
            <a:lvl5pPr marL="0" marR="0" lvl="4" indent="0" algn="r" rtl="0">
              <a:spcBef>
                <a:spcPts val="0"/>
              </a:spcBef>
              <a:buNone/>
              <a:defRPr sz="1300" b="1" i="0" u="none" strike="noStrike" cap="none">
                <a:solidFill>
                  <a:srgbClr val="000000"/>
                </a:solidFill>
                <a:latin typeface="Arial"/>
                <a:ea typeface="Arial"/>
                <a:cs typeface="Arial"/>
                <a:sym typeface="Arial"/>
              </a:defRPr>
            </a:lvl5pPr>
            <a:lvl6pPr marL="0" marR="0" lvl="5" indent="0" algn="r" rtl="0">
              <a:spcBef>
                <a:spcPts val="0"/>
              </a:spcBef>
              <a:buNone/>
              <a:defRPr sz="1300" b="1" i="0" u="none" strike="noStrike" cap="none">
                <a:solidFill>
                  <a:srgbClr val="000000"/>
                </a:solidFill>
                <a:latin typeface="Arial"/>
                <a:ea typeface="Arial"/>
                <a:cs typeface="Arial"/>
                <a:sym typeface="Arial"/>
              </a:defRPr>
            </a:lvl6pPr>
            <a:lvl7pPr marL="0" marR="0" lvl="6" indent="0" algn="r" rtl="0">
              <a:spcBef>
                <a:spcPts val="0"/>
              </a:spcBef>
              <a:buNone/>
              <a:defRPr sz="1300" b="1" i="0" u="none" strike="noStrike" cap="none">
                <a:solidFill>
                  <a:srgbClr val="000000"/>
                </a:solidFill>
                <a:latin typeface="Arial"/>
                <a:ea typeface="Arial"/>
                <a:cs typeface="Arial"/>
                <a:sym typeface="Arial"/>
              </a:defRPr>
            </a:lvl7pPr>
            <a:lvl8pPr marL="0" marR="0" lvl="7" indent="0" algn="r" rtl="0">
              <a:spcBef>
                <a:spcPts val="0"/>
              </a:spcBef>
              <a:buNone/>
              <a:defRPr sz="1300" b="1" i="0" u="none" strike="noStrike" cap="none">
                <a:solidFill>
                  <a:srgbClr val="000000"/>
                </a:solidFill>
                <a:latin typeface="Arial"/>
                <a:ea typeface="Arial"/>
                <a:cs typeface="Arial"/>
                <a:sym typeface="Arial"/>
              </a:defRPr>
            </a:lvl8pPr>
            <a:lvl9pPr marL="0" marR="0" lvl="8" indent="0" algn="r" rtl="0">
              <a:spcBef>
                <a:spcPts val="0"/>
              </a:spcBef>
              <a:buNone/>
              <a:defRPr sz="13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hyperlink" Target="http://ele.fi/assets/arviointikehikko_microsoft_17060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ele.fi/assets/arviointikehikko_microsoft_170605.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lahti.fi/PalvelutSite/PerusopetusSite/Documents/Laaja-alaisen%20osaamisen%20nostot.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ahti.fi/PalvelutSite/PerusopetusSite/Documents/Laaja-alaisen%20osaamisen%20nostot.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ahti.fi/PalvelutSite/PerusopetusSite/Documents/Laaja-alaisen%20osaamisen%20nostot.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7"/>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7200" b="0">
                <a:latin typeface="Arial Black"/>
                <a:ea typeface="Arial Black"/>
                <a:cs typeface="Arial Black"/>
                <a:sym typeface="Arial Black"/>
              </a:rPr>
              <a:t>Tools for</a:t>
            </a:r>
          </a:p>
          <a:p>
            <a:pPr marL="0" lvl="0" indent="0" algn="l" rtl="0">
              <a:spcBef>
                <a:spcPts val="0"/>
              </a:spcBef>
              <a:spcAft>
                <a:spcPts val="0"/>
              </a:spcAft>
              <a:buNone/>
            </a:pPr>
            <a:r>
              <a:rPr lang="en-US" sz="7200" b="0">
                <a:latin typeface="Arial Black"/>
                <a:ea typeface="Arial Black"/>
                <a:cs typeface="Arial Black"/>
                <a:sym typeface="Arial Black"/>
              </a:rPr>
              <a:t>the assessment of </a:t>
            </a:r>
          </a:p>
          <a:p>
            <a:pPr marL="0" lvl="0" indent="0" algn="l" rtl="0">
              <a:spcBef>
                <a:spcPts val="0"/>
              </a:spcBef>
              <a:spcAft>
                <a:spcPts val="0"/>
              </a:spcAft>
              <a:buNone/>
            </a:pPr>
            <a:r>
              <a:rPr lang="en-US" sz="7200" b="0">
                <a:latin typeface="Arial Black"/>
                <a:ea typeface="Arial Black"/>
                <a:cs typeface="Arial Black"/>
                <a:sym typeface="Arial Black"/>
              </a:rPr>
              <a:t>phenomenon-based learning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1"/>
          <p:cNvSpPr txBox="1">
            <a:spLocks noGrp="1"/>
          </p:cNvSpPr>
          <p:nvPr>
            <p:ph type="body" idx="1"/>
          </p:nvPr>
        </p:nvSpPr>
        <p:spPr>
          <a:xfrm>
            <a:off x="476000" y="1168975"/>
            <a:ext cx="4224600" cy="45669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sz="1000" b="1">
                <a:solidFill>
                  <a:srgbClr val="292929"/>
                </a:solidFill>
              </a:rPr>
              <a:t>What is a rubric? </a:t>
            </a:r>
            <a:r>
              <a:rPr lang="en-US" sz="1000"/>
              <a:t>A rubric, or an assessment table, is an excellent way to make learners see what is being looked for, and how this is displayed in their activity. The task of the assessment table is to concretely describe the kind of competence that is expected from learners, and to make the activity as transparent as possible for both homes and learners.</a:t>
            </a:r>
          </a:p>
          <a:p>
            <a:pPr marL="0" lvl="0" indent="0" algn="l" rtl="0">
              <a:lnSpc>
                <a:spcPct val="115000"/>
              </a:lnSpc>
              <a:spcBef>
                <a:spcPts val="1200"/>
              </a:spcBef>
              <a:spcAft>
                <a:spcPts val="0"/>
              </a:spcAft>
              <a:buNone/>
            </a:pPr>
            <a:r>
              <a:rPr lang="en-US" sz="800" b="1"/>
              <a:t>The assessment criteria used in the rubric can be anything at all, such as:</a:t>
            </a:r>
          </a:p>
          <a:p>
            <a:pPr marL="457200" lvl="0" indent="-279400" algn="l" rtl="0">
              <a:lnSpc>
                <a:spcPct val="115000"/>
              </a:lnSpc>
              <a:spcBef>
                <a:spcPts val="1200"/>
              </a:spcBef>
              <a:spcAft>
                <a:spcPts val="0"/>
              </a:spcAft>
              <a:buSzPts val="800"/>
              <a:buChar char="•"/>
            </a:pPr>
            <a:r>
              <a:rPr lang="en-US" sz="800"/>
              <a:t>you can do this with support, you can do this to a varying extent, you can do this well, you can do this excellently</a:t>
            </a:r>
          </a:p>
          <a:p>
            <a:pPr marL="457200" lvl="0" indent="-279400" algn="l" rtl="0">
              <a:lnSpc>
                <a:spcPct val="115000"/>
              </a:lnSpc>
              <a:spcBef>
                <a:spcPts val="0"/>
              </a:spcBef>
              <a:spcAft>
                <a:spcPts val="0"/>
              </a:spcAft>
              <a:buSzPts val="800"/>
              <a:buChar char="•"/>
            </a:pPr>
            <a:r>
              <a:rPr lang="en-US" sz="800"/>
              <a:t>excellent, good, satisfactory, adequate</a:t>
            </a:r>
          </a:p>
          <a:p>
            <a:pPr marL="0" lvl="0" indent="0" algn="l" rtl="0">
              <a:lnSpc>
                <a:spcPct val="115000"/>
              </a:lnSpc>
              <a:spcBef>
                <a:spcPts val="1200"/>
              </a:spcBef>
              <a:spcAft>
                <a:spcPts val="0"/>
              </a:spcAft>
              <a:buNone/>
            </a:pPr>
            <a:r>
              <a:rPr lang="en-US" sz="800"/>
              <a:t>The main thing is that the assessment criteria and the descriptions for attaining these are understandable.</a:t>
            </a:r>
          </a:p>
          <a:p>
            <a:pPr marL="0" lvl="0" indent="0" algn="l" rtl="0">
              <a:spcBef>
                <a:spcPts val="1200"/>
              </a:spcBef>
              <a:spcAft>
                <a:spcPts val="0"/>
              </a:spcAft>
              <a:buClr>
                <a:schemeClr val="dk1"/>
              </a:buClr>
              <a:buSzPts val="1100"/>
              <a:buFont typeface="Arial"/>
              <a:buNone/>
            </a:pPr>
            <a:r>
              <a:rPr lang="en-US" sz="800"/>
              <a:t>“The intrinsic objectives of 21</a:t>
            </a:r>
            <a:r>
              <a:rPr lang="en-US" sz="800" baseline="30000"/>
              <a:t>st</a:t>
            </a:r>
            <a:r>
              <a:rPr lang="en-US" sz="800"/>
              <a:t> Century competence can act as a basis for all of the teachers’ mutual, and personal, teaching goals. When teaching of transversal competence is planned, the students’ age and development levels must always be taken into account. The aim is to ensure that when students graduate from school, they will have had as many opportunities as possible to develop their 21</a:t>
            </a:r>
            <a:r>
              <a:rPr lang="en-US" sz="800" baseline="30000"/>
              <a:t>st</a:t>
            </a:r>
            <a:r>
              <a:rPr lang="en-US" sz="800"/>
              <a:t> Century skillsets.” - From the “Road to 21st Century Competence” guidebook.</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Clr>
                <a:schemeClr val="dk1"/>
              </a:buClr>
              <a:buSzPts val="1100"/>
              <a:buFont typeface="Arial"/>
              <a:buNone/>
            </a:pPr>
            <a:r>
              <a:rPr lang="en-US" sz="800" b="1"/>
              <a:t>Import the following matters to the rubric: </a:t>
            </a:r>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Clr>
                <a:schemeClr val="dk1"/>
              </a:buClr>
              <a:buSzPts val="1100"/>
              <a:buFont typeface="Arial"/>
              <a:buNone/>
            </a:pPr>
            <a:r>
              <a:rPr lang="en-US" sz="1000"/>
              <a:t>Import desirable goals for transversal competence to the rubric with learners or collect descriptions of matters to be learned from the phrase bank (pp. 16–18).</a:t>
            </a:r>
          </a:p>
          <a:p>
            <a:pPr marL="0" lvl="0" indent="0" algn="l" rtl="0">
              <a:spcBef>
                <a:spcPts val="0"/>
              </a:spcBef>
              <a:spcAft>
                <a:spcPts val="0"/>
              </a:spcAft>
              <a:buClr>
                <a:schemeClr val="dk1"/>
              </a:buClr>
              <a:buSzPts val="1100"/>
              <a:buFont typeface="Arial"/>
              <a:buNone/>
            </a:pPr>
            <a:endParaRPr sz="1000" b="1">
              <a:solidFill>
                <a:srgbClr val="DB2719"/>
              </a:solidFill>
            </a:endParaRPr>
          </a:p>
          <a:p>
            <a:pPr marL="0" lvl="0" indent="0" algn="l" rtl="0">
              <a:spcBef>
                <a:spcPts val="0"/>
              </a:spcBef>
              <a:spcAft>
                <a:spcPts val="0"/>
              </a:spcAft>
              <a:buClr>
                <a:schemeClr val="dk1"/>
              </a:buClr>
              <a:buSzPts val="1100"/>
              <a:buFont typeface="Arial"/>
              <a:buNone/>
            </a:pPr>
            <a:r>
              <a:rPr lang="en-US" sz="1000" b="1">
                <a:solidFill>
                  <a:srgbClr val="DB2719"/>
                </a:solidFill>
              </a:rPr>
              <a:t>Note!</a:t>
            </a:r>
            <a:r>
              <a:rPr lang="en-US" sz="1000"/>
              <a:t> </a:t>
            </a:r>
            <a:r>
              <a:rPr lang="en-US" sz="1000">
                <a:solidFill>
                  <a:srgbClr val="DB2719"/>
                </a:solidFill>
              </a:rPr>
              <a:t>The main purpose of the tools is to make it easier to bring transversal competence into practice and make it concrete for learners. The certificate will not include an assessment of transversal competence.</a:t>
            </a:r>
          </a:p>
          <a:p>
            <a:pPr marL="0" lvl="0" indent="0" algn="l" rtl="0">
              <a:spcBef>
                <a:spcPts val="0"/>
              </a:spcBef>
              <a:spcAft>
                <a:spcPts val="0"/>
              </a:spcAft>
              <a:buClr>
                <a:schemeClr val="dk1"/>
              </a:buClr>
              <a:buSzPts val="1100"/>
              <a:buFont typeface="Arial"/>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b="1"/>
          </a:p>
          <a:p>
            <a:pPr marL="0" lvl="0" indent="0" algn="l" rtl="0">
              <a:spcBef>
                <a:spcPts val="0"/>
              </a:spcBef>
              <a:spcAft>
                <a:spcPts val="0"/>
              </a:spcAft>
              <a:buNone/>
            </a:pPr>
            <a:endParaRPr sz="800"/>
          </a:p>
        </p:txBody>
      </p:sp>
      <p:grpSp>
        <p:nvGrpSpPr>
          <p:cNvPr id="417" name="Google Shape;417;p51"/>
          <p:cNvGrpSpPr/>
          <p:nvPr/>
        </p:nvGrpSpPr>
        <p:grpSpPr>
          <a:xfrm>
            <a:off x="5015875" y="1533500"/>
            <a:ext cx="6737973" cy="3796625"/>
            <a:chOff x="5015875" y="1533500"/>
            <a:chExt cx="6737973" cy="3796625"/>
          </a:xfrm>
        </p:grpSpPr>
        <p:pic>
          <p:nvPicPr>
            <p:cNvPr id="418" name="Google Shape;418;p51"/>
            <p:cNvPicPr preferRelativeResize="0"/>
            <p:nvPr/>
          </p:nvPicPr>
          <p:blipFill rotWithShape="1">
            <a:blip r:embed="rId3">
              <a:alphaModFix/>
            </a:blip>
            <a:srcRect t="79" b="69"/>
            <a:stretch/>
          </p:blipFill>
          <p:spPr>
            <a:xfrm>
              <a:off x="5015875" y="1533500"/>
              <a:ext cx="6737973" cy="3796625"/>
            </a:xfrm>
            <a:prstGeom prst="rect">
              <a:avLst/>
            </a:prstGeom>
            <a:noFill/>
            <a:ln>
              <a:noFill/>
            </a:ln>
            <a:effectLst>
              <a:outerShdw blurRad="57150" dist="19050" dir="5400000" algn="bl" rotWithShape="0">
                <a:srgbClr val="000000">
                  <a:alpha val="50000"/>
                </a:srgbClr>
              </a:outerShdw>
            </a:effectLst>
          </p:spPr>
        </p:pic>
        <p:sp>
          <p:nvSpPr>
            <p:cNvPr id="419" name="Google Shape;419;p51"/>
            <p:cNvSpPr/>
            <p:nvPr/>
          </p:nvSpPr>
          <p:spPr>
            <a:xfrm>
              <a:off x="11368550" y="5088950"/>
              <a:ext cx="247500" cy="166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0" name="Google Shape;420;p51"/>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sz="3000">
                <a:latin typeface="Arial"/>
                <a:ea typeface="Arial"/>
                <a:cs typeface="Arial"/>
                <a:sym typeface="Arial"/>
              </a:rPr>
              <a:t>Assessment table for transversal competence </a:t>
            </a:r>
          </a:p>
        </p:txBody>
      </p:sp>
      <p:sp>
        <p:nvSpPr>
          <p:cNvPr id="421" name="Google Shape;421;p51"/>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10</a:t>
            </a:fld>
            <a:endParaRPr lang="fi-FI"/>
          </a:p>
        </p:txBody>
      </p:sp>
      <p:sp>
        <p:nvSpPr>
          <p:cNvPr id="422" name="Google Shape;422;p51"/>
          <p:cNvSpPr txBox="1"/>
          <p:nvPr/>
        </p:nvSpPr>
        <p:spPr>
          <a:xfrm>
            <a:off x="6022125" y="852650"/>
            <a:ext cx="2618700" cy="5409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000">
                <a:solidFill>
                  <a:schemeClr val="dk1"/>
                </a:solidFill>
              </a:rPr>
              <a:t>Fill out the skills being assessed in the columns by using the examples provided.</a:t>
            </a:r>
          </a:p>
          <a:p>
            <a:pPr marL="0" lvl="0" indent="0" algn="l" rtl="0">
              <a:spcBef>
                <a:spcPts val="0"/>
              </a:spcBef>
              <a:spcAft>
                <a:spcPts val="0"/>
              </a:spcAft>
              <a:buNone/>
            </a:pPr>
            <a:endParaRPr sz="1000"/>
          </a:p>
        </p:txBody>
      </p:sp>
      <p:cxnSp>
        <p:nvCxnSpPr>
          <p:cNvPr id="423" name="Google Shape;423;p51"/>
          <p:cNvCxnSpPr>
            <a:stCxn id="422" idx="2"/>
          </p:cNvCxnSpPr>
          <p:nvPr/>
        </p:nvCxnSpPr>
        <p:spPr>
          <a:xfrm>
            <a:off x="7331475" y="1393550"/>
            <a:ext cx="6300" cy="872700"/>
          </a:xfrm>
          <a:prstGeom prst="straightConnector1">
            <a:avLst/>
          </a:prstGeom>
          <a:noFill/>
          <a:ln w="9525" cap="flat" cmpd="sng">
            <a:solidFill>
              <a:srgbClr val="9FC9EB"/>
            </a:solidFill>
            <a:prstDash val="solid"/>
            <a:round/>
            <a:headEnd type="none" w="med" len="med"/>
            <a:tailEnd type="oval" w="med" len="med"/>
          </a:ln>
        </p:spPr>
      </p:cxnSp>
      <p:sp>
        <p:nvSpPr>
          <p:cNvPr id="424" name="Google Shape;424;p51"/>
          <p:cNvSpPr txBox="1"/>
          <p:nvPr/>
        </p:nvSpPr>
        <p:spPr>
          <a:xfrm>
            <a:off x="8640825" y="5557125"/>
            <a:ext cx="2618700" cy="1036500"/>
          </a:xfrm>
          <a:prstGeom prst="rect">
            <a:avLst/>
          </a:prstGeom>
          <a:noFill/>
          <a:ln w="9525" cap="flat" cmpd="sng">
            <a:solidFill>
              <a:srgbClr val="9FC9EB"/>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000">
                <a:solidFill>
                  <a:schemeClr val="dk1"/>
                </a:solidFill>
              </a:rPr>
              <a:t>Shade or mark the section that best describes the realization of the goal set. During the process, you can review lessons learned in relation to the assessment criteria and give learners feedback on where you are going and what could be developed further.</a:t>
            </a:r>
          </a:p>
        </p:txBody>
      </p:sp>
      <p:sp>
        <p:nvSpPr>
          <p:cNvPr id="425" name="Google Shape;425;p51"/>
          <p:cNvSpPr/>
          <p:nvPr/>
        </p:nvSpPr>
        <p:spPr>
          <a:xfrm>
            <a:off x="9525675" y="3600575"/>
            <a:ext cx="996000" cy="828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6" name="Google Shape;426;p51"/>
          <p:cNvCxnSpPr>
            <a:stCxn id="424" idx="0"/>
            <a:endCxn id="425" idx="2"/>
          </p:cNvCxnSpPr>
          <p:nvPr/>
        </p:nvCxnSpPr>
        <p:spPr>
          <a:xfrm rot="10800000" flipH="1">
            <a:off x="9950175" y="4428525"/>
            <a:ext cx="73500" cy="1128600"/>
          </a:xfrm>
          <a:prstGeom prst="straightConnector1">
            <a:avLst/>
          </a:prstGeom>
          <a:noFill/>
          <a:ln w="9525" cap="flat" cmpd="sng">
            <a:solidFill>
              <a:srgbClr val="9FC9EB"/>
            </a:solidFill>
            <a:prstDash val="solid"/>
            <a:round/>
            <a:headEnd type="none" w="med" len="med"/>
            <a:tailEnd type="oval" w="med" len="med"/>
          </a:ln>
        </p:spPr>
      </p:cxnSp>
      <p:sp>
        <p:nvSpPr>
          <p:cNvPr id="427" name="Google Shape;427;p51"/>
          <p:cNvSpPr/>
          <p:nvPr/>
        </p:nvSpPr>
        <p:spPr>
          <a:xfrm>
            <a:off x="9525675" y="2819075"/>
            <a:ext cx="996000" cy="397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51"/>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GOALS FOR TRANSVERSAL COMPETENCE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graphicFrame>
        <p:nvGraphicFramePr>
          <p:cNvPr id="433" name="Google Shape;433;p52"/>
          <p:cNvGraphicFramePr/>
          <p:nvPr/>
        </p:nvGraphicFramePr>
        <p:xfrm>
          <a:off x="456338" y="630463"/>
          <a:ext cx="11370675" cy="522458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en-US" sz="700">
                          <a:solidFill>
                            <a:srgbClr val="434343"/>
                          </a:solidFill>
                          <a:latin typeface="Arial Black"/>
                          <a:ea typeface="Arial Black"/>
                          <a:cs typeface="Arial Black"/>
                          <a:sym typeface="Arial Black"/>
                        </a:rPr>
                        <a:t>Skills in transversal competence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en-US" sz="1000" u="sng">
                          <a:solidFill>
                            <a:srgbClr val="FFFFFF"/>
                          </a:solidFill>
                          <a:latin typeface="Arial Black"/>
                          <a:ea typeface="Arial Black"/>
                          <a:cs typeface="Arial Black"/>
                          <a:sym typeface="Arial Black"/>
                        </a:rPr>
                        <a:t>T1</a:t>
                      </a:r>
                      <a:r>
                        <a:rPr lang="en-US"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en-US" sz="800" b="1">
                          <a:solidFill>
                            <a:srgbClr val="DB2719"/>
                          </a:solidFill>
                        </a:rPr>
                        <a:t>Thinking and learning to learn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en-US" sz="800" b="1">
                          <a:solidFill>
                            <a:srgbClr val="0001BE"/>
                          </a:solidFill>
                        </a:rPr>
                        <a:t>Cultural competence, interaction and self-expression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en-US" sz="800" b="1">
                          <a:solidFill>
                            <a:srgbClr val="0072C6"/>
                          </a:solidFill>
                        </a:rPr>
                        <a:t>Self-care and managing everyday life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en-US" sz="800" b="1">
                          <a:solidFill>
                            <a:srgbClr val="9FC9EB"/>
                          </a:solidFill>
                        </a:rPr>
                        <a:t>Multiliteracy</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en-US" sz="800" b="1">
                          <a:solidFill>
                            <a:srgbClr val="009246"/>
                          </a:solidFill>
                        </a:rPr>
                        <a:t>Information and communication technology (ICT) competence</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en-US" sz="800" b="1">
                          <a:solidFill>
                            <a:srgbClr val="00D7A6"/>
                          </a:solidFill>
                        </a:rPr>
                        <a:t>Working life skills and entrepreneurship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solidFill>
                          <a:schemeClr val="dk1"/>
                        </a:solidFill>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marR="139700" lvl="0" indent="0" algn="l" rtl="0">
                        <a:lnSpc>
                          <a:spcPct val="82000"/>
                        </a:lnSpc>
                        <a:spcBef>
                          <a:spcPts val="20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en-US" sz="800" b="1">
                          <a:solidFill>
                            <a:srgbClr val="FFC61E"/>
                          </a:solidFill>
                        </a:rPr>
                        <a:t>Participating, influencing and building a sustainable future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434" name="Google Shape;434;p52"/>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solidFill>
                  <a:schemeClr val="dk1"/>
                </a:solidFill>
                <a:latin typeface="Arial"/>
                <a:ea typeface="Arial"/>
                <a:cs typeface="Arial"/>
                <a:sym typeface="Arial"/>
              </a:rPr>
              <a:t>PHENOMENON</a:t>
            </a:r>
            <a:r>
              <a:rPr lang="en-US" sz="1200" b="1">
                <a:solidFill>
                  <a:schemeClr val="dk1"/>
                </a:solidFill>
              </a:rPr>
              <a:t>:________________________________________________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en-US" sz="800">
                <a:solidFill>
                  <a:schemeClr val="dk1"/>
                </a:solidFill>
              </a:rPr>
              <a:t>Write the name of the phenomenon studied here</a:t>
            </a:r>
          </a:p>
        </p:txBody>
      </p:sp>
      <p:sp>
        <p:nvSpPr>
          <p:cNvPr id="435" name="Google Shape;435;p52"/>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en-US" sz="800" b="1">
                <a:solidFill>
                  <a:schemeClr val="dk1"/>
                </a:solidFill>
              </a:rPr>
              <a:t>TOOL FOR TRANSVERSAL COMPETENCE</a:t>
            </a:r>
          </a:p>
        </p:txBody>
      </p:sp>
      <p:sp>
        <p:nvSpPr>
          <p:cNvPr id="436" name="Google Shape;436;p52"/>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11</a:t>
            </a:fld>
            <a:endParaRPr lang="fi-FI"/>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grpSp>
        <p:nvGrpSpPr>
          <p:cNvPr id="442" name="Google Shape;442;p53"/>
          <p:cNvGrpSpPr/>
          <p:nvPr/>
        </p:nvGrpSpPr>
        <p:grpSpPr>
          <a:xfrm>
            <a:off x="443875" y="445075"/>
            <a:ext cx="2787575" cy="4796400"/>
            <a:chOff x="443875" y="445075"/>
            <a:chExt cx="2787575" cy="4796400"/>
          </a:xfrm>
        </p:grpSpPr>
        <p:sp>
          <p:nvSpPr>
            <p:cNvPr id="443" name="Google Shape;443;p53"/>
            <p:cNvSpPr txBox="1"/>
            <p:nvPr/>
          </p:nvSpPr>
          <p:spPr>
            <a:xfrm>
              <a:off x="787350" y="445075"/>
              <a:ext cx="2444100" cy="4796400"/>
            </a:xfrm>
            <a:prstGeom prst="rect">
              <a:avLst/>
            </a:prstGeom>
            <a:noFill/>
            <a:ln>
              <a:noFill/>
            </a:ln>
          </p:spPr>
          <p:txBody>
            <a:bodyPr spcFirstLastPara="1" wrap="square" lIns="91425" tIns="90000" rIns="91425" bIns="91425" anchor="t" anchorCtr="0">
              <a:noAutofit/>
            </a:bodyPr>
            <a:lstStyle/>
            <a:p>
              <a:pPr marL="0" lvl="0" indent="0" algn="l" rtl="0">
                <a:spcBef>
                  <a:spcPts val="0"/>
                </a:spcBef>
                <a:spcAft>
                  <a:spcPts val="0"/>
                </a:spcAft>
                <a:buNone/>
              </a:pPr>
              <a:r>
                <a:rPr lang="en-US" sz="1000" b="1">
                  <a:solidFill>
                    <a:srgbClr val="DB2719"/>
                  </a:solidFill>
                </a:rPr>
                <a:t>T1 Thinking and learning to learn</a:t>
              </a:r>
            </a:p>
            <a:p>
              <a:pPr marL="0" lvl="0" indent="0" algn="l" rtl="0">
                <a:spcBef>
                  <a:spcPts val="0"/>
                </a:spcBef>
                <a:spcAft>
                  <a:spcPts val="0"/>
                </a:spcAft>
                <a:buNone/>
              </a:pPr>
              <a:endParaRPr sz="1000" b="1">
                <a:solidFill>
                  <a:srgbClr val="DB2719"/>
                </a:solidFill>
              </a:endParaRPr>
            </a:p>
            <a:p>
              <a:pPr marL="0" lvl="0" indent="0" algn="l" rtl="0">
                <a:spcBef>
                  <a:spcPts val="0"/>
                </a:spcBef>
                <a:spcAft>
                  <a:spcPts val="0"/>
                </a:spcAft>
                <a:buNone/>
              </a:pPr>
              <a:endParaRPr sz="600"/>
            </a:p>
            <a:p>
              <a:pPr marL="0" lvl="0" indent="0" algn="l" rtl="0">
                <a:spcBef>
                  <a:spcPts val="0"/>
                </a:spcBef>
                <a:spcAft>
                  <a:spcPts val="0"/>
                </a:spcAft>
                <a:buNone/>
              </a:pPr>
              <a:r>
                <a:rPr lang="en-US" sz="600" b="1">
                  <a:solidFill>
                    <a:schemeClr val="dk1"/>
                  </a:solidFill>
                </a:rPr>
                <a:t>Enquiry-based learning</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set goals for your own work and assess your activity in relation to them. </a:t>
              </a:r>
            </a:p>
            <a:p>
              <a:pPr marL="144000" lvl="0" indent="-110100" algn="l" rtl="0">
                <a:spcBef>
                  <a:spcPts val="0"/>
                </a:spcBef>
                <a:spcAft>
                  <a:spcPts val="0"/>
                </a:spcAft>
                <a:buClr>
                  <a:schemeClr val="dk1"/>
                </a:buClr>
                <a:buSzPts val="600"/>
                <a:buChar char="●"/>
              </a:pPr>
              <a:r>
                <a:rPr lang="en-US" sz="600">
                  <a:solidFill>
                    <a:schemeClr val="dk1"/>
                  </a:solidFill>
                </a:rPr>
                <a:t>You know how to search for and construct information, describe matters in your own words, and share your thoughts and ideas with other people.</a:t>
              </a:r>
            </a:p>
            <a:p>
              <a:pPr marL="144000" lvl="0" indent="-110100" algn="l" rtl="0">
                <a:spcBef>
                  <a:spcPts val="0"/>
                </a:spcBef>
                <a:spcAft>
                  <a:spcPts val="0"/>
                </a:spcAft>
                <a:buClr>
                  <a:schemeClr val="dk1"/>
                </a:buClr>
                <a:buSzPts val="600"/>
                <a:buChar char="●"/>
              </a:pPr>
              <a:r>
                <a:rPr lang="en-US" sz="600">
                  <a:solidFill>
                    <a:schemeClr val="dk1"/>
                  </a:solidFill>
                </a:rPr>
                <a:t>You know how to plan your work and assess its success in relation to the goals set.</a:t>
              </a:r>
            </a:p>
            <a:p>
              <a:pPr marL="144000" lvl="0" indent="-110100" algn="l" rtl="0">
                <a:spcBef>
                  <a:spcPts val="0"/>
                </a:spcBef>
                <a:spcAft>
                  <a:spcPts val="0"/>
                </a:spcAft>
                <a:buClr>
                  <a:schemeClr val="dk1"/>
                </a:buClr>
                <a:buSzPts val="600"/>
                <a:buChar char="●"/>
              </a:pPr>
              <a:r>
                <a:rPr lang="en-US" sz="600">
                  <a:solidFill>
                    <a:schemeClr val="dk1"/>
                  </a:solidFill>
                </a:rPr>
                <a:t>You know how to act alone and with others.</a:t>
              </a:r>
            </a:p>
            <a:p>
              <a:pPr marL="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understand how information is constructed, and where different kinds of information can be found.</a:t>
              </a:r>
            </a:p>
            <a:p>
              <a:pPr marL="144000" lvl="0" indent="-110100" algn="l" rtl="0">
                <a:spcBef>
                  <a:spcPts val="0"/>
                </a:spcBef>
                <a:spcAft>
                  <a:spcPts val="0"/>
                </a:spcAft>
                <a:buClr>
                  <a:schemeClr val="dk1"/>
                </a:buClr>
                <a:buSzPts val="600"/>
                <a:buChar char="●"/>
              </a:pPr>
              <a:r>
                <a:rPr lang="en-US" sz="600">
                  <a:solidFill>
                    <a:schemeClr val="dk1"/>
                  </a:solidFill>
                </a:rPr>
                <a:t>You have learned how important it is to evaluate the credibility of information and consider how to act when the information is contradictory.</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persistently look for the right decisions and understand how some matters take time to evolve.</a:t>
              </a:r>
            </a:p>
            <a:p>
              <a:pPr marL="144000" lvl="0" indent="-110100" algn="l" rtl="0">
                <a:spcBef>
                  <a:spcPts val="0"/>
                </a:spcBef>
                <a:spcAft>
                  <a:spcPts val="0"/>
                </a:spcAft>
                <a:buClr>
                  <a:schemeClr val="dk1"/>
                </a:buClr>
                <a:buSzPts val="600"/>
                <a:buChar char="●"/>
              </a:pPr>
              <a:r>
                <a:rPr lang="en-US" sz="600">
                  <a:solidFill>
                    <a:schemeClr val="dk1"/>
                  </a:solidFill>
                </a:rPr>
                <a:t>You know how to throw yourself into a process and boldly experiment with new alternatives.</a:t>
              </a:r>
            </a:p>
            <a:p>
              <a:pPr marL="144000" lvl="0" indent="-110100" algn="l" rtl="0">
                <a:spcBef>
                  <a:spcPts val="0"/>
                </a:spcBef>
                <a:spcAft>
                  <a:spcPts val="0"/>
                </a:spcAft>
                <a:buClr>
                  <a:schemeClr val="dk1"/>
                </a:buClr>
                <a:buSzPts val="600"/>
                <a:buChar char="●"/>
              </a:pPr>
              <a:r>
                <a:rPr lang="en-US" sz="600">
                  <a:solidFill>
                    <a:schemeClr val="dk1"/>
                  </a:solidFill>
                </a:rPr>
                <a:t>You dare to give time to learning and creative thinking.</a:t>
              </a:r>
            </a:p>
            <a:p>
              <a:pPr marL="144000" lvl="0" indent="-110100" algn="l" rtl="0">
                <a:spcBef>
                  <a:spcPts val="0"/>
                </a:spcBef>
                <a:spcAft>
                  <a:spcPts val="0"/>
                </a:spcAft>
                <a:buClr>
                  <a:schemeClr val="dk1"/>
                </a:buClr>
                <a:buSzPts val="600"/>
                <a:buChar char="●"/>
              </a:pPr>
              <a:r>
                <a:rPr lang="en-US" sz="600">
                  <a:solidFill>
                    <a:schemeClr val="dk1"/>
                  </a:solidFill>
                </a:rPr>
                <a:t>You do not hesitate to ask, wonder and contemplate. You know how to listen to others and take different perspectives into account.</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en-US" sz="600" b="1">
                  <a:solidFill>
                    <a:schemeClr val="dk1"/>
                  </a:solidFill>
                </a:rPr>
                <a:t>Me as a learner</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take responsibility for your own learning.</a:t>
              </a:r>
            </a:p>
            <a:p>
              <a:pPr marL="144000" lvl="0" indent="-110100" algn="l" rtl="0">
                <a:spcBef>
                  <a:spcPts val="0"/>
                </a:spcBef>
                <a:spcAft>
                  <a:spcPts val="0"/>
                </a:spcAft>
                <a:buClr>
                  <a:schemeClr val="dk1"/>
                </a:buClr>
                <a:buSzPts val="600"/>
                <a:buChar char="●"/>
              </a:pPr>
              <a:r>
                <a:rPr lang="en-US" sz="600">
                  <a:solidFill>
                    <a:schemeClr val="dk1"/>
                  </a:solidFill>
                </a:rPr>
                <a:t>You set goals for your work, think about how to achieve them, assess your own activity in relation to the goals set and change your actions when necessary.</a:t>
              </a:r>
            </a:p>
            <a:p>
              <a:pPr marL="144000" lvl="0" indent="-110100" algn="l" rtl="0">
                <a:spcBef>
                  <a:spcPts val="0"/>
                </a:spcBef>
                <a:spcAft>
                  <a:spcPts val="0"/>
                </a:spcAft>
                <a:buClr>
                  <a:schemeClr val="dk1"/>
                </a:buClr>
                <a:buSzPts val="600"/>
                <a:buChar char="●"/>
              </a:pPr>
              <a:r>
                <a:rPr lang="en-US" sz="600">
                  <a:solidFill>
                    <a:schemeClr val="dk1"/>
                  </a:solidFill>
                </a:rPr>
                <a:t>You actively hold the reins of your own learning.</a:t>
              </a:r>
            </a:p>
            <a:p>
              <a:pPr marL="144000" lvl="0" indent="-110100" algn="l" rtl="0">
                <a:spcBef>
                  <a:spcPts val="0"/>
                </a:spcBef>
                <a:spcAft>
                  <a:spcPts val="0"/>
                </a:spcAft>
                <a:buClr>
                  <a:schemeClr val="dk1"/>
                </a:buClr>
                <a:buSzPts val="600"/>
                <a:buChar char="●"/>
              </a:pPr>
              <a:r>
                <a:rPr lang="en-US" sz="600">
                  <a:solidFill>
                    <a:schemeClr val="dk1"/>
                  </a:solidFill>
                </a:rPr>
                <a:t>You believe in your own skills, you do not hesitate to face challenges, and even if you confront adversity, you ask for help if necessary to solve problems.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assess which aspects you are strong at, and which aspects require further work.</a:t>
              </a:r>
            </a:p>
            <a:p>
              <a:pPr marL="144000" lvl="0" indent="-110100" algn="l" rtl="0">
                <a:spcBef>
                  <a:spcPts val="0"/>
                </a:spcBef>
                <a:spcAft>
                  <a:spcPts val="0"/>
                </a:spcAft>
                <a:buClr>
                  <a:schemeClr val="dk1"/>
                </a:buClr>
                <a:buSzPts val="600"/>
                <a:buChar char="●"/>
              </a:pPr>
              <a:r>
                <a:rPr lang="en-US" sz="600">
                  <a:solidFill>
                    <a:schemeClr val="dk1"/>
                  </a:solidFill>
                </a:rPr>
                <a:t>You can identify how you typically act and know how to develop your own skills to make them more versatile.</a:t>
              </a:r>
            </a:p>
            <a:p>
              <a:pPr marL="144000" lvl="0" indent="-110100" algn="l" rtl="0">
                <a:spcBef>
                  <a:spcPts val="0"/>
                </a:spcBef>
                <a:spcAft>
                  <a:spcPts val="0"/>
                </a:spcAft>
                <a:buClr>
                  <a:schemeClr val="dk1"/>
                </a:buClr>
                <a:buSzPts val="600"/>
                <a:buChar char="●"/>
              </a:pPr>
              <a:r>
                <a:rPr lang="en-US" sz="600">
                  <a:solidFill>
                    <a:schemeClr val="dk1"/>
                  </a:solidFill>
                </a:rPr>
                <a:t>You are enthusiastic about learning new things and challenging yourself to learn new procedures.</a:t>
              </a:r>
            </a:p>
            <a:p>
              <a:pPr marL="144000" lvl="0" indent="-110100" algn="l" rtl="0">
                <a:spcBef>
                  <a:spcPts val="0"/>
                </a:spcBef>
                <a:spcAft>
                  <a:spcPts val="0"/>
                </a:spcAft>
                <a:buClr>
                  <a:schemeClr val="dk1"/>
                </a:buClr>
                <a:buSzPts val="600"/>
                <a:buChar char="●"/>
              </a:pPr>
              <a:r>
                <a:rPr lang="en-US" sz="600">
                  <a:solidFill>
                    <a:schemeClr val="dk1"/>
                  </a:solidFill>
                </a:rPr>
                <a:t>You know how to describe what you have learned and understand how your learning process is constructed.</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justify choices you make and describe the goals of the learning process.</a:t>
              </a:r>
            </a:p>
            <a:p>
              <a:pPr marL="144000" lvl="0" indent="-110100" algn="l" rtl="0">
                <a:spcBef>
                  <a:spcPts val="0"/>
                </a:spcBef>
                <a:spcAft>
                  <a:spcPts val="0"/>
                </a:spcAft>
                <a:buClr>
                  <a:schemeClr val="dk1"/>
                </a:buClr>
                <a:buSzPts val="600"/>
                <a:buChar char="●"/>
              </a:pPr>
              <a:r>
                <a:rPr lang="en-US" sz="600">
                  <a:solidFill>
                    <a:schemeClr val="dk1"/>
                  </a:solidFill>
                </a:rPr>
                <a:t>You boldly experiment with new things and challenge yourself as a learner.</a:t>
              </a:r>
            </a:p>
            <a:p>
              <a:pPr marL="144000" lvl="0" indent="-110100" algn="l" rtl="0">
                <a:spcBef>
                  <a:spcPts val="0"/>
                </a:spcBef>
                <a:spcAft>
                  <a:spcPts val="0"/>
                </a:spcAft>
                <a:buClr>
                  <a:schemeClr val="dk1"/>
                </a:buClr>
                <a:buSzPts val="600"/>
                <a:buChar char="●"/>
              </a:pPr>
              <a:r>
                <a:rPr lang="en-US" sz="600">
                  <a:solidFill>
                    <a:schemeClr val="dk1"/>
                  </a:solidFill>
                </a:rPr>
                <a:t>You take responsibility for your own work and learning.</a:t>
              </a:r>
            </a:p>
          </p:txBody>
        </p:sp>
        <p:pic>
          <p:nvPicPr>
            <p:cNvPr id="444" name="Google Shape;444;p53"/>
            <p:cNvPicPr preferRelativeResize="0"/>
            <p:nvPr/>
          </p:nvPicPr>
          <p:blipFill>
            <a:blip r:embed="rId3">
              <a:alphaModFix/>
            </a:blip>
            <a:stretch>
              <a:fillRect/>
            </a:stretch>
          </p:blipFill>
          <p:spPr>
            <a:xfrm>
              <a:off x="443875" y="445075"/>
              <a:ext cx="352150" cy="403450"/>
            </a:xfrm>
            <a:prstGeom prst="rect">
              <a:avLst/>
            </a:prstGeom>
            <a:noFill/>
            <a:ln>
              <a:noFill/>
            </a:ln>
          </p:spPr>
        </p:pic>
      </p:grpSp>
      <p:grpSp>
        <p:nvGrpSpPr>
          <p:cNvPr id="445" name="Google Shape;445;p53"/>
          <p:cNvGrpSpPr/>
          <p:nvPr/>
        </p:nvGrpSpPr>
        <p:grpSpPr>
          <a:xfrm>
            <a:off x="6096834" y="445075"/>
            <a:ext cx="2791513" cy="4634400"/>
            <a:chOff x="6360037" y="1168975"/>
            <a:chExt cx="2791513" cy="4634400"/>
          </a:xfrm>
        </p:grpSpPr>
        <p:sp>
          <p:nvSpPr>
            <p:cNvPr id="446" name="Google Shape;446;p53"/>
            <p:cNvSpPr txBox="1"/>
            <p:nvPr/>
          </p:nvSpPr>
          <p:spPr>
            <a:xfrm>
              <a:off x="6707450" y="1168975"/>
              <a:ext cx="2444100" cy="4634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0001BE"/>
                  </a:solidFill>
                </a:rPr>
                <a:t>T2 Cultural competence, interaction and self-expression</a:t>
              </a:r>
            </a:p>
            <a:p>
              <a:pPr marL="0" lvl="0" indent="0" algn="l" rtl="0">
                <a:spcBef>
                  <a:spcPts val="0"/>
                </a:spcBef>
                <a:spcAft>
                  <a:spcPts val="0"/>
                </a:spcAft>
                <a:buNone/>
              </a:pPr>
              <a:endParaRPr sz="800"/>
            </a:p>
            <a:p>
              <a:pPr marL="0" lvl="0" indent="0" algn="l" rtl="0">
                <a:spcBef>
                  <a:spcPts val="0"/>
                </a:spcBef>
                <a:spcAft>
                  <a:spcPts val="0"/>
                </a:spcAft>
                <a:buNone/>
              </a:pPr>
              <a:r>
                <a:rPr lang="en-US" sz="600" b="1">
                  <a:solidFill>
                    <a:schemeClr val="dk1"/>
                  </a:solidFill>
                </a:rPr>
                <a:t>Cultural encounters </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are interested in learning about other cultures. </a:t>
              </a:r>
            </a:p>
            <a:p>
              <a:pPr marL="144000" lvl="0" indent="-110100" algn="l" rtl="0">
                <a:spcBef>
                  <a:spcPts val="0"/>
                </a:spcBef>
                <a:spcAft>
                  <a:spcPts val="0"/>
                </a:spcAft>
                <a:buClr>
                  <a:schemeClr val="dk1"/>
                </a:buClr>
                <a:buSzPts val="600"/>
                <a:buChar char="●"/>
              </a:pPr>
              <a:r>
                <a:rPr lang="en-US" sz="600">
                  <a:solidFill>
                    <a:schemeClr val="dk1"/>
                  </a:solidFill>
                </a:rPr>
                <a:t>You understand where your own roots lie, and what your own story, worldview and culture are like. </a:t>
              </a:r>
            </a:p>
            <a:p>
              <a:pPr marL="144000" lvl="0" indent="-110100" algn="l" rtl="0">
                <a:spcBef>
                  <a:spcPts val="0"/>
                </a:spcBef>
                <a:spcAft>
                  <a:spcPts val="0"/>
                </a:spcAft>
                <a:buClr>
                  <a:schemeClr val="dk1"/>
                </a:buClr>
                <a:buSzPts val="600"/>
                <a:buChar char="●"/>
              </a:pPr>
              <a:r>
                <a:rPr lang="en-US" sz="600">
                  <a:solidFill>
                    <a:schemeClr val="dk1"/>
                  </a:solidFill>
                </a:rPr>
                <a:t>You understand how cultures are born and see different cultures as an asset. </a:t>
              </a:r>
            </a:p>
            <a:p>
              <a:pPr marL="144000" lvl="0" indent="-110100" algn="l" rtl="0">
                <a:spcBef>
                  <a:spcPts val="0"/>
                </a:spcBef>
                <a:spcAft>
                  <a:spcPts val="0"/>
                </a:spcAft>
                <a:buClr>
                  <a:schemeClr val="dk1"/>
                </a:buClr>
                <a:buSzPts val="600"/>
                <a:buChar char="●"/>
              </a:pPr>
              <a:r>
                <a:rPr lang="en-US" sz="600">
                  <a:solidFill>
                    <a:schemeClr val="dk1"/>
                  </a:solidFill>
                </a:rPr>
                <a:t>You think about how cultures are born, and how they influence our choices.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are interested in traditions, art and various forms of culture. </a:t>
              </a:r>
            </a:p>
            <a:p>
              <a:pPr marL="144000" lvl="0" indent="-110100" algn="l" rtl="0">
                <a:spcBef>
                  <a:spcPts val="0"/>
                </a:spcBef>
                <a:spcAft>
                  <a:spcPts val="0"/>
                </a:spcAft>
                <a:buClr>
                  <a:schemeClr val="dk1"/>
                </a:buClr>
                <a:buSzPts val="600"/>
                <a:buChar char="●"/>
              </a:pPr>
              <a:r>
                <a:rPr lang="en-US" sz="600">
                  <a:solidFill>
                    <a:schemeClr val="dk1"/>
                  </a:solidFill>
                </a:rPr>
                <a:t>You have practiced self-expression with different forms of culture and considered your own role as a builder of culture. </a:t>
              </a:r>
            </a:p>
            <a:p>
              <a:pPr marL="144000" lvl="0" indent="-110100" algn="l" rtl="0">
                <a:spcBef>
                  <a:spcPts val="0"/>
                </a:spcBef>
                <a:spcAft>
                  <a:spcPts val="0"/>
                </a:spcAft>
                <a:buClr>
                  <a:schemeClr val="dk1"/>
                </a:buClr>
                <a:buSzPts val="600"/>
                <a:buChar char="●"/>
              </a:pPr>
              <a:r>
                <a:rPr lang="en-US" sz="600">
                  <a:solidFill>
                    <a:schemeClr val="dk1"/>
                  </a:solidFill>
                </a:rPr>
                <a:t>You boldly explore different cultures and want to learn new things and ways of action. </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en-US" sz="600" b="1">
                  <a:solidFill>
                    <a:schemeClr val="dk1"/>
                  </a:solidFill>
                </a:rPr>
                <a:t>Emotional skills </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identify and name different emotions, and describe your own feelings and thoughts. </a:t>
              </a:r>
            </a:p>
            <a:p>
              <a:pPr marL="144000" lvl="0" indent="-110100" algn="l" rtl="0">
                <a:spcBef>
                  <a:spcPts val="0"/>
                </a:spcBef>
                <a:spcAft>
                  <a:spcPts val="0"/>
                </a:spcAft>
                <a:buClr>
                  <a:schemeClr val="dk1"/>
                </a:buClr>
                <a:buSzPts val="600"/>
                <a:buChar char="●"/>
              </a:pPr>
              <a:r>
                <a:rPr lang="en-US" sz="600">
                  <a:solidFill>
                    <a:schemeClr val="dk1"/>
                  </a:solidFill>
                </a:rPr>
                <a:t>You have learned to regulate your emotions and know how they affect you. </a:t>
              </a:r>
            </a:p>
            <a:p>
              <a:pPr marL="144000" lvl="0" indent="-110100" algn="l" rtl="0">
                <a:spcBef>
                  <a:spcPts val="0"/>
                </a:spcBef>
                <a:spcAft>
                  <a:spcPts val="0"/>
                </a:spcAft>
                <a:buClr>
                  <a:schemeClr val="dk1"/>
                </a:buClr>
                <a:buSzPts val="600"/>
                <a:buChar char="●"/>
              </a:pPr>
              <a:r>
                <a:rPr lang="en-US" sz="600">
                  <a:solidFill>
                    <a:schemeClr val="dk1"/>
                  </a:solidFill>
                </a:rPr>
                <a:t>You believe in yourself and know that you can find answers to even difficult questions. </a:t>
              </a:r>
            </a:p>
            <a:p>
              <a:pPr marL="144000" lvl="0" indent="-110100" algn="l" rtl="0">
                <a:spcBef>
                  <a:spcPts val="0"/>
                </a:spcBef>
                <a:spcAft>
                  <a:spcPts val="0"/>
                </a:spcAft>
                <a:buClr>
                  <a:schemeClr val="dk1"/>
                </a:buClr>
                <a:buSzPts val="600"/>
                <a:buChar char="●"/>
              </a:pPr>
              <a:r>
                <a:rPr lang="en-US" sz="600">
                  <a:solidFill>
                    <a:schemeClr val="dk1"/>
                  </a:solidFill>
                </a:rPr>
                <a:t>You want to learn new skills and develop yourself. </a:t>
              </a:r>
            </a:p>
            <a:p>
              <a:pPr marL="144000" lvl="0" indent="-110100" algn="l" rtl="0">
                <a:spcBef>
                  <a:spcPts val="0"/>
                </a:spcBef>
                <a:spcAft>
                  <a:spcPts val="0"/>
                </a:spcAft>
                <a:buClr>
                  <a:schemeClr val="dk1"/>
                </a:buClr>
                <a:buSzPts val="600"/>
                <a:buChar char="●"/>
              </a:pPr>
              <a:r>
                <a:rPr lang="en-US" sz="600">
                  <a:solidFill>
                    <a:schemeClr val="dk1"/>
                  </a:solidFill>
                </a:rPr>
                <a:t>You are able to work persistently and for a long time, even if the matters being learned sometimes seem difficult and frustrating.</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en-US" sz="600" b="1">
                  <a:solidFill>
                    <a:schemeClr val="dk1"/>
                  </a:solidFill>
                </a:rPr>
                <a:t>Cultural participation</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share what you have learned with others and express yourself in different ways. </a:t>
              </a:r>
            </a:p>
            <a:p>
              <a:pPr marL="144000" lvl="0" indent="-110100" algn="l" rtl="0">
                <a:spcBef>
                  <a:spcPts val="0"/>
                </a:spcBef>
                <a:spcAft>
                  <a:spcPts val="0"/>
                </a:spcAft>
                <a:buClr>
                  <a:schemeClr val="dk1"/>
                </a:buClr>
                <a:buSzPts val="600"/>
                <a:buChar char="●"/>
              </a:pPr>
              <a:r>
                <a:rPr lang="en-US" sz="600">
                  <a:solidFill>
                    <a:schemeClr val="dk1"/>
                  </a:solidFill>
                </a:rPr>
                <a:t>You boldly learn new ways to appear in public and present your thoughts to other people.</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are interested in different ways of expression and want to learn new things. </a:t>
              </a:r>
            </a:p>
            <a:p>
              <a:pPr marL="144000" lvl="0" indent="-110100" algn="l" rtl="0">
                <a:spcBef>
                  <a:spcPts val="0"/>
                </a:spcBef>
                <a:spcAft>
                  <a:spcPts val="0"/>
                </a:spcAft>
                <a:buClr>
                  <a:schemeClr val="dk1"/>
                </a:buClr>
                <a:buSzPts val="600"/>
                <a:buChar char="●"/>
              </a:pPr>
              <a:r>
                <a:rPr lang="en-US" sz="600">
                  <a:solidFill>
                    <a:schemeClr val="dk1"/>
                  </a:solidFill>
                </a:rPr>
                <a:t>You understand that people can communicate in many different ways: through their clothes, music, art, literature and physical exercise. </a:t>
              </a:r>
            </a:p>
            <a:p>
              <a:pPr marL="144000" lvl="0" indent="-110100" algn="l" rtl="0">
                <a:spcBef>
                  <a:spcPts val="0"/>
                </a:spcBef>
                <a:spcAft>
                  <a:spcPts val="0"/>
                </a:spcAft>
                <a:buClr>
                  <a:schemeClr val="dk1"/>
                </a:buClr>
                <a:buSzPts val="600"/>
                <a:buChar char="●"/>
              </a:pPr>
              <a:r>
                <a:rPr lang="en-US" sz="600">
                  <a:solidFill>
                    <a:schemeClr val="dk1"/>
                  </a:solidFill>
                </a:rPr>
                <a:t>You are interested in taking a stand on matters and understand how culture can be used to influence people. </a:t>
              </a:r>
            </a:p>
            <a:p>
              <a:pPr marL="144000" lvl="0" indent="-110100" algn="l" rtl="0">
                <a:spcBef>
                  <a:spcPts val="0"/>
                </a:spcBef>
                <a:spcAft>
                  <a:spcPts val="0"/>
                </a:spcAft>
                <a:buClr>
                  <a:schemeClr val="dk1"/>
                </a:buClr>
                <a:buSzPts val="600"/>
                <a:buChar char="●"/>
              </a:pPr>
              <a:r>
                <a:rPr lang="en-US" sz="600">
                  <a:solidFill>
                    <a:schemeClr val="dk1"/>
                  </a:solidFill>
                </a:rPr>
                <a:t>You have learned how your own cultural background has affected you and for your part, you can influence other people in the future. </a:t>
              </a:r>
            </a:p>
            <a:p>
              <a:pPr marL="0" lvl="0" indent="0" algn="l" rtl="0">
                <a:spcBef>
                  <a:spcPts val="0"/>
                </a:spcBef>
                <a:spcAft>
                  <a:spcPts val="0"/>
                </a:spcAft>
                <a:buNone/>
              </a:pPr>
              <a:endParaRPr sz="700" b="1">
                <a:solidFill>
                  <a:schemeClr val="dk1"/>
                </a:solidFill>
              </a:endParaRPr>
            </a:p>
          </p:txBody>
        </p:sp>
        <p:pic>
          <p:nvPicPr>
            <p:cNvPr id="447" name="Google Shape;447;p53"/>
            <p:cNvPicPr preferRelativeResize="0"/>
            <p:nvPr/>
          </p:nvPicPr>
          <p:blipFill>
            <a:blip r:embed="rId4">
              <a:alphaModFix/>
            </a:blip>
            <a:stretch>
              <a:fillRect/>
            </a:stretch>
          </p:blipFill>
          <p:spPr>
            <a:xfrm>
              <a:off x="6360037" y="1168975"/>
              <a:ext cx="352150" cy="403450"/>
            </a:xfrm>
            <a:prstGeom prst="rect">
              <a:avLst/>
            </a:prstGeom>
            <a:noFill/>
            <a:ln>
              <a:noFill/>
            </a:ln>
          </p:spPr>
        </p:pic>
      </p:grpSp>
      <p:sp>
        <p:nvSpPr>
          <p:cNvPr id="448" name="Google Shape;448;p53"/>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PHRASE BANK FOR TRANSVERSAL COMPETENCE</a:t>
            </a:r>
          </a:p>
        </p:txBody>
      </p:sp>
      <p:sp>
        <p:nvSpPr>
          <p:cNvPr id="449" name="Google Shape;449;p53"/>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12</a:t>
            </a:fld>
            <a:endParaRPr lang="fi-FI"/>
          </a:p>
        </p:txBody>
      </p:sp>
      <p:sp>
        <p:nvSpPr>
          <p:cNvPr id="450" name="Google Shape;450;p53"/>
          <p:cNvSpPr txBox="1">
            <a:spLocks noGrp="1"/>
          </p:cNvSpPr>
          <p:nvPr>
            <p:ph type="body" idx="1"/>
          </p:nvPr>
        </p:nvSpPr>
        <p:spPr>
          <a:xfrm>
            <a:off x="7632175" y="6101950"/>
            <a:ext cx="3777600" cy="5259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r" rtl="0">
              <a:spcBef>
                <a:spcPts val="0"/>
              </a:spcBef>
              <a:spcAft>
                <a:spcPts val="0"/>
              </a:spcAft>
              <a:buNone/>
            </a:pPr>
            <a:r>
              <a:rPr lang="en-US" sz="1000" b="1"/>
              <a:t>Source: </a:t>
            </a:r>
            <a:r>
              <a:rPr lang="en-US" sz="1000"/>
              <a:t>Heidi Halkilahti</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grpSp>
        <p:nvGrpSpPr>
          <p:cNvPr id="451" name="Google Shape;451;p53"/>
          <p:cNvGrpSpPr/>
          <p:nvPr/>
        </p:nvGrpSpPr>
        <p:grpSpPr>
          <a:xfrm>
            <a:off x="8922907" y="445075"/>
            <a:ext cx="2795468" cy="5745900"/>
            <a:chOff x="8922907" y="445075"/>
            <a:chExt cx="2795468" cy="5745900"/>
          </a:xfrm>
        </p:grpSpPr>
        <p:sp>
          <p:nvSpPr>
            <p:cNvPr id="452" name="Google Shape;452;p53"/>
            <p:cNvSpPr txBox="1"/>
            <p:nvPr/>
          </p:nvSpPr>
          <p:spPr>
            <a:xfrm>
              <a:off x="9274275" y="445075"/>
              <a:ext cx="2444100" cy="5745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0072C6"/>
                  </a:solidFill>
                </a:rPr>
                <a:t>T3 Self-care and managing everyday life </a:t>
              </a:r>
            </a:p>
            <a:p>
              <a:pPr marL="0" lvl="0" indent="0" algn="l" rtl="0">
                <a:spcBef>
                  <a:spcPts val="0"/>
                </a:spcBef>
                <a:spcAft>
                  <a:spcPts val="0"/>
                </a:spcAft>
                <a:buNone/>
              </a:pPr>
              <a:endParaRPr sz="800"/>
            </a:p>
            <a:p>
              <a:pPr marL="0" lvl="0" indent="0" algn="l" rtl="0">
                <a:spcBef>
                  <a:spcPts val="0"/>
                </a:spcBef>
                <a:spcAft>
                  <a:spcPts val="0"/>
                </a:spcAft>
                <a:buNone/>
              </a:pPr>
              <a:r>
                <a:rPr lang="en-US" sz="600" b="1">
                  <a:solidFill>
                    <a:schemeClr val="dk1"/>
                  </a:solidFill>
                </a:rPr>
                <a:t>Managing everyday life</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to look after yourself.</a:t>
              </a:r>
            </a:p>
            <a:p>
              <a:pPr marL="144000" lvl="0" indent="-110100" algn="l" rtl="0">
                <a:spcBef>
                  <a:spcPts val="0"/>
                </a:spcBef>
                <a:spcAft>
                  <a:spcPts val="0"/>
                </a:spcAft>
                <a:buClr>
                  <a:schemeClr val="dk1"/>
                </a:buClr>
                <a:buSzPts val="600"/>
                <a:buChar char="●"/>
              </a:pPr>
              <a:r>
                <a:rPr lang="en-US" sz="600">
                  <a:solidFill>
                    <a:schemeClr val="dk1"/>
                  </a:solidFill>
                </a:rPr>
                <a:t>You know how to regulate your everyday functions: you understand how long it takes you to do daily chores and know how to manage your time. </a:t>
              </a:r>
            </a:p>
            <a:p>
              <a:pPr marL="144000" lvl="0" indent="-110100" algn="l" rtl="0">
                <a:spcBef>
                  <a:spcPts val="0"/>
                </a:spcBef>
                <a:spcAft>
                  <a:spcPts val="0"/>
                </a:spcAft>
                <a:buClr>
                  <a:schemeClr val="dk1"/>
                </a:buClr>
                <a:buSzPts val="600"/>
                <a:buChar char="●"/>
              </a:pPr>
              <a:r>
                <a:rPr lang="en-US" sz="600">
                  <a:solidFill>
                    <a:schemeClr val="dk1"/>
                  </a:solidFill>
                </a:rPr>
                <a:t>You have learned to anticipate things and plan your actions, and you know how to adapt to changed circumstances.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understand what consumption habits are and know how to assess your own actions as a consumer. </a:t>
              </a:r>
            </a:p>
            <a:p>
              <a:pPr marL="144000" lvl="0" indent="-110100" algn="l" rtl="0">
                <a:spcBef>
                  <a:spcPts val="0"/>
                </a:spcBef>
                <a:spcAft>
                  <a:spcPts val="0"/>
                </a:spcAft>
                <a:buClr>
                  <a:schemeClr val="dk1"/>
                </a:buClr>
                <a:buSzPts val="600"/>
                <a:buChar char="●"/>
              </a:pPr>
              <a:r>
                <a:rPr lang="en-US" sz="600">
                  <a:solidFill>
                    <a:schemeClr val="dk1"/>
                  </a:solidFill>
                </a:rPr>
                <a:t>You understand how to learn to manage your own finances and the kind of skills this requires. </a:t>
              </a:r>
            </a:p>
            <a:p>
              <a:pPr marL="144000" lvl="0" indent="-110100" algn="l" rtl="0">
                <a:spcBef>
                  <a:spcPts val="0"/>
                </a:spcBef>
                <a:spcAft>
                  <a:spcPts val="0"/>
                </a:spcAft>
                <a:buClr>
                  <a:schemeClr val="dk1"/>
                </a:buClr>
                <a:buSzPts val="600"/>
                <a:buChar char="●"/>
              </a:pPr>
              <a:r>
                <a:rPr lang="en-US" sz="600">
                  <a:solidFill>
                    <a:schemeClr val="dk1"/>
                  </a:solidFill>
                </a:rPr>
                <a:t>You know how to take care of your belongings and act frugally. </a:t>
              </a:r>
            </a:p>
            <a:p>
              <a:pPr marL="144000" lvl="0" indent="-110100" algn="l" rtl="0">
                <a:spcBef>
                  <a:spcPts val="0"/>
                </a:spcBef>
                <a:spcAft>
                  <a:spcPts val="0"/>
                </a:spcAft>
                <a:buClr>
                  <a:schemeClr val="dk1"/>
                </a:buClr>
                <a:buSzPts val="600"/>
                <a:buChar char="●"/>
              </a:pPr>
              <a:r>
                <a:rPr lang="en-US" sz="600">
                  <a:solidFill>
                    <a:schemeClr val="dk1"/>
                  </a:solidFill>
                </a:rPr>
                <a:t>You know how to share things with others and understand the significance of a sustainable way of life. </a:t>
              </a:r>
            </a:p>
            <a:p>
              <a:pPr marL="144000" lvl="0" indent="-110100" algn="l" rtl="0">
                <a:spcBef>
                  <a:spcPts val="0"/>
                </a:spcBef>
                <a:spcAft>
                  <a:spcPts val="0"/>
                </a:spcAft>
                <a:buClr>
                  <a:schemeClr val="dk1"/>
                </a:buClr>
                <a:buSzPts val="600"/>
                <a:buChar char="●"/>
              </a:pPr>
              <a:r>
                <a:rPr lang="en-US" sz="600">
                  <a:solidFill>
                    <a:schemeClr val="dk1"/>
                  </a:solidFill>
                </a:rPr>
                <a:t>You have learned to view the world according to sustainable principles and understand how you can improve the future through your own actions. </a:t>
              </a:r>
            </a:p>
            <a:p>
              <a:pPr marL="144000" lvl="0" indent="-110100" algn="l" rtl="0">
                <a:spcBef>
                  <a:spcPts val="0"/>
                </a:spcBef>
                <a:spcAft>
                  <a:spcPts val="0"/>
                </a:spcAft>
                <a:buClr>
                  <a:schemeClr val="dk1"/>
                </a:buClr>
                <a:buSzPts val="600"/>
                <a:buChar char="●"/>
              </a:pPr>
              <a:r>
                <a:rPr lang="en-US" sz="600">
                  <a:solidFill>
                    <a:schemeClr val="dk1"/>
                  </a:solidFill>
                </a:rPr>
                <a:t>You have learned to review different kinds of media and understand how advertising methods affect people. </a:t>
              </a:r>
            </a:p>
            <a:p>
              <a:pPr marL="144000" lvl="0" indent="-110100" algn="l" rtl="0">
                <a:spcBef>
                  <a:spcPts val="0"/>
                </a:spcBef>
                <a:spcAft>
                  <a:spcPts val="0"/>
                </a:spcAft>
                <a:buClr>
                  <a:schemeClr val="dk1"/>
                </a:buClr>
                <a:buSzPts val="600"/>
                <a:buChar char="●"/>
              </a:pPr>
              <a:r>
                <a:rPr lang="en-US" sz="600">
                  <a:solidFill>
                    <a:schemeClr val="dk1"/>
                  </a:solidFill>
                </a:rPr>
                <a:t>You know how to have a critical attitude toward media, and understand how different channels and monitoring systems can influence a person’s thoughts.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use technology in different ways to search for, construct, edit and share information. </a:t>
              </a:r>
            </a:p>
            <a:p>
              <a:pPr marL="144000" lvl="0" indent="-110100" algn="l" rtl="0">
                <a:spcBef>
                  <a:spcPts val="0"/>
                </a:spcBef>
                <a:spcAft>
                  <a:spcPts val="0"/>
                </a:spcAft>
                <a:buClr>
                  <a:schemeClr val="dk1"/>
                </a:buClr>
                <a:buSzPts val="600"/>
                <a:buChar char="●"/>
              </a:pPr>
              <a:r>
                <a:rPr lang="en-US" sz="600">
                  <a:solidFill>
                    <a:schemeClr val="dk1"/>
                  </a:solidFill>
                </a:rPr>
                <a:t>You are inspired to learn new things and skills in the field of technology. </a:t>
              </a:r>
            </a:p>
            <a:p>
              <a:pPr marL="144000" lvl="0" indent="-110100" algn="l" rtl="0">
                <a:spcBef>
                  <a:spcPts val="0"/>
                </a:spcBef>
                <a:spcAft>
                  <a:spcPts val="0"/>
                </a:spcAft>
                <a:buClr>
                  <a:schemeClr val="dk1"/>
                </a:buClr>
                <a:buSzPts val="600"/>
                <a:buChar char="●"/>
              </a:pPr>
              <a:r>
                <a:rPr lang="en-US" sz="600">
                  <a:solidFill>
                    <a:schemeClr val="dk1"/>
                  </a:solidFill>
                </a:rPr>
                <a:t>You understand how technology affects our daily lives in many ways.</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en-US" sz="600" b="1">
                  <a:solidFill>
                    <a:schemeClr val="dk1"/>
                  </a:solidFill>
                </a:rPr>
                <a:t>Being a member of a well-functioning society</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to cooperate with other people. </a:t>
              </a:r>
            </a:p>
            <a:p>
              <a:pPr marL="144000" lvl="0" indent="-110100" algn="l" rtl="0">
                <a:spcBef>
                  <a:spcPts val="0"/>
                </a:spcBef>
                <a:spcAft>
                  <a:spcPts val="0"/>
                </a:spcAft>
                <a:buClr>
                  <a:schemeClr val="dk1"/>
                </a:buClr>
                <a:buSzPts val="600"/>
                <a:buChar char="●"/>
              </a:pPr>
              <a:r>
                <a:rPr lang="en-US" sz="600">
                  <a:solidFill>
                    <a:schemeClr val="dk1"/>
                  </a:solidFill>
                </a:rPr>
                <a:t>You know how to take other people into account and understand how your actions affect others. </a:t>
              </a:r>
            </a:p>
            <a:p>
              <a:pPr marL="144000" lvl="0" indent="-110100" algn="l" rtl="0">
                <a:spcBef>
                  <a:spcPts val="0"/>
                </a:spcBef>
                <a:spcAft>
                  <a:spcPts val="0"/>
                </a:spcAft>
                <a:buClr>
                  <a:schemeClr val="dk1"/>
                </a:buClr>
                <a:buSzPts val="600"/>
                <a:buChar char="●"/>
              </a:pPr>
              <a:r>
                <a:rPr lang="en-US" sz="600">
                  <a:solidFill>
                    <a:schemeClr val="dk1"/>
                  </a:solidFill>
                </a:rPr>
                <a:t>You have learned a great deal about wellbeing and understand what factors affect a person’s health. </a:t>
              </a:r>
            </a:p>
            <a:p>
              <a:pPr marL="144000" lvl="0" indent="-110100" algn="l" rtl="0">
                <a:spcBef>
                  <a:spcPts val="0"/>
                </a:spcBef>
                <a:spcAft>
                  <a:spcPts val="0"/>
                </a:spcAft>
                <a:buClr>
                  <a:schemeClr val="dk1"/>
                </a:buClr>
                <a:buSzPts val="600"/>
                <a:buChar char="●"/>
              </a:pPr>
              <a:r>
                <a:rPr lang="en-US" sz="600">
                  <a:solidFill>
                    <a:schemeClr val="dk1"/>
                  </a:solidFill>
                </a:rPr>
                <a:t>You know how to make conscious choices to promote your own wellbeing. </a:t>
              </a:r>
            </a:p>
            <a:p>
              <a:pPr marL="144000" lvl="0" indent="-110100" algn="l" rtl="0">
                <a:spcBef>
                  <a:spcPts val="0"/>
                </a:spcBef>
                <a:spcAft>
                  <a:spcPts val="0"/>
                </a:spcAft>
                <a:buClr>
                  <a:schemeClr val="dk1"/>
                </a:buClr>
                <a:buSzPts val="600"/>
                <a:buChar char="●"/>
              </a:pPr>
              <a:r>
                <a:rPr lang="en-US" sz="600">
                  <a:solidFill>
                    <a:schemeClr val="dk1"/>
                  </a:solidFill>
                </a:rPr>
                <a:t>You have learned to monitor your own actions and listen to your own body. </a:t>
              </a:r>
            </a:p>
            <a:p>
              <a:pPr marL="144000" lvl="0" indent="-110100" algn="l" rtl="0">
                <a:spcBef>
                  <a:spcPts val="0"/>
                </a:spcBef>
                <a:spcAft>
                  <a:spcPts val="0"/>
                </a:spcAft>
                <a:buClr>
                  <a:schemeClr val="dk1"/>
                </a:buClr>
                <a:buSzPts val="600"/>
                <a:buChar char="●"/>
              </a:pPr>
              <a:r>
                <a:rPr lang="en-US" sz="600">
                  <a:solidFill>
                    <a:schemeClr val="dk1"/>
                  </a:solidFill>
                </a:rPr>
                <a:t>You understand that information related to wellbeing can be contradictory, and that critical evaluation is the essential aspect for the reliability of a subject matter. </a:t>
              </a:r>
            </a:p>
            <a:p>
              <a:pPr marL="144000" lvl="0" indent="-110100" algn="l" rtl="0">
                <a:spcBef>
                  <a:spcPts val="0"/>
                </a:spcBef>
                <a:spcAft>
                  <a:spcPts val="0"/>
                </a:spcAft>
                <a:buClr>
                  <a:schemeClr val="dk1"/>
                </a:buClr>
                <a:buSzPts val="600"/>
                <a:buChar char="●"/>
              </a:pPr>
              <a:r>
                <a:rPr lang="en-US" sz="600">
                  <a:solidFill>
                    <a:schemeClr val="dk1"/>
                  </a:solidFill>
                </a:rPr>
                <a:t>You have learned that a human being is an intricate and multidimensional psychological, physical and social entity.</a:t>
              </a:r>
            </a:p>
          </p:txBody>
        </p:sp>
        <p:pic>
          <p:nvPicPr>
            <p:cNvPr id="453" name="Google Shape;453;p53"/>
            <p:cNvPicPr preferRelativeResize="0"/>
            <p:nvPr/>
          </p:nvPicPr>
          <p:blipFill>
            <a:blip r:embed="rId5">
              <a:alphaModFix/>
            </a:blip>
            <a:stretch>
              <a:fillRect/>
            </a:stretch>
          </p:blipFill>
          <p:spPr>
            <a:xfrm>
              <a:off x="8922907" y="445075"/>
              <a:ext cx="351361" cy="403450"/>
            </a:xfrm>
            <a:prstGeom prst="rect">
              <a:avLst/>
            </a:prstGeom>
            <a:noFill/>
            <a:ln>
              <a:noFill/>
            </a:ln>
          </p:spPr>
        </p:pic>
      </p:grpSp>
      <p:sp>
        <p:nvSpPr>
          <p:cNvPr id="454" name="Google Shape;454;p53"/>
          <p:cNvSpPr txBox="1"/>
          <p:nvPr/>
        </p:nvSpPr>
        <p:spPr>
          <a:xfrm>
            <a:off x="3618173" y="445075"/>
            <a:ext cx="2444100" cy="4796400"/>
          </a:xfrm>
          <a:prstGeom prst="rect">
            <a:avLst/>
          </a:prstGeom>
          <a:noFill/>
          <a:ln>
            <a:noFill/>
          </a:ln>
        </p:spPr>
        <p:txBody>
          <a:bodyPr spcFirstLastPara="1" wrap="square" lIns="91425" tIns="90000" rIns="91425" bIns="91425" anchor="t" anchorCtr="0">
            <a:noAutofit/>
          </a:bodyPr>
          <a:lstStyle/>
          <a:p>
            <a:pPr marL="0" lvl="0" indent="0" algn="l" rtl="0">
              <a:spcBef>
                <a:spcPts val="0"/>
              </a:spcBef>
              <a:spcAft>
                <a:spcPts val="0"/>
              </a:spcAft>
              <a:buNone/>
            </a:pPr>
            <a:r>
              <a:rPr lang="en-US" sz="1000" b="1">
                <a:solidFill>
                  <a:srgbClr val="DB2719"/>
                </a:solidFill>
              </a:rPr>
              <a:t>T1 Thinking and learning to learn</a:t>
            </a:r>
          </a:p>
          <a:p>
            <a:pPr marL="0" lvl="0" indent="0" algn="l" rtl="0">
              <a:spcBef>
                <a:spcPts val="0"/>
              </a:spcBef>
              <a:spcAft>
                <a:spcPts val="0"/>
              </a:spcAft>
              <a:buNone/>
            </a:pPr>
            <a:endParaRPr sz="1000" b="1">
              <a:solidFill>
                <a:srgbClr val="DB2719"/>
              </a:solidFill>
            </a:endParaRPr>
          </a:p>
          <a:p>
            <a:pPr marL="45720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r>
              <a:rPr lang="en-US" sz="600" b="1">
                <a:solidFill>
                  <a:schemeClr val="dk1"/>
                </a:solidFill>
              </a:rPr>
              <a:t>Learning community</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take account of other people, listen to their thoughts and treat them with respect.</a:t>
            </a:r>
          </a:p>
          <a:p>
            <a:pPr marL="144000" lvl="0" indent="-110100" algn="l" rtl="0">
              <a:spcBef>
                <a:spcPts val="0"/>
              </a:spcBef>
              <a:spcAft>
                <a:spcPts val="0"/>
              </a:spcAft>
              <a:buClr>
                <a:schemeClr val="dk1"/>
              </a:buClr>
              <a:buSzPts val="600"/>
              <a:buChar char="●"/>
            </a:pPr>
            <a:r>
              <a:rPr lang="en-US" sz="600">
                <a:solidFill>
                  <a:schemeClr val="dk1"/>
                </a:solidFill>
              </a:rPr>
              <a:t>You know how to act in different configurations and produce ideas, and investigate and resolve matters with other people.</a:t>
            </a:r>
          </a:p>
          <a:p>
            <a:pPr marL="144000" lvl="0" indent="-110100" algn="l" rtl="0">
              <a:spcBef>
                <a:spcPts val="0"/>
              </a:spcBef>
              <a:spcAft>
                <a:spcPts val="0"/>
              </a:spcAft>
              <a:buClr>
                <a:schemeClr val="dk1"/>
              </a:buClr>
              <a:buSzPts val="600"/>
              <a:buChar char="●"/>
            </a:pPr>
            <a:r>
              <a:rPr lang="en-US" sz="600">
                <a:solidFill>
                  <a:schemeClr val="dk1"/>
                </a:solidFill>
              </a:rPr>
              <a:t>You take different people into account and give everyone room to be themselves.</a:t>
            </a:r>
          </a:p>
          <a:p>
            <a:pPr marL="144000" lvl="0" indent="-110100" algn="l" rtl="0">
              <a:spcBef>
                <a:spcPts val="0"/>
              </a:spcBef>
              <a:spcAft>
                <a:spcPts val="0"/>
              </a:spcAft>
              <a:buClr>
                <a:schemeClr val="dk1"/>
              </a:buClr>
              <a:buSzPts val="600"/>
              <a:buChar char="●"/>
            </a:pPr>
            <a:r>
              <a:rPr lang="en-US" sz="600">
                <a:solidFill>
                  <a:schemeClr val="dk1"/>
                </a:solidFill>
              </a:rPr>
              <a:t>You know how to share your thoughts and ideas with other people and understand that cooperation is strength.</a:t>
            </a:r>
          </a:p>
          <a:p>
            <a:pPr marL="144000" lvl="0" indent="-110100" algn="l" rtl="0">
              <a:spcBef>
                <a:spcPts val="0"/>
              </a:spcBef>
              <a:spcAft>
                <a:spcPts val="0"/>
              </a:spcAft>
              <a:buClr>
                <a:schemeClr val="dk1"/>
              </a:buClr>
              <a:buSzPts val="600"/>
              <a:buChar char="●"/>
            </a:pPr>
            <a:r>
              <a:rPr lang="en-US" sz="600">
                <a:solidFill>
                  <a:schemeClr val="dk1"/>
                </a:solidFill>
              </a:rPr>
              <a:t>You know how to support other members of the group and offer help when necessary.</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None/>
            </a:pPr>
            <a:endParaRPr sz="600">
              <a:solidFill>
                <a:schemeClr val="dk1"/>
              </a:solidFill>
            </a:endParaRPr>
          </a:p>
          <a:p>
            <a:pPr marL="0" lvl="0" indent="0" algn="just" rtl="0">
              <a:lnSpc>
                <a:spcPct val="115000"/>
              </a:lnSpc>
              <a:spcBef>
                <a:spcPts val="1200"/>
              </a:spcBef>
              <a:spcAft>
                <a:spcPts val="1200"/>
              </a:spcAft>
              <a:buNone/>
            </a:pPr>
            <a:endParaRPr sz="600">
              <a:solidFill>
                <a:schemeClr val="dk1"/>
              </a:solidFill>
            </a:endParaRPr>
          </a:p>
        </p:txBody>
      </p:sp>
      <p:pic>
        <p:nvPicPr>
          <p:cNvPr id="455" name="Google Shape;455;p53"/>
          <p:cNvPicPr preferRelativeResize="0"/>
          <p:nvPr/>
        </p:nvPicPr>
        <p:blipFill>
          <a:blip r:embed="rId3">
            <a:alphaModFix/>
          </a:blip>
          <a:stretch>
            <a:fillRect/>
          </a:stretch>
        </p:blipFill>
        <p:spPr>
          <a:xfrm>
            <a:off x="3244225" y="445075"/>
            <a:ext cx="352150" cy="4034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grpSp>
        <p:nvGrpSpPr>
          <p:cNvPr id="461" name="Google Shape;461;p54"/>
          <p:cNvGrpSpPr/>
          <p:nvPr/>
        </p:nvGrpSpPr>
        <p:grpSpPr>
          <a:xfrm>
            <a:off x="443882" y="445075"/>
            <a:ext cx="2795468" cy="2364600"/>
            <a:chOff x="6064807" y="1168975"/>
            <a:chExt cx="2795468" cy="2364600"/>
          </a:xfrm>
        </p:grpSpPr>
        <p:sp>
          <p:nvSpPr>
            <p:cNvPr id="462" name="Google Shape;462;p54"/>
            <p:cNvSpPr txBox="1"/>
            <p:nvPr/>
          </p:nvSpPr>
          <p:spPr>
            <a:xfrm>
              <a:off x="6416175" y="1168975"/>
              <a:ext cx="2444100" cy="236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0072C6"/>
                  </a:solidFill>
                </a:rPr>
                <a:t>  T3 Self-care and managing everyday life </a:t>
              </a:r>
            </a:p>
            <a:p>
              <a:pPr marL="0" lvl="0" indent="0" algn="l" rtl="0">
                <a:spcBef>
                  <a:spcPts val="0"/>
                </a:spcBef>
                <a:spcAft>
                  <a:spcPts val="0"/>
                </a:spcAft>
                <a:buNone/>
              </a:pPr>
              <a:endParaRPr sz="800"/>
            </a:p>
            <a:p>
              <a:pPr marL="0" lvl="0" indent="0" algn="l" rtl="0">
                <a:spcBef>
                  <a:spcPts val="0"/>
                </a:spcBef>
                <a:spcAft>
                  <a:spcPts val="0"/>
                </a:spcAft>
                <a:buNone/>
              </a:pPr>
              <a:r>
                <a:rPr lang="en-US" sz="600" b="1">
                  <a:solidFill>
                    <a:schemeClr val="dk1"/>
                  </a:solidFill>
                </a:rPr>
                <a:t>Safety and security in everyday life</a:t>
              </a:r>
            </a:p>
            <a:p>
              <a:pPr marL="0" lvl="0" indent="0" algn="l" rtl="0">
                <a:spcBef>
                  <a:spcPts val="0"/>
                </a:spcBef>
                <a:spcAft>
                  <a:spcPts val="0"/>
                </a:spcAft>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what kinds of matter are associated with safety and how to act safely.</a:t>
              </a:r>
            </a:p>
            <a:p>
              <a:pPr marL="144000" lvl="0" indent="-110100" algn="l" rtl="0">
                <a:spcBef>
                  <a:spcPts val="0"/>
                </a:spcBef>
                <a:spcAft>
                  <a:spcPts val="0"/>
                </a:spcAft>
                <a:buClr>
                  <a:schemeClr val="dk1"/>
                </a:buClr>
                <a:buSzPts val="600"/>
                <a:buChar char="●"/>
              </a:pPr>
              <a:r>
                <a:rPr lang="en-US" sz="600">
                  <a:solidFill>
                    <a:schemeClr val="dk1"/>
                  </a:solidFill>
                </a:rPr>
                <a:t>You know how to identify different symbols related to safety, and you observe them. </a:t>
              </a:r>
            </a:p>
            <a:p>
              <a:pPr marL="144000" lvl="0" indent="-110100" algn="l" rtl="0">
                <a:spcBef>
                  <a:spcPts val="0"/>
                </a:spcBef>
                <a:spcAft>
                  <a:spcPts val="0"/>
                </a:spcAft>
                <a:buClr>
                  <a:schemeClr val="dk1"/>
                </a:buClr>
                <a:buSzPts val="600"/>
                <a:buChar char="●"/>
              </a:pPr>
              <a:r>
                <a:rPr lang="en-US" sz="600">
                  <a:solidFill>
                    <a:schemeClr val="dk1"/>
                  </a:solidFill>
                </a:rPr>
                <a:t>You know how to act responsibly in dangerous situations and look after your own and other people’s safety. </a:t>
              </a:r>
            </a:p>
            <a:p>
              <a:pPr marL="144000" lvl="0" indent="-110100" algn="l" rtl="0">
                <a:spcBef>
                  <a:spcPts val="0"/>
                </a:spcBef>
                <a:spcAft>
                  <a:spcPts val="0"/>
                </a:spcAft>
                <a:buClr>
                  <a:schemeClr val="dk1"/>
                </a:buClr>
                <a:buSzPts val="600"/>
                <a:buChar char="●"/>
              </a:pPr>
              <a:r>
                <a:rPr lang="en-US" sz="600">
                  <a:solidFill>
                    <a:schemeClr val="dk1"/>
                  </a:solidFill>
                </a:rPr>
                <a:t>You know how to discuss and distinguish which factors build a sense of security for you (and for other people).</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can describe what privacy means, and what personal boundaries are. </a:t>
              </a:r>
            </a:p>
            <a:p>
              <a:pPr marL="144000" lvl="0" indent="-110100" algn="l" rtl="0">
                <a:spcBef>
                  <a:spcPts val="0"/>
                </a:spcBef>
                <a:spcAft>
                  <a:spcPts val="0"/>
                </a:spcAft>
                <a:buClr>
                  <a:schemeClr val="dk1"/>
                </a:buClr>
                <a:buSzPts val="600"/>
                <a:buChar char="●"/>
              </a:pPr>
              <a:r>
                <a:rPr lang="en-US" sz="600">
                  <a:solidFill>
                    <a:schemeClr val="dk1"/>
                  </a:solidFill>
                </a:rPr>
                <a:t>You know how to protect your own privacy and think of how to protect your personal affairs. </a:t>
              </a:r>
            </a:p>
            <a:p>
              <a:pPr marL="144000" lvl="0" indent="-110100" algn="l" rtl="0">
                <a:spcBef>
                  <a:spcPts val="0"/>
                </a:spcBef>
                <a:spcAft>
                  <a:spcPts val="0"/>
                </a:spcAft>
                <a:buClr>
                  <a:schemeClr val="dk1"/>
                </a:buClr>
                <a:buSzPts val="600"/>
                <a:buChar char="●"/>
              </a:pPr>
              <a:r>
                <a:rPr lang="en-US" sz="600">
                  <a:solidFill>
                    <a:schemeClr val="dk1"/>
                  </a:solidFill>
                </a:rPr>
                <a:t>You can contemplate how factors that threaten privacy can be avoided.</a:t>
              </a:r>
            </a:p>
            <a:p>
              <a:pPr marL="0" lvl="0" indent="0" algn="l" rtl="0">
                <a:spcBef>
                  <a:spcPts val="0"/>
                </a:spcBef>
                <a:spcAft>
                  <a:spcPts val="0"/>
                </a:spcAft>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p:txBody>
        </p:sp>
        <p:pic>
          <p:nvPicPr>
            <p:cNvPr id="463" name="Google Shape;463;p54"/>
            <p:cNvPicPr preferRelativeResize="0"/>
            <p:nvPr/>
          </p:nvPicPr>
          <p:blipFill>
            <a:blip r:embed="rId3">
              <a:alphaModFix/>
            </a:blip>
            <a:stretch>
              <a:fillRect/>
            </a:stretch>
          </p:blipFill>
          <p:spPr>
            <a:xfrm>
              <a:off x="6064807" y="1168975"/>
              <a:ext cx="351361" cy="403450"/>
            </a:xfrm>
            <a:prstGeom prst="rect">
              <a:avLst/>
            </a:prstGeom>
            <a:noFill/>
            <a:ln>
              <a:noFill/>
            </a:ln>
          </p:spPr>
        </p:pic>
      </p:grpSp>
      <p:sp>
        <p:nvSpPr>
          <p:cNvPr id="464" name="Google Shape;464;p54"/>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13</a:t>
            </a:fld>
            <a:endParaRPr lang="fi-FI"/>
          </a:p>
        </p:txBody>
      </p:sp>
      <p:grpSp>
        <p:nvGrpSpPr>
          <p:cNvPr id="465" name="Google Shape;465;p54"/>
          <p:cNvGrpSpPr/>
          <p:nvPr/>
        </p:nvGrpSpPr>
        <p:grpSpPr>
          <a:xfrm>
            <a:off x="3266407" y="444150"/>
            <a:ext cx="2795455" cy="5969700"/>
            <a:chOff x="8917920" y="445075"/>
            <a:chExt cx="2795455" cy="5969700"/>
          </a:xfrm>
        </p:grpSpPr>
        <p:sp>
          <p:nvSpPr>
            <p:cNvPr id="466" name="Google Shape;466;p54"/>
            <p:cNvSpPr txBox="1"/>
            <p:nvPr/>
          </p:nvSpPr>
          <p:spPr>
            <a:xfrm>
              <a:off x="9269275" y="445075"/>
              <a:ext cx="2444100" cy="596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chemeClr val="accent3"/>
                  </a:solidFill>
                </a:rPr>
                <a:t>T4 Multiliteracy</a:t>
              </a:r>
            </a:p>
            <a:p>
              <a:pPr marL="0" lvl="0" indent="0" algn="l" rtl="0">
                <a:spcBef>
                  <a:spcPts val="0"/>
                </a:spcBef>
                <a:spcAft>
                  <a:spcPts val="0"/>
                </a:spcAft>
                <a:buNone/>
              </a:pPr>
              <a:endParaRPr sz="1000" b="1">
                <a:solidFill>
                  <a:schemeClr val="accent3"/>
                </a:solidFill>
              </a:endParaRPr>
            </a:p>
            <a:p>
              <a:pPr marL="0" lvl="0" indent="0" algn="l" rtl="0">
                <a:spcBef>
                  <a:spcPts val="0"/>
                </a:spcBef>
                <a:spcAft>
                  <a:spcPts val="0"/>
                </a:spcAft>
                <a:buNone/>
              </a:pPr>
              <a:endParaRPr sz="800"/>
            </a:p>
            <a:p>
              <a:pPr marL="0" lvl="0" indent="0" algn="l" rtl="0">
                <a:spcBef>
                  <a:spcPts val="0"/>
                </a:spcBef>
                <a:spcAft>
                  <a:spcPts val="0"/>
                </a:spcAft>
                <a:buNone/>
              </a:pPr>
              <a:r>
                <a:rPr lang="en-US" sz="600" b="1"/>
                <a:t>Communication</a:t>
              </a:r>
            </a:p>
            <a:p>
              <a:pPr marL="0" lvl="0" indent="0" algn="l" rtl="0">
                <a:spcBef>
                  <a:spcPts val="0"/>
                </a:spcBef>
                <a:spcAft>
                  <a:spcPts val="0"/>
                </a:spcAft>
                <a:buNone/>
              </a:pPr>
              <a:endParaRPr sz="600" b="1"/>
            </a:p>
            <a:p>
              <a:pPr marL="144000" lvl="0" indent="-110100" algn="l" rtl="0">
                <a:spcBef>
                  <a:spcPts val="0"/>
                </a:spcBef>
                <a:spcAft>
                  <a:spcPts val="0"/>
                </a:spcAft>
                <a:buSzPts val="600"/>
                <a:buChar char="●"/>
              </a:pPr>
              <a:r>
                <a:rPr lang="en-US" sz="600"/>
                <a:t>You know how to perceive different messages, and you recognize texts as well as spoken, visual and symbolic language. </a:t>
              </a:r>
            </a:p>
            <a:p>
              <a:pPr marL="144000" lvl="0" indent="-110100" algn="l" rtl="0">
                <a:spcBef>
                  <a:spcPts val="0"/>
                </a:spcBef>
                <a:spcAft>
                  <a:spcPts val="0"/>
                </a:spcAft>
                <a:buSzPts val="600"/>
                <a:buChar char="●"/>
              </a:pPr>
              <a:r>
                <a:rPr lang="en-US" sz="600"/>
                <a:t>You have learned how important it is when producing content to think about who it is aimed at. </a:t>
              </a:r>
            </a:p>
            <a:p>
              <a:pPr marL="144000" lvl="0" indent="-110100" algn="l" rtl="0">
                <a:spcBef>
                  <a:spcPts val="0"/>
                </a:spcBef>
                <a:spcAft>
                  <a:spcPts val="0"/>
                </a:spcAft>
                <a:buSzPts val="600"/>
                <a:buChar char="●"/>
              </a:pPr>
              <a:r>
                <a:rPr lang="en-US" sz="600"/>
                <a:t>You know how to use messages in a range of ways for different purposes.</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en-US" sz="600"/>
                <a:t>You have learned to express yourself in various ways, and you are ready to boldly experiment with different forms of expression in different media.</a:t>
              </a:r>
            </a:p>
            <a:p>
              <a:pPr marL="0" lvl="0" indent="0" algn="l" rtl="0">
                <a:spcBef>
                  <a:spcPts val="0"/>
                </a:spcBef>
                <a:spcAft>
                  <a:spcPts val="0"/>
                </a:spcAft>
                <a:buNone/>
              </a:pPr>
              <a:endParaRPr sz="600" b="1"/>
            </a:p>
            <a:p>
              <a:pPr marL="0" lvl="0" indent="0" algn="l" rtl="0">
                <a:spcBef>
                  <a:spcPts val="0"/>
                </a:spcBef>
                <a:spcAft>
                  <a:spcPts val="0"/>
                </a:spcAft>
                <a:buNone/>
              </a:pPr>
              <a:r>
                <a:rPr lang="en-US" sz="600" b="1"/>
                <a:t>Multimedia and communication</a:t>
              </a:r>
            </a:p>
            <a:p>
              <a:pPr marL="0" lvl="0" indent="0" algn="l" rtl="0">
                <a:spcBef>
                  <a:spcPts val="0"/>
                </a:spcBef>
                <a:spcAft>
                  <a:spcPts val="0"/>
                </a:spcAft>
                <a:buNone/>
              </a:pPr>
              <a:endParaRPr sz="600" b="1"/>
            </a:p>
            <a:p>
              <a:pPr marL="144000" lvl="0" indent="-110100" algn="l" rtl="0">
                <a:spcBef>
                  <a:spcPts val="0"/>
                </a:spcBef>
                <a:spcAft>
                  <a:spcPts val="0"/>
                </a:spcAft>
                <a:buSzPts val="600"/>
                <a:buChar char="●"/>
              </a:pPr>
              <a:r>
                <a:rPr lang="en-US" sz="600"/>
                <a:t>You know how to produce different kinds of information and edit content for different communication purposes. </a:t>
              </a:r>
            </a:p>
            <a:p>
              <a:pPr marL="144000" lvl="0" indent="-110100" algn="l" rtl="0">
                <a:spcBef>
                  <a:spcPts val="0"/>
                </a:spcBef>
                <a:spcAft>
                  <a:spcPts val="0"/>
                </a:spcAft>
                <a:buSzPts val="600"/>
                <a:buChar char="●"/>
              </a:pPr>
              <a:r>
                <a:rPr lang="en-US" sz="600"/>
                <a:t>You know how to produce various matters in cooperation with other people. You understand well what kinds of information can be published, and what kind of content is appropriate for public media outlets. </a:t>
              </a:r>
            </a:p>
            <a:p>
              <a:pPr marL="144000" lvl="0" indent="-110100" algn="l" rtl="0">
                <a:spcBef>
                  <a:spcPts val="0"/>
                </a:spcBef>
                <a:spcAft>
                  <a:spcPts val="0"/>
                </a:spcAft>
                <a:buSzPts val="600"/>
                <a:buChar char="●"/>
              </a:pPr>
              <a:r>
                <a:rPr lang="en-US" sz="600"/>
                <a:t>You can use different forms of communication in a range of ways, identify styles of messages and utilize them for various purposes.</a:t>
              </a:r>
            </a:p>
            <a:p>
              <a:pPr marL="0" lvl="0" indent="0" algn="l" rtl="0">
                <a:spcBef>
                  <a:spcPts val="0"/>
                </a:spcBef>
                <a:spcAft>
                  <a:spcPts val="0"/>
                </a:spcAft>
                <a:buNone/>
              </a:pPr>
              <a:endParaRPr sz="600"/>
            </a:p>
            <a:p>
              <a:pPr marL="0" lvl="0" indent="0" algn="l" rtl="0">
                <a:spcBef>
                  <a:spcPts val="0"/>
                </a:spcBef>
                <a:spcAft>
                  <a:spcPts val="0"/>
                </a:spcAft>
                <a:buNone/>
              </a:pPr>
              <a:r>
                <a:rPr lang="en-US" sz="600" b="1"/>
                <a:t>Contextual skills</a:t>
              </a:r>
            </a:p>
            <a:p>
              <a:pPr marL="0" lvl="0" indent="0" algn="l" rtl="0">
                <a:spcBef>
                  <a:spcPts val="0"/>
                </a:spcBef>
                <a:spcAft>
                  <a:spcPts val="0"/>
                </a:spcAft>
                <a:buNone/>
              </a:pPr>
              <a:endParaRPr sz="600" b="1"/>
            </a:p>
            <a:p>
              <a:pPr marL="144000" lvl="0" indent="-110100" algn="l" rtl="0">
                <a:spcBef>
                  <a:spcPts val="0"/>
                </a:spcBef>
                <a:spcAft>
                  <a:spcPts val="0"/>
                </a:spcAft>
                <a:buSzPts val="600"/>
                <a:buChar char="●"/>
              </a:pPr>
              <a:r>
                <a:rPr lang="en-US" sz="600"/>
                <a:t>You have learned how messages express their cultural background, and that they must always be interpreted as representatives of their cultural context. </a:t>
              </a:r>
            </a:p>
            <a:p>
              <a:pPr marL="144000" lvl="0" indent="-110100" algn="l" rtl="0">
                <a:spcBef>
                  <a:spcPts val="0"/>
                </a:spcBef>
                <a:spcAft>
                  <a:spcPts val="0"/>
                </a:spcAft>
                <a:buSzPts val="600"/>
                <a:buChar char="●"/>
              </a:pPr>
              <a:r>
                <a:rPr lang="en-US" sz="600"/>
                <a:t>You understand how our background affects our interpretation, so the same message can have many different meanings for various users. </a:t>
              </a:r>
            </a:p>
            <a:p>
              <a:pPr marL="144000" lvl="0" indent="-110100" algn="l" rtl="0">
                <a:spcBef>
                  <a:spcPts val="0"/>
                </a:spcBef>
                <a:spcAft>
                  <a:spcPts val="0"/>
                </a:spcAft>
                <a:buSzPts val="600"/>
                <a:buChar char="●"/>
              </a:pPr>
              <a:r>
                <a:rPr lang="en-US" sz="600"/>
                <a:t>You have learned that different cultures may communicate in very different ways, both verbally and visually. </a:t>
              </a:r>
            </a:p>
            <a:p>
              <a:pPr marL="144000" lvl="0" indent="-110100" algn="l" rtl="0">
                <a:spcBef>
                  <a:spcPts val="0"/>
                </a:spcBef>
                <a:spcAft>
                  <a:spcPts val="0"/>
                </a:spcAft>
                <a:buSzPts val="600"/>
                <a:buChar char="●"/>
              </a:pPr>
              <a:r>
                <a:rPr lang="en-US" sz="600"/>
                <a:t>You know how to justify your own views and choices.</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en-US" sz="600"/>
                <a:t>You have learned that various fields of science and art communicate in different ways and apply the language accordingly.</a:t>
              </a:r>
            </a:p>
            <a:p>
              <a:pPr marL="144000" lvl="0" indent="-110100" algn="l" rtl="0">
                <a:spcBef>
                  <a:spcPts val="0"/>
                </a:spcBef>
                <a:spcAft>
                  <a:spcPts val="0"/>
                </a:spcAft>
                <a:buSzPts val="600"/>
                <a:buChar char="●"/>
              </a:pPr>
              <a:r>
                <a:rPr lang="en-US" sz="600"/>
                <a:t>You know how to write appropriately for different situations.</a:t>
              </a:r>
            </a:p>
            <a:p>
              <a:pPr marL="0" lvl="0" indent="0" algn="l" rtl="0">
                <a:spcBef>
                  <a:spcPts val="0"/>
                </a:spcBef>
                <a:spcAft>
                  <a:spcPts val="0"/>
                </a:spcAft>
                <a:buNone/>
              </a:pPr>
              <a:endParaRPr sz="600"/>
            </a:p>
            <a:p>
              <a:pPr marL="0" lvl="0" indent="0" algn="l" rtl="0">
                <a:spcBef>
                  <a:spcPts val="0"/>
                </a:spcBef>
                <a:spcAft>
                  <a:spcPts val="0"/>
                </a:spcAft>
                <a:buNone/>
              </a:pPr>
              <a:endParaRPr sz="600" b="1"/>
            </a:p>
            <a:p>
              <a:pPr marL="0" lvl="0" indent="0" algn="l" rtl="0">
                <a:spcBef>
                  <a:spcPts val="0"/>
                </a:spcBef>
                <a:spcAft>
                  <a:spcPts val="0"/>
                </a:spcAft>
                <a:buNone/>
              </a:pPr>
              <a:endParaRPr sz="700"/>
            </a:p>
            <a:p>
              <a:pPr marL="0" lvl="0" indent="0" algn="l" rtl="0">
                <a:spcBef>
                  <a:spcPts val="0"/>
                </a:spcBef>
                <a:spcAft>
                  <a:spcPts val="0"/>
                </a:spcAft>
                <a:buNone/>
              </a:pPr>
              <a:endParaRPr sz="700"/>
            </a:p>
            <a:p>
              <a:pPr marL="0" lvl="0" indent="0" algn="l" rtl="0">
                <a:spcBef>
                  <a:spcPts val="0"/>
                </a:spcBef>
                <a:spcAft>
                  <a:spcPts val="0"/>
                </a:spcAft>
                <a:buNone/>
              </a:pPr>
              <a:endParaRPr sz="700"/>
            </a:p>
          </p:txBody>
        </p:sp>
        <p:pic>
          <p:nvPicPr>
            <p:cNvPr id="467" name="Google Shape;467;p54"/>
            <p:cNvPicPr preferRelativeResize="0"/>
            <p:nvPr/>
          </p:nvPicPr>
          <p:blipFill>
            <a:blip r:embed="rId4">
              <a:alphaModFix/>
            </a:blip>
            <a:stretch>
              <a:fillRect/>
            </a:stretch>
          </p:blipFill>
          <p:spPr>
            <a:xfrm>
              <a:off x="8917920" y="445075"/>
              <a:ext cx="351361" cy="403450"/>
            </a:xfrm>
            <a:prstGeom prst="rect">
              <a:avLst/>
            </a:prstGeom>
            <a:noFill/>
            <a:ln>
              <a:noFill/>
            </a:ln>
          </p:spPr>
        </p:pic>
      </p:grpSp>
      <p:sp>
        <p:nvSpPr>
          <p:cNvPr id="468" name="Google Shape;468;p54"/>
          <p:cNvSpPr txBox="1"/>
          <p:nvPr/>
        </p:nvSpPr>
        <p:spPr>
          <a:xfrm>
            <a:off x="6432000" y="416500"/>
            <a:ext cx="2444100" cy="635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009246"/>
                </a:solidFill>
              </a:rPr>
              <a:t>T5 Information and communication technology (ICT) competence</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en-US" sz="600" b="1">
                <a:solidFill>
                  <a:schemeClr val="dk1"/>
                </a:solidFill>
              </a:rPr>
              <a:t>Enquiry-based and creative studying: data management</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a great deal about an enquiry-based way of working. </a:t>
            </a:r>
          </a:p>
          <a:p>
            <a:pPr marL="144000" lvl="0" indent="-110100" algn="l" rtl="0">
              <a:spcBef>
                <a:spcPts val="0"/>
              </a:spcBef>
              <a:spcAft>
                <a:spcPts val="0"/>
              </a:spcAft>
              <a:buClr>
                <a:schemeClr val="dk1"/>
              </a:buClr>
              <a:buSzPts val="600"/>
              <a:buChar char="●"/>
            </a:pPr>
            <a:r>
              <a:rPr lang="en-US" sz="600">
                <a:solidFill>
                  <a:schemeClr val="dk1"/>
                </a:solidFill>
              </a:rPr>
              <a:t>You know how to search for information, construct it in cooperation with others, consider the reliability of information, and use the media in various ways. </a:t>
            </a:r>
          </a:p>
          <a:p>
            <a:pPr marL="144000" lvl="0" indent="-110100" algn="l" rtl="0">
              <a:spcBef>
                <a:spcPts val="0"/>
              </a:spcBef>
              <a:spcAft>
                <a:spcPts val="0"/>
              </a:spcAft>
              <a:buClr>
                <a:schemeClr val="dk1"/>
              </a:buClr>
              <a:buSzPts val="600"/>
              <a:buChar char="●"/>
            </a:pPr>
            <a:r>
              <a:rPr lang="en-US" sz="600">
                <a:solidFill>
                  <a:schemeClr val="dk1"/>
                </a:solidFill>
              </a:rPr>
              <a:t>You know how to use sources and understand how to verify their reliability. </a:t>
            </a:r>
          </a:p>
          <a:p>
            <a:pPr marL="144000" lvl="0" indent="-110100" algn="l" rtl="0">
              <a:spcBef>
                <a:spcPts val="0"/>
              </a:spcBef>
              <a:spcAft>
                <a:spcPts val="0"/>
              </a:spcAft>
              <a:buClr>
                <a:schemeClr val="dk1"/>
              </a:buClr>
              <a:buSzPts val="600"/>
              <a:buChar char="●"/>
            </a:pPr>
            <a:r>
              <a:rPr lang="en-US" sz="600">
                <a:solidFill>
                  <a:schemeClr val="dk1"/>
                </a:solidFill>
              </a:rPr>
              <a:t>You know how to use different search engines and technological applications to acquire and construct information, and share what you have learned in different ways. </a:t>
            </a:r>
          </a:p>
          <a:p>
            <a:pPr marL="144000" lvl="0" indent="-110100" algn="l" rtl="0">
              <a:spcBef>
                <a:spcPts val="0"/>
              </a:spcBef>
              <a:spcAft>
                <a:spcPts val="0"/>
              </a:spcAft>
              <a:buClr>
                <a:schemeClr val="dk1"/>
              </a:buClr>
              <a:buSzPts val="600"/>
              <a:buChar char="●"/>
            </a:pPr>
            <a:r>
              <a:rPr lang="en-US" sz="600">
                <a:solidFill>
                  <a:schemeClr val="dk1"/>
                </a:solidFill>
              </a:rPr>
              <a:t>You have learned to consider which application best serves what you have learned and to share your lessons with other people. </a:t>
            </a:r>
          </a:p>
          <a:p>
            <a:pPr marL="144000" lvl="0" indent="-110100" algn="l" rtl="0">
              <a:spcBef>
                <a:spcPts val="0"/>
              </a:spcBef>
              <a:spcAft>
                <a:spcPts val="0"/>
              </a:spcAft>
              <a:buClr>
                <a:schemeClr val="dk1"/>
              </a:buClr>
              <a:buSzPts val="600"/>
              <a:buChar char="●"/>
            </a:pPr>
            <a:r>
              <a:rPr lang="en-US" sz="600">
                <a:solidFill>
                  <a:schemeClr val="dk1"/>
                </a:solidFill>
              </a:rPr>
              <a:t>You want to learn new skills for expressing yourself and boldly experiment with things that seem alien to you at first. </a:t>
            </a:r>
          </a:p>
          <a:p>
            <a:pPr marL="144000" lvl="0" indent="-110100" algn="l" rtl="0">
              <a:spcBef>
                <a:spcPts val="0"/>
              </a:spcBef>
              <a:spcAft>
                <a:spcPts val="0"/>
              </a:spcAft>
              <a:buClr>
                <a:schemeClr val="dk1"/>
              </a:buClr>
              <a:buSzPts val="600"/>
              <a:buChar char="●"/>
            </a:pPr>
            <a:r>
              <a:rPr lang="en-US" sz="600">
                <a:solidFill>
                  <a:schemeClr val="dk1"/>
                </a:solidFill>
              </a:rPr>
              <a:t>You know how to model what you have learned in different ways.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save information, merge what you have learned with earlier information, edit information in different ways and apply it in different situations. </a:t>
            </a:r>
          </a:p>
          <a:p>
            <a:pPr marL="144000" lvl="0" indent="-110100" algn="l" rtl="0">
              <a:spcBef>
                <a:spcPts val="0"/>
              </a:spcBef>
              <a:spcAft>
                <a:spcPts val="0"/>
              </a:spcAft>
              <a:buClr>
                <a:schemeClr val="dk1"/>
              </a:buClr>
              <a:buSzPts val="600"/>
              <a:buChar char="●"/>
            </a:pPr>
            <a:r>
              <a:rPr lang="en-US" sz="600">
                <a:solidFill>
                  <a:schemeClr val="dk1"/>
                </a:solidFill>
              </a:rPr>
              <a:t>You know how to assemble your knowledge, skills and lessons learned in a portfolio. </a:t>
            </a:r>
          </a:p>
          <a:p>
            <a:pPr marL="144000" lvl="0" indent="-110100" algn="l" rtl="0">
              <a:spcBef>
                <a:spcPts val="0"/>
              </a:spcBef>
              <a:spcAft>
                <a:spcPts val="0"/>
              </a:spcAft>
              <a:buClr>
                <a:schemeClr val="dk1"/>
              </a:buClr>
              <a:buSzPts val="600"/>
              <a:buChar char="●"/>
            </a:pPr>
            <a:r>
              <a:rPr lang="en-US" sz="600">
                <a:solidFill>
                  <a:schemeClr val="dk1"/>
                </a:solidFill>
              </a:rPr>
              <a:t>You know how to evaluate what you have learned, and that your thinking has evolved along with the lessons learned.</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r>
              <a:rPr lang="en-US" sz="600" b="1">
                <a:solidFill>
                  <a:schemeClr val="dk1"/>
                </a:solidFill>
              </a:rPr>
              <a:t>Practical skills and programming</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how digital devices work and the purposes for which they have been developed. </a:t>
            </a:r>
          </a:p>
          <a:p>
            <a:pPr marL="144000" lvl="0" indent="-110100" algn="l" rtl="0">
              <a:spcBef>
                <a:spcPts val="0"/>
              </a:spcBef>
              <a:spcAft>
                <a:spcPts val="0"/>
              </a:spcAft>
              <a:buClr>
                <a:schemeClr val="dk1"/>
              </a:buClr>
              <a:buSzPts val="600"/>
              <a:buChar char="●"/>
            </a:pPr>
            <a:r>
              <a:rPr lang="en-US" sz="600">
                <a:solidFill>
                  <a:schemeClr val="dk1"/>
                </a:solidFill>
              </a:rPr>
              <a:t>You understand how technology is utilized in digital communication in different ways. </a:t>
            </a:r>
          </a:p>
          <a:p>
            <a:pPr marL="144000" lvl="0" indent="-110100" algn="l" rtl="0">
              <a:spcBef>
                <a:spcPts val="0"/>
              </a:spcBef>
              <a:spcAft>
                <a:spcPts val="0"/>
              </a:spcAft>
              <a:buClr>
                <a:schemeClr val="dk1"/>
              </a:buClr>
              <a:buSzPts val="600"/>
              <a:buChar char="●"/>
            </a:pPr>
            <a:r>
              <a:rPr lang="en-US" sz="600">
                <a:solidFill>
                  <a:schemeClr val="dk1"/>
                </a:solidFill>
              </a:rPr>
              <a:t>You have learned to make conscious choices on the equipment and software you use in support of learning. </a:t>
            </a:r>
          </a:p>
          <a:p>
            <a:pPr marL="144000" lvl="0" indent="-110100" algn="l" rtl="0">
              <a:spcBef>
                <a:spcPts val="0"/>
              </a:spcBef>
              <a:spcAft>
                <a:spcPts val="0"/>
              </a:spcAft>
              <a:buClr>
                <a:schemeClr val="dk1"/>
              </a:buClr>
              <a:buSzPts val="600"/>
              <a:buChar char="●"/>
            </a:pPr>
            <a:r>
              <a:rPr lang="en-US" sz="600">
                <a:solidFill>
                  <a:schemeClr val="dk1"/>
                </a:solidFill>
              </a:rPr>
              <a:t>You have learned to evaluate different devices and their applications, and make conscious choices on using them.</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what programming means, and how many things it is needed for. </a:t>
            </a:r>
          </a:p>
          <a:p>
            <a:pPr marL="144000" lvl="0" indent="-110100" algn="l" rtl="0">
              <a:spcBef>
                <a:spcPts val="0"/>
              </a:spcBef>
              <a:spcAft>
                <a:spcPts val="0"/>
              </a:spcAft>
              <a:buClr>
                <a:schemeClr val="dk1"/>
              </a:buClr>
              <a:buSzPts val="600"/>
              <a:buChar char="●"/>
            </a:pPr>
            <a:r>
              <a:rPr lang="en-US" sz="600">
                <a:solidFill>
                  <a:schemeClr val="dk1"/>
                </a:solidFill>
              </a:rPr>
              <a:t>You have practiced programming and are interested in learning more about the subject. </a:t>
            </a:r>
          </a:p>
          <a:p>
            <a:pPr marL="144000" lvl="0" indent="-110100" algn="l" rtl="0">
              <a:spcBef>
                <a:spcPts val="0"/>
              </a:spcBef>
              <a:spcAft>
                <a:spcPts val="0"/>
              </a:spcAft>
              <a:buClr>
                <a:schemeClr val="dk1"/>
              </a:buClr>
              <a:buSzPts val="600"/>
              <a:buChar char="●"/>
            </a:pPr>
            <a:r>
              <a:rPr lang="en-US" sz="600">
                <a:solidFill>
                  <a:schemeClr val="dk1"/>
                </a:solidFill>
              </a:rPr>
              <a:t>You understand how algorithmic thinking helps you better understand the digital world and modern society. </a:t>
            </a:r>
          </a:p>
          <a:p>
            <a:pPr marL="144000" lvl="0" indent="-110100" algn="l" rtl="0">
              <a:spcBef>
                <a:spcPts val="0"/>
              </a:spcBef>
              <a:spcAft>
                <a:spcPts val="0"/>
              </a:spcAft>
              <a:buClr>
                <a:schemeClr val="dk1"/>
              </a:buClr>
              <a:buSzPts val="600"/>
              <a:buChar char="●"/>
            </a:pPr>
            <a:r>
              <a:rPr lang="en-US" sz="600">
                <a:solidFill>
                  <a:schemeClr val="dk1"/>
                </a:solidFill>
              </a:rPr>
              <a:t>You also know how to model what you have learned by means of programming, and you are interested in exploring all the possibilities offered to you by the development of algorithmic thinking.</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700" b="1">
              <a:solidFill>
                <a:schemeClr val="dk1"/>
              </a:solidFill>
            </a:endParaRPr>
          </a:p>
        </p:txBody>
      </p:sp>
      <p:pic>
        <p:nvPicPr>
          <p:cNvPr id="469" name="Google Shape;469;p54"/>
          <p:cNvPicPr preferRelativeResize="0"/>
          <p:nvPr/>
        </p:nvPicPr>
        <p:blipFill>
          <a:blip r:embed="rId5">
            <a:alphaModFix/>
          </a:blip>
          <a:stretch>
            <a:fillRect/>
          </a:stretch>
        </p:blipFill>
        <p:spPr>
          <a:xfrm>
            <a:off x="6088920" y="416975"/>
            <a:ext cx="351361" cy="403450"/>
          </a:xfrm>
          <a:prstGeom prst="rect">
            <a:avLst/>
          </a:prstGeom>
          <a:noFill/>
          <a:ln>
            <a:noFill/>
          </a:ln>
        </p:spPr>
      </p:pic>
      <p:sp>
        <p:nvSpPr>
          <p:cNvPr id="470" name="Google Shape;470;p54"/>
          <p:cNvSpPr txBox="1"/>
          <p:nvPr/>
        </p:nvSpPr>
        <p:spPr>
          <a:xfrm>
            <a:off x="9246225" y="445075"/>
            <a:ext cx="2444100" cy="503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000" b="1">
                <a:solidFill>
                  <a:srgbClr val="009246"/>
                </a:solidFill>
              </a:rPr>
              <a:t>T5 Information and communication technology (ICT) competence</a:t>
            </a:r>
          </a:p>
          <a:p>
            <a:pPr marL="0" lvl="0" indent="0" algn="l" rtl="0">
              <a:spcBef>
                <a:spcPts val="0"/>
              </a:spcBef>
              <a:spcAft>
                <a:spcPts val="0"/>
              </a:spcAft>
              <a:buClr>
                <a:schemeClr val="dk1"/>
              </a:buClr>
              <a:buSzPts val="1100"/>
              <a:buFont typeface="Arial"/>
              <a:buNone/>
            </a:pPr>
            <a:endParaRPr sz="600" b="1">
              <a:solidFill>
                <a:schemeClr val="dk1"/>
              </a:solidFill>
            </a:endParaRPr>
          </a:p>
          <a:p>
            <a:pPr marL="0" lvl="0" indent="0" algn="l" rtl="0">
              <a:spcBef>
                <a:spcPts val="0"/>
              </a:spcBef>
              <a:spcAft>
                <a:spcPts val="0"/>
              </a:spcAft>
              <a:buClr>
                <a:schemeClr val="dk1"/>
              </a:buClr>
              <a:buSzPts val="1100"/>
              <a:buFont typeface="Arial"/>
              <a:buNone/>
            </a:pPr>
            <a:r>
              <a:rPr lang="en-US" sz="600" b="1">
                <a:solidFill>
                  <a:schemeClr val="dk1"/>
                </a:solidFill>
              </a:rPr>
              <a:t>Being responsible and safe</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what matters must be taken into account in responsible online communication. </a:t>
            </a:r>
          </a:p>
          <a:p>
            <a:pPr marL="144000" lvl="0" indent="-110100" algn="l" rtl="0">
              <a:spcBef>
                <a:spcPts val="0"/>
              </a:spcBef>
              <a:spcAft>
                <a:spcPts val="0"/>
              </a:spcAft>
              <a:buClr>
                <a:schemeClr val="dk1"/>
              </a:buClr>
              <a:buSzPts val="600"/>
              <a:buChar char="●"/>
            </a:pPr>
            <a:r>
              <a:rPr lang="en-US" sz="600">
                <a:solidFill>
                  <a:schemeClr val="dk1"/>
                </a:solidFill>
              </a:rPr>
              <a:t>You understand that online communication is bound by laws and decrees, and you have learned what is permissible when communicating on the Web. </a:t>
            </a:r>
          </a:p>
          <a:p>
            <a:pPr marL="144000" lvl="0" indent="-110100" algn="l" rtl="0">
              <a:spcBef>
                <a:spcPts val="0"/>
              </a:spcBef>
              <a:spcAft>
                <a:spcPts val="0"/>
              </a:spcAft>
              <a:buClr>
                <a:schemeClr val="dk1"/>
              </a:buClr>
              <a:buSzPts val="600"/>
              <a:buChar char="●"/>
            </a:pPr>
            <a:r>
              <a:rPr lang="en-US" sz="600">
                <a:solidFill>
                  <a:schemeClr val="dk1"/>
                </a:solidFill>
              </a:rPr>
              <a:t>You have studied copyright and learned how to take different people and factors into account in your messages.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familiarized yourself with the dangers of online communication and learned to identify the kinds of risk individuals may face in terms of themselves, the right to information and protection. </a:t>
            </a:r>
          </a:p>
          <a:p>
            <a:pPr marL="144000" lvl="0" indent="-110100" algn="l" rtl="0">
              <a:spcBef>
                <a:spcPts val="0"/>
              </a:spcBef>
              <a:spcAft>
                <a:spcPts val="0"/>
              </a:spcAft>
              <a:buClr>
                <a:schemeClr val="dk1"/>
              </a:buClr>
              <a:buSzPts val="600"/>
              <a:buChar char="●"/>
            </a:pPr>
            <a:r>
              <a:rPr lang="en-US" sz="600">
                <a:solidFill>
                  <a:schemeClr val="dk1"/>
                </a:solidFill>
              </a:rPr>
              <a:t>You have learned to act with moderation on the Web and make appropriate decisions with regard to your actions.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how important it is to look after your own wellbeing. </a:t>
            </a:r>
          </a:p>
          <a:p>
            <a:pPr marL="144000" lvl="0" indent="-110100" algn="l" rtl="0">
              <a:spcBef>
                <a:spcPts val="0"/>
              </a:spcBef>
              <a:spcAft>
                <a:spcPts val="0"/>
              </a:spcAft>
              <a:buClr>
                <a:schemeClr val="dk1"/>
              </a:buClr>
              <a:buSzPts val="600"/>
              <a:buChar char="●"/>
            </a:pPr>
            <a:r>
              <a:rPr lang="en-US" sz="600">
                <a:solidFill>
                  <a:schemeClr val="dk1"/>
                </a:solidFill>
              </a:rPr>
              <a:t>You know how to ensure that you get physical exercise, have a good working posture, get rest, have good working methods and listen to yourself. </a:t>
            </a:r>
          </a:p>
          <a:p>
            <a:pPr marL="144000" lvl="0" indent="-110100" algn="l" rtl="0">
              <a:spcBef>
                <a:spcPts val="0"/>
              </a:spcBef>
              <a:spcAft>
                <a:spcPts val="0"/>
              </a:spcAft>
              <a:buClr>
                <a:schemeClr val="dk1"/>
              </a:buClr>
              <a:buSzPts val="600"/>
              <a:buChar char="●"/>
            </a:pPr>
            <a:r>
              <a:rPr lang="en-US" sz="600">
                <a:solidFill>
                  <a:schemeClr val="dk1"/>
                </a:solidFill>
              </a:rPr>
              <a:t>You have learned ways to take care of yourself and regulate your own strength with regard to work.</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r>
              <a:rPr lang="en-US" sz="600" b="1">
                <a:solidFill>
                  <a:schemeClr val="dk1"/>
                </a:solidFill>
              </a:rPr>
              <a:t>Social interaction and networking</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studied what good ways of communication and interaction mean. </a:t>
            </a:r>
          </a:p>
          <a:p>
            <a:pPr marL="144000" lvl="0" indent="-110100" algn="l" rtl="0">
              <a:spcBef>
                <a:spcPts val="0"/>
              </a:spcBef>
              <a:spcAft>
                <a:spcPts val="0"/>
              </a:spcAft>
              <a:buClr>
                <a:schemeClr val="dk1"/>
              </a:buClr>
              <a:buSzPts val="600"/>
              <a:buChar char="●"/>
            </a:pPr>
            <a:r>
              <a:rPr lang="en-US" sz="600">
                <a:solidFill>
                  <a:schemeClr val="dk1"/>
                </a:solidFill>
              </a:rPr>
              <a:t>You have reviewed different digital environments and considered your own actions within them. </a:t>
            </a:r>
          </a:p>
          <a:p>
            <a:pPr marL="144000" lvl="0" indent="-110100" algn="l" rtl="0">
              <a:spcBef>
                <a:spcPts val="0"/>
              </a:spcBef>
              <a:spcAft>
                <a:spcPts val="0"/>
              </a:spcAft>
              <a:buClr>
                <a:schemeClr val="dk1"/>
              </a:buClr>
              <a:buSzPts val="600"/>
              <a:buChar char="●"/>
            </a:pPr>
            <a:r>
              <a:rPr lang="en-US" sz="600">
                <a:solidFill>
                  <a:schemeClr val="dk1"/>
                </a:solidFill>
              </a:rPr>
              <a:t>You know how to act safely and appropriately in different forums. </a:t>
            </a:r>
          </a:p>
          <a:p>
            <a:pPr marL="144000" lvl="0" indent="-110100" algn="l" rtl="0">
              <a:spcBef>
                <a:spcPts val="0"/>
              </a:spcBef>
              <a:spcAft>
                <a:spcPts val="0"/>
              </a:spcAft>
              <a:buClr>
                <a:schemeClr val="dk1"/>
              </a:buClr>
              <a:buSzPts val="600"/>
              <a:buChar char="●"/>
            </a:pPr>
            <a:r>
              <a:rPr lang="en-US" sz="600">
                <a:solidFill>
                  <a:schemeClr val="dk1"/>
                </a:solidFill>
              </a:rPr>
              <a:t>You understand how digital environments can be used for different purposes in a variety of ways, and you can utilize their possibilities when acquiring and constructing information and sharing lessons learned. </a:t>
            </a:r>
          </a:p>
          <a:p>
            <a:pPr marL="144000" lvl="0" indent="-110100" algn="l" rtl="0">
              <a:spcBef>
                <a:spcPts val="0"/>
              </a:spcBef>
              <a:spcAft>
                <a:spcPts val="0"/>
              </a:spcAft>
              <a:buClr>
                <a:schemeClr val="dk1"/>
              </a:buClr>
              <a:buSzPts val="600"/>
              <a:buChar char="●"/>
            </a:pPr>
            <a:r>
              <a:rPr lang="en-US" sz="600">
                <a:solidFill>
                  <a:schemeClr val="dk1"/>
                </a:solidFill>
              </a:rPr>
              <a:t>You have learned to review communication from the perspective of privacy protection and know how to use different platforms safely.</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700" b="1">
              <a:solidFill>
                <a:schemeClr val="dk1"/>
              </a:solidFill>
            </a:endParaRPr>
          </a:p>
        </p:txBody>
      </p:sp>
      <p:pic>
        <p:nvPicPr>
          <p:cNvPr id="471" name="Google Shape;471;p54"/>
          <p:cNvPicPr preferRelativeResize="0"/>
          <p:nvPr/>
        </p:nvPicPr>
        <p:blipFill>
          <a:blip r:embed="rId5">
            <a:alphaModFix/>
          </a:blip>
          <a:stretch>
            <a:fillRect/>
          </a:stretch>
        </p:blipFill>
        <p:spPr>
          <a:xfrm>
            <a:off x="8876095" y="416975"/>
            <a:ext cx="351361" cy="403450"/>
          </a:xfrm>
          <a:prstGeom prst="rect">
            <a:avLst/>
          </a:prstGeom>
          <a:noFill/>
          <a:ln>
            <a:noFill/>
          </a:ln>
        </p:spPr>
      </p:pic>
      <p:sp>
        <p:nvSpPr>
          <p:cNvPr id="472" name="Google Shape;472;p54"/>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PHRASE BANK FOR TRANSVERSAL COMPETENCE</a:t>
            </a:r>
          </a:p>
        </p:txBody>
      </p:sp>
      <p:sp>
        <p:nvSpPr>
          <p:cNvPr id="473" name="Google Shape;473;p54"/>
          <p:cNvSpPr txBox="1">
            <a:spLocks noGrp="1"/>
          </p:cNvSpPr>
          <p:nvPr>
            <p:ph type="body" idx="1"/>
          </p:nvPr>
        </p:nvSpPr>
        <p:spPr>
          <a:xfrm>
            <a:off x="7632175" y="6101950"/>
            <a:ext cx="3777600" cy="5259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r" rtl="0">
              <a:spcBef>
                <a:spcPts val="0"/>
              </a:spcBef>
              <a:spcAft>
                <a:spcPts val="0"/>
              </a:spcAft>
              <a:buNone/>
            </a:pPr>
            <a:r>
              <a:rPr lang="en-US" sz="1000" b="1"/>
              <a:t>Source: </a:t>
            </a:r>
            <a:r>
              <a:rPr lang="en-US" sz="1000"/>
              <a:t>Heidi Halkilahti</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55"/>
          <p:cNvSpPr txBox="1"/>
          <p:nvPr/>
        </p:nvSpPr>
        <p:spPr>
          <a:xfrm>
            <a:off x="823025" y="416500"/>
            <a:ext cx="2444100" cy="1643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00D7A7"/>
                </a:solidFill>
              </a:rPr>
              <a:t>T6 Working life skills and entrepreneurship</a:t>
            </a:r>
          </a:p>
          <a:p>
            <a:pPr marL="0" lvl="0" indent="0" algn="l" rtl="0">
              <a:spcBef>
                <a:spcPts val="0"/>
              </a:spcBef>
              <a:spcAft>
                <a:spcPts val="0"/>
              </a:spcAft>
              <a:buNone/>
            </a:pPr>
            <a:endParaRPr sz="1000" b="1">
              <a:solidFill>
                <a:srgbClr val="00D7A7"/>
              </a:solidFill>
            </a:endParaRP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en-US" sz="600" b="1">
                <a:solidFill>
                  <a:schemeClr val="dk1"/>
                </a:solidFill>
              </a:rPr>
              <a:t>Readiness for working life</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to act smoothly in different environments, and you are not paralyzed even when plans and situations change. </a:t>
            </a:r>
          </a:p>
          <a:p>
            <a:pPr marL="144000" lvl="0" indent="-110100" algn="l" rtl="0">
              <a:spcBef>
                <a:spcPts val="0"/>
              </a:spcBef>
              <a:spcAft>
                <a:spcPts val="0"/>
              </a:spcAft>
              <a:buClr>
                <a:schemeClr val="dk1"/>
              </a:buClr>
              <a:buSzPts val="600"/>
              <a:buChar char="●"/>
            </a:pPr>
            <a:r>
              <a:rPr lang="en-US" sz="600">
                <a:solidFill>
                  <a:schemeClr val="dk1"/>
                </a:solidFill>
              </a:rPr>
              <a:t>You dare to encounter new things with an open mind and look for alternatives.</a:t>
            </a:r>
          </a:p>
          <a:p>
            <a:pPr marL="144000" lvl="0" indent="-110100" algn="l" rtl="0">
              <a:spcBef>
                <a:spcPts val="0"/>
              </a:spcBef>
              <a:spcAft>
                <a:spcPts val="0"/>
              </a:spcAft>
              <a:buClr>
                <a:schemeClr val="dk1"/>
              </a:buClr>
              <a:buSzPts val="600"/>
              <a:buChar char="●"/>
            </a:pPr>
            <a:r>
              <a:rPr lang="en-US" sz="600">
                <a:solidFill>
                  <a:schemeClr val="dk1"/>
                </a:solidFill>
              </a:rPr>
              <a:t>You do not hesitate to speak about your emotions and contemplate solutions to problems.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what entrepreneurship means. You understand how important it is to take responsibility for your own work and make it meaningful. </a:t>
            </a:r>
          </a:p>
          <a:p>
            <a:pPr marL="144000" lvl="0" indent="-110100" algn="l" rtl="0">
              <a:spcBef>
                <a:spcPts val="0"/>
              </a:spcBef>
              <a:spcAft>
                <a:spcPts val="0"/>
              </a:spcAft>
              <a:buClr>
                <a:schemeClr val="dk1"/>
              </a:buClr>
              <a:buSzPts val="600"/>
              <a:buChar char="●"/>
            </a:pPr>
            <a:r>
              <a:rPr lang="en-US" sz="600">
                <a:solidFill>
                  <a:schemeClr val="dk1"/>
                </a:solidFill>
              </a:rPr>
              <a:t>You know how to actively operate in your own surroundings, identify challenges, contemplate solutions for them and have a positive attitude to development. </a:t>
            </a:r>
          </a:p>
          <a:p>
            <a:pPr marL="144000" lvl="0" indent="-110100" algn="l" rtl="0">
              <a:spcBef>
                <a:spcPts val="0"/>
              </a:spcBef>
              <a:spcAft>
                <a:spcPts val="0"/>
              </a:spcAft>
              <a:buClr>
                <a:schemeClr val="dk1"/>
              </a:buClr>
              <a:buSzPts val="600"/>
              <a:buChar char="●"/>
            </a:pPr>
            <a:r>
              <a:rPr lang="en-US" sz="600">
                <a:solidFill>
                  <a:schemeClr val="dk1"/>
                </a:solidFill>
              </a:rPr>
              <a:t>You also know how to evaluate your actions in a range of ways.</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r>
              <a:rPr lang="en-US" sz="600" b="1">
                <a:solidFill>
                  <a:schemeClr val="dk1"/>
                </a:solidFill>
              </a:rPr>
              <a:t>Social interaction at work</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to work in different teams and do not hesitate to take action even in configurations with which you are less familiar. </a:t>
            </a:r>
          </a:p>
          <a:p>
            <a:pPr marL="144000" lvl="0" indent="-110100" algn="l" rtl="0">
              <a:spcBef>
                <a:spcPts val="0"/>
              </a:spcBef>
              <a:spcAft>
                <a:spcPts val="0"/>
              </a:spcAft>
              <a:buClr>
                <a:schemeClr val="dk1"/>
              </a:buClr>
              <a:buSzPts val="600"/>
              <a:buChar char="●"/>
            </a:pPr>
            <a:r>
              <a:rPr lang="en-US" sz="600">
                <a:solidFill>
                  <a:schemeClr val="dk1"/>
                </a:solidFill>
              </a:rPr>
              <a:t>You know how to cooperate with both school members and people outside the school. </a:t>
            </a:r>
          </a:p>
          <a:p>
            <a:pPr marL="144000" lvl="0" indent="-110100" algn="l" rtl="0">
              <a:spcBef>
                <a:spcPts val="0"/>
              </a:spcBef>
              <a:spcAft>
                <a:spcPts val="0"/>
              </a:spcAft>
              <a:buClr>
                <a:schemeClr val="dk1"/>
              </a:buClr>
              <a:buSzPts val="600"/>
              <a:buChar char="●"/>
            </a:pPr>
            <a:r>
              <a:rPr lang="en-US" sz="600">
                <a:solidFill>
                  <a:schemeClr val="dk1"/>
                </a:solidFill>
              </a:rPr>
              <a:t>You know how to encounter other people respectfully and in a friendly manner, and you understand that different situations are subject to different rules of behavior. </a:t>
            </a:r>
          </a:p>
          <a:p>
            <a:pPr marL="144000" lvl="0" indent="-110100" algn="l" rtl="0">
              <a:spcBef>
                <a:spcPts val="0"/>
              </a:spcBef>
              <a:spcAft>
                <a:spcPts val="0"/>
              </a:spcAft>
              <a:buClr>
                <a:schemeClr val="dk1"/>
              </a:buClr>
              <a:buSzPts val="600"/>
              <a:buChar char="●"/>
            </a:pPr>
            <a:r>
              <a:rPr lang="en-US" sz="600">
                <a:solidFill>
                  <a:schemeClr val="dk1"/>
                </a:solidFill>
              </a:rPr>
              <a:t>You understand how language and culture also pose challenges to one’s conduct.</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to work as a member of a team and understand how you can promote the actions of the group with your own contribution. </a:t>
            </a:r>
          </a:p>
          <a:p>
            <a:pPr marL="144000" lvl="0" indent="-110100" algn="l" rtl="0">
              <a:spcBef>
                <a:spcPts val="0"/>
              </a:spcBef>
              <a:spcAft>
                <a:spcPts val="0"/>
              </a:spcAft>
              <a:buClr>
                <a:schemeClr val="dk1"/>
              </a:buClr>
              <a:buSzPts val="600"/>
              <a:buChar char="●"/>
            </a:pPr>
            <a:r>
              <a:rPr lang="en-US" sz="600">
                <a:solidFill>
                  <a:schemeClr val="dk1"/>
                </a:solidFill>
              </a:rPr>
              <a:t>You take part in setting joint goals, contemplating their implementation and evaluating the process with other members of the team. </a:t>
            </a:r>
          </a:p>
          <a:p>
            <a:pPr marL="144000" lvl="0" indent="-110100" algn="l" rtl="0">
              <a:spcBef>
                <a:spcPts val="0"/>
              </a:spcBef>
              <a:spcAft>
                <a:spcPts val="0"/>
              </a:spcAft>
              <a:buClr>
                <a:schemeClr val="dk1"/>
              </a:buClr>
              <a:buSzPts val="600"/>
              <a:buChar char="●"/>
            </a:pPr>
            <a:r>
              <a:rPr lang="en-US" sz="600">
                <a:solidFill>
                  <a:schemeClr val="dk1"/>
                </a:solidFill>
              </a:rPr>
              <a:t>You know how to act for the long term, and you are not discouraged by adversity, boring and confusing phases or the challenges you face. </a:t>
            </a:r>
          </a:p>
          <a:p>
            <a:pPr marL="144000" lvl="0" indent="-110100" algn="l" rtl="0">
              <a:spcBef>
                <a:spcPts val="0"/>
              </a:spcBef>
              <a:spcAft>
                <a:spcPts val="0"/>
              </a:spcAft>
              <a:buClr>
                <a:schemeClr val="dk1"/>
              </a:buClr>
              <a:buSzPts val="600"/>
              <a:buChar char="●"/>
            </a:pPr>
            <a:r>
              <a:rPr lang="en-US" sz="600">
                <a:solidFill>
                  <a:schemeClr val="dk1"/>
                </a:solidFill>
              </a:rPr>
              <a:t>You persist in trying to achieve the goals even if the work occasionally feels arduous.</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know how to ask for help from other people, and you have learned that we need each other in constructing knowledge. </a:t>
            </a:r>
          </a:p>
          <a:p>
            <a:pPr marL="144000" lvl="0" indent="-110100" algn="l" rtl="0">
              <a:spcBef>
                <a:spcPts val="0"/>
              </a:spcBef>
              <a:spcAft>
                <a:spcPts val="0"/>
              </a:spcAft>
              <a:buClr>
                <a:schemeClr val="dk1"/>
              </a:buClr>
              <a:buSzPts val="600"/>
              <a:buChar char="●"/>
            </a:pPr>
            <a:r>
              <a:rPr lang="en-US" sz="600">
                <a:solidFill>
                  <a:schemeClr val="dk1"/>
                </a:solidFill>
              </a:rPr>
              <a:t>You understand how information can be made more profound both in face-to-face cooperation with other people and in network environments. </a:t>
            </a:r>
          </a:p>
          <a:p>
            <a:pPr marL="144000" lvl="0" indent="-110100" algn="l" rtl="0">
              <a:spcBef>
                <a:spcPts val="0"/>
              </a:spcBef>
              <a:spcAft>
                <a:spcPts val="0"/>
              </a:spcAft>
              <a:buClr>
                <a:schemeClr val="dk1"/>
              </a:buClr>
              <a:buSzPts val="600"/>
              <a:buChar char="●"/>
            </a:pPr>
            <a:r>
              <a:rPr lang="en-US" sz="600">
                <a:solidFill>
                  <a:schemeClr val="dk1"/>
                </a:solidFill>
              </a:rPr>
              <a:t>You do not hesitate to get to know other people, and you dare to describe yourself and your skills to others.</a:t>
            </a:r>
          </a:p>
          <a:p>
            <a:pPr marL="144000" lvl="0" indent="-110100" algn="l" rtl="0">
              <a:spcBef>
                <a:spcPts val="0"/>
              </a:spcBef>
              <a:spcAft>
                <a:spcPts val="0"/>
              </a:spcAft>
              <a:buClr>
                <a:schemeClr val="dk1"/>
              </a:buClr>
              <a:buSzPts val="600"/>
              <a:buChar char="●"/>
            </a:pPr>
            <a:r>
              <a:rPr lang="en-US" sz="600">
                <a:solidFill>
                  <a:schemeClr val="dk1"/>
                </a:solidFill>
              </a:rPr>
              <a:t>You dare to both ask for help and offer your own competence as assistance to other people.</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p:txBody>
      </p:sp>
      <p:sp>
        <p:nvSpPr>
          <p:cNvPr id="480" name="Google Shape;480;p55"/>
          <p:cNvSpPr txBox="1"/>
          <p:nvPr/>
        </p:nvSpPr>
        <p:spPr>
          <a:xfrm>
            <a:off x="9230575" y="416500"/>
            <a:ext cx="2444100" cy="2711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a:solidFill>
                  <a:schemeClr val="accent5"/>
                </a:solidFill>
              </a:rPr>
              <a:t>T7 Participating, influencing and building a sustainable future</a:t>
            </a:r>
            <a:r>
              <a:rPr lang="en-US" sz="900" b="1">
                <a:solidFill>
                  <a:schemeClr val="accent5"/>
                </a:solidFill>
              </a:rPr>
              <a:t> </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en-US" sz="600" b="1"/>
              <a:t>Building the future</a:t>
            </a:r>
          </a:p>
          <a:p>
            <a:pPr marL="0" lvl="0" indent="0" algn="l" rtl="0">
              <a:spcBef>
                <a:spcPts val="0"/>
              </a:spcBef>
              <a:spcAft>
                <a:spcPts val="0"/>
              </a:spcAft>
              <a:buClr>
                <a:schemeClr val="dk1"/>
              </a:buClr>
              <a:buSzPts val="1100"/>
              <a:buFont typeface="Arial"/>
              <a:buNone/>
            </a:pPr>
            <a:endParaRPr sz="600" b="1"/>
          </a:p>
          <a:p>
            <a:pPr marL="144000" lvl="0" indent="-110100" algn="l" rtl="0">
              <a:spcBef>
                <a:spcPts val="0"/>
              </a:spcBef>
              <a:spcAft>
                <a:spcPts val="0"/>
              </a:spcAft>
              <a:buSzPts val="600"/>
              <a:buChar char="●"/>
            </a:pPr>
            <a:r>
              <a:rPr lang="en-US" sz="600"/>
              <a:t>You have studied the challenges and possibilities for a sustainable future, and learned how you can promote a sustainable future through your own actions. </a:t>
            </a:r>
          </a:p>
          <a:p>
            <a:pPr marL="144000" lvl="0" indent="-110100" algn="l" rtl="0">
              <a:spcBef>
                <a:spcPts val="0"/>
              </a:spcBef>
              <a:spcAft>
                <a:spcPts val="0"/>
              </a:spcAft>
              <a:buSzPts val="600"/>
              <a:buChar char="●"/>
            </a:pPr>
            <a:r>
              <a:rPr lang="en-US" sz="600"/>
              <a:t>You understand how your deeds, choices and actions affect nature, communities and people.</a:t>
            </a:r>
          </a:p>
          <a:p>
            <a:pPr marL="144000" lvl="0" indent="-110100" algn="l" rtl="0">
              <a:spcBef>
                <a:spcPts val="0"/>
              </a:spcBef>
              <a:spcAft>
                <a:spcPts val="0"/>
              </a:spcAft>
              <a:buSzPts val="600"/>
              <a:buChar char="●"/>
            </a:pPr>
            <a:r>
              <a:rPr lang="en-US" sz="600"/>
              <a:t>You have learned different ways to make responsible decisions that benefit nature and have demonstrated a willingness through your actions to act for the benefit of the environment.</a:t>
            </a:r>
          </a:p>
          <a:p>
            <a:pPr marL="144000" lvl="0" indent="-110100" algn="l" rtl="0">
              <a:spcBef>
                <a:spcPts val="0"/>
              </a:spcBef>
              <a:spcAft>
                <a:spcPts val="0"/>
              </a:spcAft>
              <a:buSzPts val="600"/>
              <a:buChar char="●"/>
            </a:pPr>
            <a:r>
              <a:rPr lang="en-US" sz="600"/>
              <a:t>You have learned how you can change things through your deeds.</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en-US" sz="600"/>
              <a:t>You have learned to look at things from the perspective of time. You understand how the past influences our thinking but how, by contemplating the past and the present, we have access to the possibilities for change. </a:t>
            </a:r>
          </a:p>
          <a:p>
            <a:pPr marL="144000" lvl="0" indent="-110100" algn="l" rtl="0">
              <a:spcBef>
                <a:spcPts val="0"/>
              </a:spcBef>
              <a:spcAft>
                <a:spcPts val="0"/>
              </a:spcAft>
              <a:buSzPts val="600"/>
              <a:buChar char="●"/>
            </a:pPr>
            <a:r>
              <a:rPr lang="en-US" sz="600"/>
              <a:t>You know how to contemplate the future on the basis of what we have done before. </a:t>
            </a:r>
          </a:p>
          <a:p>
            <a:pPr marL="144000" lvl="0" indent="-110100" algn="l" rtl="0">
              <a:spcBef>
                <a:spcPts val="0"/>
              </a:spcBef>
              <a:spcAft>
                <a:spcPts val="0"/>
              </a:spcAft>
              <a:buSzPts val="600"/>
              <a:buChar char="●"/>
            </a:pPr>
            <a:r>
              <a:rPr lang="en-US" sz="600"/>
              <a:t>You are interested in your own role in society, and you want to act as an active member of society.</a:t>
            </a:r>
          </a:p>
          <a:p>
            <a:pPr marL="0" lvl="0" indent="0" algn="l" rtl="0">
              <a:spcBef>
                <a:spcPts val="0"/>
              </a:spcBef>
              <a:spcAft>
                <a:spcPts val="0"/>
              </a:spcAft>
              <a:buClr>
                <a:schemeClr val="dk1"/>
              </a:buClr>
              <a:buSzPts val="1100"/>
              <a:buFont typeface="Arial"/>
              <a:buNone/>
            </a:pPr>
            <a:endParaRPr sz="700" b="1"/>
          </a:p>
          <a:p>
            <a:pPr marL="0" lvl="0" indent="0" algn="l" rtl="0">
              <a:spcBef>
                <a:spcPts val="0"/>
              </a:spcBef>
              <a:spcAft>
                <a:spcPts val="0"/>
              </a:spcAft>
              <a:buNone/>
            </a:pPr>
            <a:endParaRPr sz="700" b="1"/>
          </a:p>
        </p:txBody>
      </p:sp>
      <p:pic>
        <p:nvPicPr>
          <p:cNvPr id="481" name="Google Shape;481;p55"/>
          <p:cNvPicPr preferRelativeResize="0"/>
          <p:nvPr/>
        </p:nvPicPr>
        <p:blipFill>
          <a:blip r:embed="rId3">
            <a:alphaModFix/>
          </a:blip>
          <a:stretch>
            <a:fillRect/>
          </a:stretch>
        </p:blipFill>
        <p:spPr>
          <a:xfrm>
            <a:off x="476007" y="416975"/>
            <a:ext cx="351361" cy="403450"/>
          </a:xfrm>
          <a:prstGeom prst="rect">
            <a:avLst/>
          </a:prstGeom>
          <a:noFill/>
          <a:ln>
            <a:noFill/>
          </a:ln>
        </p:spPr>
      </p:pic>
      <p:pic>
        <p:nvPicPr>
          <p:cNvPr id="482" name="Google Shape;482;p55"/>
          <p:cNvPicPr preferRelativeResize="0"/>
          <p:nvPr/>
        </p:nvPicPr>
        <p:blipFill>
          <a:blip r:embed="rId4">
            <a:alphaModFix/>
          </a:blip>
          <a:stretch>
            <a:fillRect/>
          </a:stretch>
        </p:blipFill>
        <p:spPr>
          <a:xfrm>
            <a:off x="8869358" y="416508"/>
            <a:ext cx="352150" cy="404386"/>
          </a:xfrm>
          <a:prstGeom prst="rect">
            <a:avLst/>
          </a:prstGeom>
          <a:noFill/>
          <a:ln>
            <a:noFill/>
          </a:ln>
        </p:spPr>
      </p:pic>
      <p:sp>
        <p:nvSpPr>
          <p:cNvPr id="483" name="Google Shape;483;p55"/>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14</a:t>
            </a:fld>
            <a:endParaRPr lang="fi-FI"/>
          </a:p>
        </p:txBody>
      </p:sp>
      <p:sp>
        <p:nvSpPr>
          <p:cNvPr id="484" name="Google Shape;484;p55"/>
          <p:cNvSpPr txBox="1"/>
          <p:nvPr/>
        </p:nvSpPr>
        <p:spPr>
          <a:xfrm>
            <a:off x="3632900" y="416500"/>
            <a:ext cx="2444100" cy="424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00D7A7"/>
                </a:solidFill>
              </a:rPr>
              <a:t>T6 Working life skills and entrepreneurship</a:t>
            </a:r>
          </a:p>
          <a:p>
            <a:pPr marL="0" lvl="0" indent="0" algn="l" rtl="0">
              <a:spcBef>
                <a:spcPts val="0"/>
              </a:spcBef>
              <a:spcAft>
                <a:spcPts val="0"/>
              </a:spcAft>
              <a:buNone/>
            </a:pPr>
            <a:endParaRPr sz="1000" b="1">
              <a:solidFill>
                <a:srgbClr val="00D7A7"/>
              </a:solidFill>
            </a:endParaRP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en-US" sz="600" b="1">
                <a:solidFill>
                  <a:schemeClr val="dk1"/>
                </a:solidFill>
              </a:rPr>
              <a:t>Working life in practice</a:t>
            </a:r>
          </a:p>
          <a:p>
            <a:pPr marL="0" lvl="0" indent="0" algn="l" rtl="0">
              <a:spcBef>
                <a:spcPts val="0"/>
              </a:spcBef>
              <a:spcAft>
                <a:spcPts val="0"/>
              </a:spcAft>
              <a:buClr>
                <a:schemeClr val="dk1"/>
              </a:buClr>
              <a:buSzPts val="1100"/>
              <a:buFont typeface="Arial"/>
              <a:buNone/>
            </a:pPr>
            <a:endParaRPr sz="600" b="1">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learned lessons about the operation of your immediate surroundings and understand what your local community entails. </a:t>
            </a:r>
          </a:p>
          <a:p>
            <a:pPr marL="144000" lvl="0" indent="-110100" algn="l" rtl="0">
              <a:spcBef>
                <a:spcPts val="0"/>
              </a:spcBef>
              <a:spcAft>
                <a:spcPts val="0"/>
              </a:spcAft>
              <a:buClr>
                <a:schemeClr val="dk1"/>
              </a:buClr>
              <a:buSzPts val="600"/>
              <a:buChar char="●"/>
            </a:pPr>
            <a:r>
              <a:rPr lang="en-US" sz="600">
                <a:solidFill>
                  <a:schemeClr val="dk1"/>
                </a:solidFill>
              </a:rPr>
              <a:t>You understand how wellbeing is built, and what the special characteristics of the business world are in your region. </a:t>
            </a:r>
          </a:p>
          <a:p>
            <a:pPr marL="144000" lvl="0" indent="-110100" algn="l" rtl="0">
              <a:spcBef>
                <a:spcPts val="0"/>
              </a:spcBef>
              <a:spcAft>
                <a:spcPts val="0"/>
              </a:spcAft>
              <a:buClr>
                <a:schemeClr val="dk1"/>
              </a:buClr>
              <a:buSzPts val="600"/>
              <a:buChar char="●"/>
            </a:pPr>
            <a:r>
              <a:rPr lang="en-US" sz="600">
                <a:solidFill>
                  <a:schemeClr val="dk1"/>
                </a:solidFill>
              </a:rPr>
              <a:t>You have learned to identify the significance of the business world to the operation of your region.</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can identify how products and services are created, and understand their significance from the perspective of employment. </a:t>
            </a:r>
          </a:p>
          <a:p>
            <a:pPr marL="144000" lvl="0" indent="-110100" algn="l" rtl="0">
              <a:spcBef>
                <a:spcPts val="0"/>
              </a:spcBef>
              <a:spcAft>
                <a:spcPts val="0"/>
              </a:spcAft>
              <a:buClr>
                <a:schemeClr val="dk1"/>
              </a:buClr>
              <a:buSzPts val="600"/>
              <a:buChar char="●"/>
            </a:pPr>
            <a:r>
              <a:rPr lang="en-US" sz="600">
                <a:solidFill>
                  <a:schemeClr val="dk1"/>
                </a:solidFill>
              </a:rPr>
              <a:t>You have learned the kind of roles businesses and entrepreneurs play in the development of society. </a:t>
            </a:r>
          </a:p>
          <a:p>
            <a:pPr marL="144000" lvl="0" indent="-110100" algn="l" rtl="0">
              <a:spcBef>
                <a:spcPts val="0"/>
              </a:spcBef>
              <a:spcAft>
                <a:spcPts val="0"/>
              </a:spcAft>
              <a:buClr>
                <a:schemeClr val="dk1"/>
              </a:buClr>
              <a:buSzPts val="600"/>
              <a:buChar char="●"/>
            </a:pPr>
            <a:r>
              <a:rPr lang="en-US" sz="600">
                <a:solidFill>
                  <a:schemeClr val="dk1"/>
                </a:solidFill>
              </a:rPr>
              <a:t>You have cooperated with different entrepreneurs and enterprises and through this have learned how they can support your learning and understanding of this society with their competence.</a:t>
            </a:r>
          </a:p>
          <a:p>
            <a:pPr marL="457200" lvl="0" indent="0" algn="l" rtl="0">
              <a:spcBef>
                <a:spcPts val="0"/>
              </a:spcBef>
              <a:spcAft>
                <a:spcPts val="0"/>
              </a:spcAft>
              <a:buNone/>
            </a:pPr>
            <a:endParaRPr sz="600">
              <a:solidFill>
                <a:schemeClr val="dk1"/>
              </a:solidFill>
            </a:endParaRPr>
          </a:p>
          <a:p>
            <a:pPr marL="144000" lvl="0" indent="-110100" algn="l" rtl="0">
              <a:spcBef>
                <a:spcPts val="0"/>
              </a:spcBef>
              <a:spcAft>
                <a:spcPts val="0"/>
              </a:spcAft>
              <a:buClr>
                <a:schemeClr val="dk1"/>
              </a:buClr>
              <a:buSzPts val="600"/>
              <a:buChar char="●"/>
            </a:pPr>
            <a:r>
              <a:rPr lang="en-US" sz="600">
                <a:solidFill>
                  <a:schemeClr val="dk1"/>
                </a:solidFill>
              </a:rPr>
              <a:t>You have cooperated with working life and thereby learned the kinds of skill that are needed in various sectors. </a:t>
            </a:r>
          </a:p>
          <a:p>
            <a:pPr marL="144000" lvl="0" indent="-110100" algn="l" rtl="0">
              <a:spcBef>
                <a:spcPts val="0"/>
              </a:spcBef>
              <a:spcAft>
                <a:spcPts val="0"/>
              </a:spcAft>
              <a:buClr>
                <a:schemeClr val="dk1"/>
              </a:buClr>
              <a:buSzPts val="600"/>
              <a:buChar char="●"/>
            </a:pPr>
            <a:r>
              <a:rPr lang="en-US" sz="600">
                <a:solidFill>
                  <a:schemeClr val="dk1"/>
                </a:solidFill>
              </a:rPr>
              <a:t>You have learned that competence in working life requires both knowledge and skills. </a:t>
            </a:r>
          </a:p>
          <a:p>
            <a:pPr marL="144000" lvl="0" indent="-110100" algn="l" rtl="0">
              <a:spcBef>
                <a:spcPts val="0"/>
              </a:spcBef>
              <a:spcAft>
                <a:spcPts val="0"/>
              </a:spcAft>
              <a:buClr>
                <a:schemeClr val="dk1"/>
              </a:buClr>
              <a:buSzPts val="600"/>
              <a:buChar char="●"/>
            </a:pPr>
            <a:r>
              <a:rPr lang="en-US" sz="600">
                <a:solidFill>
                  <a:schemeClr val="dk1"/>
                </a:solidFill>
              </a:rPr>
              <a:t>You know how to set a goal for the work practice program and assess its implementation with the cooperating parties. </a:t>
            </a:r>
          </a:p>
          <a:p>
            <a:pPr marL="144000" lvl="0" indent="-110100" algn="l" rtl="0">
              <a:spcBef>
                <a:spcPts val="0"/>
              </a:spcBef>
              <a:spcAft>
                <a:spcPts val="0"/>
              </a:spcAft>
              <a:buClr>
                <a:schemeClr val="dk1"/>
              </a:buClr>
              <a:buSzPts val="600"/>
              <a:buChar char="●"/>
            </a:pPr>
            <a:r>
              <a:rPr lang="en-US" sz="600">
                <a:solidFill>
                  <a:schemeClr val="dk1"/>
                </a:solidFill>
              </a:rPr>
              <a:t>You have learned to ask questions about working life and find answers to them.</a:t>
            </a:r>
          </a:p>
          <a:p>
            <a:pPr marL="0" lvl="0" indent="0" algn="l" rtl="0">
              <a:spcBef>
                <a:spcPts val="0"/>
              </a:spcBef>
              <a:spcAft>
                <a:spcPts val="0"/>
              </a:spcAft>
              <a:buClr>
                <a:schemeClr val="dk1"/>
              </a:buClr>
              <a:buSzPts val="1100"/>
              <a:buFont typeface="Arial"/>
              <a:buNone/>
            </a:pPr>
            <a:endParaRPr sz="600">
              <a:solidFill>
                <a:schemeClr val="dk1"/>
              </a:solidFill>
            </a:endParaRPr>
          </a:p>
          <a:p>
            <a:pPr marL="0" lvl="0" indent="0" algn="l" rtl="0">
              <a:spcBef>
                <a:spcPts val="0"/>
              </a:spcBef>
              <a:spcAft>
                <a:spcPts val="0"/>
              </a:spcAft>
              <a:buClr>
                <a:schemeClr val="dk1"/>
              </a:buClr>
              <a:buSzPts val="1100"/>
              <a:buFont typeface="Arial"/>
              <a:buNone/>
            </a:pPr>
            <a:endParaRPr sz="600">
              <a:solidFill>
                <a:schemeClr val="dk1"/>
              </a:solidFill>
            </a:endParaRPr>
          </a:p>
        </p:txBody>
      </p:sp>
      <p:pic>
        <p:nvPicPr>
          <p:cNvPr id="485" name="Google Shape;485;p55"/>
          <p:cNvPicPr preferRelativeResize="0"/>
          <p:nvPr/>
        </p:nvPicPr>
        <p:blipFill>
          <a:blip r:embed="rId3">
            <a:alphaModFix/>
          </a:blip>
          <a:stretch>
            <a:fillRect/>
          </a:stretch>
        </p:blipFill>
        <p:spPr>
          <a:xfrm>
            <a:off x="3285882" y="416975"/>
            <a:ext cx="351361" cy="403450"/>
          </a:xfrm>
          <a:prstGeom prst="rect">
            <a:avLst/>
          </a:prstGeom>
          <a:noFill/>
          <a:ln>
            <a:noFill/>
          </a:ln>
        </p:spPr>
      </p:pic>
      <p:sp>
        <p:nvSpPr>
          <p:cNvPr id="486" name="Google Shape;486;p55"/>
          <p:cNvSpPr txBox="1"/>
          <p:nvPr/>
        </p:nvSpPr>
        <p:spPr>
          <a:xfrm>
            <a:off x="6430225" y="416500"/>
            <a:ext cx="2444100" cy="597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a:solidFill>
                  <a:schemeClr val="accent5"/>
                </a:solidFill>
              </a:rPr>
              <a:t>T7 Participating, influencing and building a sustainable future</a:t>
            </a:r>
            <a:r>
              <a:rPr lang="en-US" sz="900" b="1">
                <a:solidFill>
                  <a:schemeClr val="accent5"/>
                </a:solidFill>
              </a:rPr>
              <a:t> </a:t>
            </a:r>
          </a:p>
          <a:p>
            <a:pPr marL="0" lvl="0" indent="0" algn="l" rtl="0">
              <a:spcBef>
                <a:spcPts val="0"/>
              </a:spcBef>
              <a:spcAft>
                <a:spcPts val="0"/>
              </a:spcAft>
              <a:buNone/>
            </a:pPr>
            <a:endParaRPr sz="800"/>
          </a:p>
          <a:p>
            <a:pPr marL="0" lvl="0" indent="0" algn="l" rtl="0">
              <a:spcBef>
                <a:spcPts val="0"/>
              </a:spcBef>
              <a:spcAft>
                <a:spcPts val="0"/>
              </a:spcAft>
              <a:buClr>
                <a:schemeClr val="dk1"/>
              </a:buClr>
              <a:buSzPts val="1100"/>
              <a:buFont typeface="Arial"/>
              <a:buNone/>
            </a:pPr>
            <a:r>
              <a:rPr lang="en-US" sz="600" b="1"/>
              <a:t>Means to influence</a:t>
            </a:r>
          </a:p>
          <a:p>
            <a:pPr marL="0" lvl="0" indent="0" algn="l" rtl="0">
              <a:spcBef>
                <a:spcPts val="0"/>
              </a:spcBef>
              <a:spcAft>
                <a:spcPts val="0"/>
              </a:spcAft>
              <a:buClr>
                <a:schemeClr val="dk1"/>
              </a:buClr>
              <a:buSzPts val="1100"/>
              <a:buFont typeface="Arial"/>
              <a:buNone/>
            </a:pPr>
            <a:endParaRPr sz="600" b="1"/>
          </a:p>
          <a:p>
            <a:pPr marL="144000" lvl="0" indent="-110100" algn="l" rtl="0">
              <a:spcBef>
                <a:spcPts val="0"/>
              </a:spcBef>
              <a:spcAft>
                <a:spcPts val="0"/>
              </a:spcAft>
              <a:buSzPts val="600"/>
              <a:buChar char="●"/>
            </a:pPr>
            <a:r>
              <a:rPr lang="en-US" sz="600"/>
              <a:t>You understand the factors that constitute the school and have learned to find your own voice in them. </a:t>
            </a:r>
          </a:p>
          <a:p>
            <a:pPr marL="144000" lvl="0" indent="-110100" algn="l" rtl="0">
              <a:spcBef>
                <a:spcPts val="0"/>
              </a:spcBef>
              <a:spcAft>
                <a:spcPts val="0"/>
              </a:spcAft>
              <a:buSzPts val="600"/>
              <a:buChar char="●"/>
            </a:pPr>
            <a:r>
              <a:rPr lang="en-US" sz="600"/>
              <a:t>You are eager to discuss school matters and take part in developing them. </a:t>
            </a:r>
          </a:p>
          <a:p>
            <a:pPr marL="144000" lvl="0" indent="-110100" algn="l" rtl="0">
              <a:spcBef>
                <a:spcPts val="0"/>
              </a:spcBef>
              <a:spcAft>
                <a:spcPts val="0"/>
              </a:spcAft>
              <a:buSzPts val="600"/>
              <a:buChar char="●"/>
            </a:pPr>
            <a:r>
              <a:rPr lang="en-US" sz="600"/>
              <a:t>You boldly comment on the affairs of the school and understand how important it is to make everyone’s voice heard. </a:t>
            </a:r>
          </a:p>
          <a:p>
            <a:pPr marL="144000" lvl="0" indent="-110100" algn="l" rtl="0">
              <a:spcBef>
                <a:spcPts val="0"/>
              </a:spcBef>
              <a:spcAft>
                <a:spcPts val="0"/>
              </a:spcAft>
              <a:buSzPts val="600"/>
              <a:buChar char="●"/>
            </a:pPr>
            <a:r>
              <a:rPr lang="en-US" sz="600"/>
              <a:t>You make sure that everyone feels good and important in the school.</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en-US" sz="600"/>
              <a:t>You have learned the different ways in which people can influence various matters. </a:t>
            </a:r>
          </a:p>
          <a:p>
            <a:pPr marL="144000" lvl="0" indent="-110100" algn="l" rtl="0">
              <a:spcBef>
                <a:spcPts val="0"/>
              </a:spcBef>
              <a:spcAft>
                <a:spcPts val="0"/>
              </a:spcAft>
              <a:buSzPts val="600"/>
              <a:buChar char="●"/>
            </a:pPr>
            <a:r>
              <a:rPr lang="en-US" sz="600"/>
              <a:t>You know how to search for information and bring out your own thoughts in different ways. </a:t>
            </a:r>
          </a:p>
          <a:p>
            <a:pPr marL="144000" lvl="0" indent="-110100" algn="l" rtl="0">
              <a:spcBef>
                <a:spcPts val="0"/>
              </a:spcBef>
              <a:spcAft>
                <a:spcPts val="0"/>
              </a:spcAft>
              <a:buSzPts val="600"/>
              <a:buChar char="●"/>
            </a:pPr>
            <a:r>
              <a:rPr lang="en-US" sz="600"/>
              <a:t>You have also worked with parties outside the school and have learned to see how they are connected to society. </a:t>
            </a:r>
          </a:p>
          <a:p>
            <a:pPr marL="144000" lvl="0" indent="-110100" algn="l" rtl="0">
              <a:spcBef>
                <a:spcPts val="0"/>
              </a:spcBef>
              <a:spcAft>
                <a:spcPts val="0"/>
              </a:spcAft>
              <a:buSzPts val="600"/>
              <a:buChar char="●"/>
            </a:pPr>
            <a:r>
              <a:rPr lang="en-US" sz="600"/>
              <a:t>You have learned different ways to act and have an impact with other people.</a:t>
            </a:r>
          </a:p>
          <a:p>
            <a:pPr marL="0" lvl="0" indent="0" algn="l" rtl="0">
              <a:spcBef>
                <a:spcPts val="0"/>
              </a:spcBef>
              <a:spcAft>
                <a:spcPts val="0"/>
              </a:spcAft>
              <a:buClr>
                <a:schemeClr val="dk1"/>
              </a:buClr>
              <a:buSzPts val="1100"/>
              <a:buFont typeface="Arial"/>
              <a:buNone/>
            </a:pPr>
            <a:endParaRPr sz="600"/>
          </a:p>
          <a:p>
            <a:pPr marL="0" lvl="0" indent="0" algn="l" rtl="0">
              <a:spcBef>
                <a:spcPts val="0"/>
              </a:spcBef>
              <a:spcAft>
                <a:spcPts val="0"/>
              </a:spcAft>
              <a:buClr>
                <a:schemeClr val="dk1"/>
              </a:buClr>
              <a:buSzPts val="1100"/>
              <a:buFont typeface="Arial"/>
              <a:buNone/>
            </a:pPr>
            <a:r>
              <a:rPr lang="en-US" sz="600" b="1"/>
              <a:t>Structures and rules of society</a:t>
            </a:r>
          </a:p>
          <a:p>
            <a:pPr marL="0" lvl="0" indent="0" algn="l" rtl="0">
              <a:spcBef>
                <a:spcPts val="0"/>
              </a:spcBef>
              <a:spcAft>
                <a:spcPts val="0"/>
              </a:spcAft>
              <a:buClr>
                <a:schemeClr val="dk1"/>
              </a:buClr>
              <a:buSzPts val="1100"/>
              <a:buFont typeface="Arial"/>
              <a:buNone/>
            </a:pPr>
            <a:endParaRPr sz="600" b="1"/>
          </a:p>
          <a:p>
            <a:pPr marL="144000" lvl="0" indent="-110100" algn="l" rtl="0">
              <a:spcBef>
                <a:spcPts val="0"/>
              </a:spcBef>
              <a:spcAft>
                <a:spcPts val="0"/>
              </a:spcAft>
              <a:buSzPts val="600"/>
              <a:buChar char="●"/>
            </a:pPr>
            <a:r>
              <a:rPr lang="en-US" sz="600"/>
              <a:t>You have learned what “society” means, how societies have formed, how society works and the kinds of procedure we have in our society. </a:t>
            </a:r>
          </a:p>
          <a:p>
            <a:pPr marL="144000" lvl="0" indent="-110100" algn="l" rtl="0">
              <a:spcBef>
                <a:spcPts val="0"/>
              </a:spcBef>
              <a:spcAft>
                <a:spcPts val="0"/>
              </a:spcAft>
              <a:buSzPts val="600"/>
              <a:buChar char="●"/>
            </a:pPr>
            <a:r>
              <a:rPr lang="en-US" sz="600"/>
              <a:t>You understand what “democracy” means and have learned how you can have an influence on societal decisions. </a:t>
            </a:r>
          </a:p>
          <a:p>
            <a:pPr marL="144000" lvl="0" indent="-110100" algn="l" rtl="0">
              <a:spcBef>
                <a:spcPts val="0"/>
              </a:spcBef>
              <a:spcAft>
                <a:spcPts val="0"/>
              </a:spcAft>
              <a:buSzPts val="600"/>
              <a:buChar char="●"/>
            </a:pPr>
            <a:r>
              <a:rPr lang="en-US" sz="600"/>
              <a:t>You have learned to contemplate matters to be decided from different perspectives. </a:t>
            </a:r>
          </a:p>
          <a:p>
            <a:pPr marL="144000" lvl="0" indent="-110100" algn="l" rtl="0">
              <a:spcBef>
                <a:spcPts val="0"/>
              </a:spcBef>
              <a:spcAft>
                <a:spcPts val="0"/>
              </a:spcAft>
              <a:buSzPts val="600"/>
              <a:buChar char="●"/>
            </a:pPr>
            <a:r>
              <a:rPr lang="en-US" sz="600"/>
              <a:t>You understand that a sustainable future, equality and fairness must be taken into account when decisions are made.</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en-US" sz="600"/>
              <a:t>You have practiced decision making and considered which matters affect your decisions. </a:t>
            </a:r>
          </a:p>
          <a:p>
            <a:pPr marL="144000" lvl="0" indent="-110100" algn="l" rtl="0">
              <a:spcBef>
                <a:spcPts val="0"/>
              </a:spcBef>
              <a:spcAft>
                <a:spcPts val="0"/>
              </a:spcAft>
              <a:buSzPts val="600"/>
              <a:buChar char="●"/>
            </a:pPr>
            <a:r>
              <a:rPr lang="en-US" sz="600"/>
              <a:t>You have practiced the skills needed in decision making with other people. </a:t>
            </a:r>
          </a:p>
          <a:p>
            <a:pPr marL="144000" lvl="0" indent="-110100" algn="l" rtl="0">
              <a:spcBef>
                <a:spcPts val="0"/>
              </a:spcBef>
              <a:spcAft>
                <a:spcPts val="0"/>
              </a:spcAft>
              <a:buSzPts val="600"/>
              <a:buChar char="●"/>
            </a:pPr>
            <a:r>
              <a:rPr lang="en-US" sz="600"/>
              <a:t>You understand how matters are negotiated and have learned how to act during conflict. </a:t>
            </a:r>
          </a:p>
          <a:p>
            <a:pPr marL="144000" lvl="0" indent="-110100" algn="l" rtl="0">
              <a:spcBef>
                <a:spcPts val="0"/>
              </a:spcBef>
              <a:spcAft>
                <a:spcPts val="0"/>
              </a:spcAft>
              <a:buSzPts val="600"/>
              <a:buChar char="●"/>
            </a:pPr>
            <a:r>
              <a:rPr lang="en-US" sz="600"/>
              <a:t>You have learned how decisions affect people and our future.</a:t>
            </a:r>
          </a:p>
          <a:p>
            <a:pPr marL="457200" lvl="0" indent="0" algn="l" rtl="0">
              <a:spcBef>
                <a:spcPts val="0"/>
              </a:spcBef>
              <a:spcAft>
                <a:spcPts val="0"/>
              </a:spcAft>
              <a:buNone/>
            </a:pPr>
            <a:endParaRPr sz="600"/>
          </a:p>
          <a:p>
            <a:pPr marL="144000" lvl="0" indent="-110100" algn="l" rtl="0">
              <a:spcBef>
                <a:spcPts val="0"/>
              </a:spcBef>
              <a:spcAft>
                <a:spcPts val="0"/>
              </a:spcAft>
              <a:buSzPts val="600"/>
              <a:buChar char="●"/>
            </a:pPr>
            <a:r>
              <a:rPr lang="en-US" sz="600"/>
              <a:t>You have studied rules and agreements, and contemplated their significance for acting within communities. </a:t>
            </a:r>
          </a:p>
          <a:p>
            <a:pPr marL="144000" lvl="0" indent="-110100" algn="l" rtl="0">
              <a:spcBef>
                <a:spcPts val="0"/>
              </a:spcBef>
              <a:spcAft>
                <a:spcPts val="0"/>
              </a:spcAft>
              <a:buSzPts val="600"/>
              <a:buChar char="●"/>
            </a:pPr>
            <a:r>
              <a:rPr lang="en-US" sz="600"/>
              <a:t>You have taken an active part in the creation and adjustment of rules. </a:t>
            </a:r>
          </a:p>
          <a:p>
            <a:pPr marL="144000" lvl="0" indent="-110100" algn="l" rtl="0">
              <a:spcBef>
                <a:spcPts val="0"/>
              </a:spcBef>
              <a:spcAft>
                <a:spcPts val="0"/>
              </a:spcAft>
              <a:buSzPts val="600"/>
              <a:buChar char="●"/>
            </a:pPr>
            <a:r>
              <a:rPr lang="en-US" sz="600"/>
              <a:t>You understand why rules and agreements play an important role in human interaction. </a:t>
            </a:r>
          </a:p>
          <a:p>
            <a:pPr marL="144000" lvl="0" indent="-110100" algn="l" rtl="0">
              <a:spcBef>
                <a:spcPts val="0"/>
              </a:spcBef>
              <a:spcAft>
                <a:spcPts val="0"/>
              </a:spcAft>
              <a:buSzPts val="600"/>
              <a:buChar char="●"/>
            </a:pPr>
            <a:r>
              <a:rPr lang="en-US" sz="600"/>
              <a:t>You know how to hold on to what has been agreed and act in the agreed manner. </a:t>
            </a:r>
          </a:p>
          <a:p>
            <a:pPr marL="144000" lvl="0" indent="-110100" algn="l" rtl="0">
              <a:spcBef>
                <a:spcPts val="0"/>
              </a:spcBef>
              <a:spcAft>
                <a:spcPts val="0"/>
              </a:spcAft>
              <a:buSzPts val="600"/>
              <a:buChar char="●"/>
            </a:pPr>
            <a:r>
              <a:rPr lang="en-US" sz="600"/>
              <a:t>You dare to engage in a discussion on existing rules and evaluate their necessity. </a:t>
            </a:r>
          </a:p>
          <a:p>
            <a:pPr marL="144000" lvl="0" indent="-110100" algn="l" rtl="0">
              <a:spcBef>
                <a:spcPts val="0"/>
              </a:spcBef>
              <a:spcAft>
                <a:spcPts val="0"/>
              </a:spcAft>
              <a:buSzPts val="600"/>
              <a:buChar char="●"/>
            </a:pPr>
            <a:r>
              <a:rPr lang="en-US" sz="600"/>
              <a:t>You know how to assess your own actions in relation to the rules set and review the meaningfulness of the rules from the community’s perspective.</a:t>
            </a:r>
          </a:p>
          <a:p>
            <a:pPr marL="0" lvl="0" indent="0" algn="l" rtl="0">
              <a:spcBef>
                <a:spcPts val="0"/>
              </a:spcBef>
              <a:spcAft>
                <a:spcPts val="0"/>
              </a:spcAft>
              <a:buNone/>
            </a:pPr>
            <a:endParaRPr sz="700" b="1"/>
          </a:p>
        </p:txBody>
      </p:sp>
      <p:pic>
        <p:nvPicPr>
          <p:cNvPr id="487" name="Google Shape;487;p55"/>
          <p:cNvPicPr preferRelativeResize="0"/>
          <p:nvPr/>
        </p:nvPicPr>
        <p:blipFill>
          <a:blip r:embed="rId4">
            <a:alphaModFix/>
          </a:blip>
          <a:stretch>
            <a:fillRect/>
          </a:stretch>
        </p:blipFill>
        <p:spPr>
          <a:xfrm>
            <a:off x="6069008" y="416508"/>
            <a:ext cx="352150" cy="404386"/>
          </a:xfrm>
          <a:prstGeom prst="rect">
            <a:avLst/>
          </a:prstGeom>
          <a:noFill/>
          <a:ln>
            <a:noFill/>
          </a:ln>
        </p:spPr>
      </p:pic>
      <p:sp>
        <p:nvSpPr>
          <p:cNvPr id="488" name="Google Shape;488;p55"/>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PHRASE BANK FOR TRANSVERSAL COMPETENCE</a:t>
            </a:r>
          </a:p>
        </p:txBody>
      </p:sp>
      <p:sp>
        <p:nvSpPr>
          <p:cNvPr id="489" name="Google Shape;489;p55"/>
          <p:cNvSpPr txBox="1">
            <a:spLocks noGrp="1"/>
          </p:cNvSpPr>
          <p:nvPr>
            <p:ph type="body" idx="1"/>
          </p:nvPr>
        </p:nvSpPr>
        <p:spPr>
          <a:xfrm>
            <a:off x="7632175" y="6101950"/>
            <a:ext cx="3777600" cy="5259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r" rtl="0">
              <a:spcBef>
                <a:spcPts val="0"/>
              </a:spcBef>
              <a:spcAft>
                <a:spcPts val="0"/>
              </a:spcAft>
              <a:buNone/>
            </a:pPr>
            <a:r>
              <a:rPr lang="en-US" sz="1000" b="1"/>
              <a:t>Source: </a:t>
            </a:r>
            <a:r>
              <a:rPr lang="en-US" sz="1000"/>
              <a:t>Heidi Halkilahti</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Google Shape;495;p56"/>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400">
                <a:latin typeface="Arial"/>
                <a:ea typeface="Arial"/>
                <a:cs typeface="Arial"/>
                <a:sym typeface="Arial"/>
              </a:rPr>
              <a:t>Self-assessment of transversal competence at skill levels</a:t>
            </a:r>
          </a:p>
        </p:txBody>
      </p:sp>
      <p:sp>
        <p:nvSpPr>
          <p:cNvPr id="496" name="Google Shape;496;p56"/>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SELF-ASSESSMENT OF TRANSVERSAL COMPETENCE AT THE SKILL LEVEL</a:t>
            </a:r>
          </a:p>
        </p:txBody>
      </p:sp>
      <p:sp>
        <p:nvSpPr>
          <p:cNvPr id="497" name="Google Shape;497;p56"/>
          <p:cNvSpPr/>
          <p:nvPr/>
        </p:nvSpPr>
        <p:spPr>
          <a:xfrm>
            <a:off x="476000" y="1409050"/>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56"/>
          <p:cNvSpPr/>
          <p:nvPr/>
        </p:nvSpPr>
        <p:spPr>
          <a:xfrm>
            <a:off x="476000" y="2847719"/>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56"/>
          <p:cNvSpPr/>
          <p:nvPr/>
        </p:nvSpPr>
        <p:spPr>
          <a:xfrm>
            <a:off x="8426200" y="4785087"/>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56"/>
          <p:cNvSpPr txBox="1">
            <a:spLocks noGrp="1"/>
          </p:cNvSpPr>
          <p:nvPr>
            <p:ph type="body" idx="1"/>
          </p:nvPr>
        </p:nvSpPr>
        <p:spPr>
          <a:xfrm>
            <a:off x="457199" y="728453"/>
            <a:ext cx="7677300" cy="576600"/>
          </a:xfrm>
          <a:prstGeom prst="rect">
            <a:avLst/>
          </a:prstGeom>
        </p:spPr>
        <p:txBody>
          <a:bodyPr spcFirstLastPara="1" wrap="square" lIns="0" tIns="0" rIns="0" bIns="0" anchor="t" anchorCtr="0">
            <a:noAutofit/>
          </a:bodyPr>
          <a:lstStyle/>
          <a:p>
            <a:pPr marL="457200" lvl="0" indent="-292100" algn="l" rtl="0">
              <a:spcBef>
                <a:spcPts val="0"/>
              </a:spcBef>
              <a:spcAft>
                <a:spcPts val="0"/>
              </a:spcAft>
              <a:buSzPts val="1000"/>
              <a:buAutoNum type="arabicPeriod"/>
            </a:pPr>
            <a:r>
              <a:rPr lang="en-US" sz="1000" b="1"/>
              <a:t>The participants discuss the goals for transversal competence.</a:t>
            </a:r>
          </a:p>
          <a:p>
            <a:pPr marL="457200" lvl="0" indent="-292100" algn="l" rtl="0">
              <a:spcBef>
                <a:spcPts val="0"/>
              </a:spcBef>
              <a:spcAft>
                <a:spcPts val="0"/>
              </a:spcAft>
              <a:buSzPts val="1000"/>
              <a:buAutoNum type="arabicPeriod"/>
            </a:pPr>
            <a:r>
              <a:rPr lang="en-US" sz="1000" b="1"/>
              <a:t>The learners write their own learning goals in the template. </a:t>
            </a:r>
          </a:p>
          <a:p>
            <a:pPr marL="457200" lvl="0" indent="-292100" algn="l" rtl="0">
              <a:spcBef>
                <a:spcPts val="0"/>
              </a:spcBef>
              <a:spcAft>
                <a:spcPts val="0"/>
              </a:spcAft>
              <a:buSzPts val="1000"/>
              <a:buAutoNum type="arabicPeriod"/>
            </a:pPr>
            <a:r>
              <a:rPr lang="en-US" sz="1000" b="1"/>
              <a:t>At the conclusion of the phenomenon period, learners assess the realization of the goal and shade the skill level they have achieved in the template.</a:t>
            </a:r>
          </a:p>
        </p:txBody>
      </p:sp>
      <p:sp>
        <p:nvSpPr>
          <p:cNvPr id="501" name="Google Shape;501;p56"/>
          <p:cNvSpPr txBox="1">
            <a:spLocks noGrp="1"/>
          </p:cNvSpPr>
          <p:nvPr>
            <p:ph type="body" idx="1"/>
          </p:nvPr>
        </p:nvSpPr>
        <p:spPr>
          <a:xfrm>
            <a:off x="476000" y="1738150"/>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None/>
            </a:pPr>
            <a:r>
              <a:rPr lang="en-US" sz="600" b="1"/>
              <a:t>Your own learning goal</a:t>
            </a:r>
          </a:p>
          <a:p>
            <a:pPr marL="0" lvl="0" indent="0" algn="l" rtl="0">
              <a:spcBef>
                <a:spcPts val="0"/>
              </a:spcBef>
              <a:spcAft>
                <a:spcPts val="0"/>
              </a:spcAft>
              <a:buNone/>
            </a:pPr>
            <a:endParaRPr sz="600" b="1"/>
          </a:p>
          <a:p>
            <a:pPr marL="0" lvl="0" indent="0" algn="l" rtl="0">
              <a:spcBef>
                <a:spcPts val="0"/>
              </a:spcBef>
              <a:spcAft>
                <a:spcPts val="0"/>
              </a:spcAft>
              <a:buNone/>
            </a:pPr>
            <a:endParaRPr sz="600" b="1"/>
          </a:p>
          <a:p>
            <a:pPr marL="0" lvl="0" indent="0" algn="l" rtl="0">
              <a:spcBef>
                <a:spcPts val="0"/>
              </a:spcBef>
              <a:spcAft>
                <a:spcPts val="0"/>
              </a:spcAft>
              <a:buNone/>
            </a:pPr>
            <a:r>
              <a:rPr lang="en-US" sz="600" b="1"/>
              <a:t>Assess the realization of the goal</a:t>
            </a:r>
          </a:p>
          <a:p>
            <a:pPr marL="0" lvl="0" indent="0" algn="l" rtl="0">
              <a:spcBef>
                <a:spcPts val="0"/>
              </a:spcBef>
              <a:spcAft>
                <a:spcPts val="0"/>
              </a:spcAft>
              <a:buNone/>
            </a:pPr>
            <a:endParaRPr sz="600" b="1"/>
          </a:p>
          <a:p>
            <a:pPr marL="0" lvl="0" indent="0" algn="l" rtl="0">
              <a:spcBef>
                <a:spcPts val="0"/>
              </a:spcBef>
              <a:spcAft>
                <a:spcPts val="0"/>
              </a:spcAft>
              <a:buNone/>
            </a:pPr>
            <a:endParaRPr sz="600" b="1"/>
          </a:p>
          <a:p>
            <a:pPr marL="0" lvl="0" indent="0" algn="l" rtl="0">
              <a:spcBef>
                <a:spcPts val="0"/>
              </a:spcBef>
              <a:spcAft>
                <a:spcPts val="0"/>
              </a:spcAft>
              <a:buNone/>
            </a:pPr>
            <a:r>
              <a:rPr lang="en-US" sz="600" b="1"/>
              <a:t>What could you do differently?</a:t>
            </a:r>
          </a:p>
        </p:txBody>
      </p:sp>
      <p:sp>
        <p:nvSpPr>
          <p:cNvPr id="502" name="Google Shape;502;p56"/>
          <p:cNvSpPr/>
          <p:nvPr/>
        </p:nvSpPr>
        <p:spPr>
          <a:xfrm>
            <a:off x="8426200" y="1907756"/>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56"/>
          <p:cNvSpPr/>
          <p:nvPr/>
        </p:nvSpPr>
        <p:spPr>
          <a:xfrm>
            <a:off x="8426200" y="3346423"/>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56"/>
          <p:cNvSpPr/>
          <p:nvPr/>
        </p:nvSpPr>
        <p:spPr>
          <a:xfrm>
            <a:off x="476000" y="4286425"/>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56"/>
          <p:cNvSpPr/>
          <p:nvPr/>
        </p:nvSpPr>
        <p:spPr>
          <a:xfrm>
            <a:off x="8426200" y="469100"/>
            <a:ext cx="3248400" cy="1299000"/>
          </a:xfrm>
          <a:prstGeom prst="rect">
            <a:avLst/>
          </a:prstGeom>
          <a:no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06" name="Google Shape;506;p56"/>
          <p:cNvPicPr preferRelativeResize="0"/>
          <p:nvPr/>
        </p:nvPicPr>
        <p:blipFill>
          <a:blip r:embed="rId3">
            <a:alphaModFix/>
          </a:blip>
          <a:stretch>
            <a:fillRect/>
          </a:stretch>
        </p:blipFill>
        <p:spPr>
          <a:xfrm>
            <a:off x="4005800" y="1404975"/>
            <a:ext cx="4180402" cy="4180425"/>
          </a:xfrm>
          <a:prstGeom prst="rect">
            <a:avLst/>
          </a:prstGeom>
          <a:noFill/>
          <a:ln>
            <a:noFill/>
          </a:ln>
        </p:spPr>
      </p:pic>
      <p:sp>
        <p:nvSpPr>
          <p:cNvPr id="507" name="Google Shape;507;p5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15</a:t>
            </a:fld>
            <a:endParaRPr lang="fi-FI"/>
          </a:p>
        </p:txBody>
      </p:sp>
      <p:sp>
        <p:nvSpPr>
          <p:cNvPr id="508" name="Google Shape;508;p56"/>
          <p:cNvSpPr txBox="1"/>
          <p:nvPr/>
        </p:nvSpPr>
        <p:spPr>
          <a:xfrm>
            <a:off x="476004" y="1409050"/>
            <a:ext cx="3248400" cy="329100"/>
          </a:xfrm>
          <a:prstGeom prst="rect">
            <a:avLst/>
          </a:prstGeom>
          <a:solidFill>
            <a:srgbClr val="DB27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FFFFFF"/>
                </a:solidFill>
              </a:rPr>
              <a:t>1 Thinking and learning to learn</a:t>
            </a:r>
          </a:p>
        </p:txBody>
      </p:sp>
      <p:sp>
        <p:nvSpPr>
          <p:cNvPr id="509" name="Google Shape;509;p56"/>
          <p:cNvSpPr txBox="1">
            <a:spLocks noGrp="1"/>
          </p:cNvSpPr>
          <p:nvPr>
            <p:ph type="body" idx="1"/>
          </p:nvPr>
        </p:nvSpPr>
        <p:spPr>
          <a:xfrm>
            <a:off x="476000" y="3176825"/>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en-US" sz="600" b="1"/>
              <a:t>Your own learning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Assess the realization of the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What could you do differently?</a:t>
            </a:r>
          </a:p>
        </p:txBody>
      </p:sp>
      <p:sp>
        <p:nvSpPr>
          <p:cNvPr id="510" name="Google Shape;510;p56"/>
          <p:cNvSpPr txBox="1"/>
          <p:nvPr/>
        </p:nvSpPr>
        <p:spPr>
          <a:xfrm>
            <a:off x="476004" y="2847725"/>
            <a:ext cx="3248400" cy="329100"/>
          </a:xfrm>
          <a:prstGeom prst="rect">
            <a:avLst/>
          </a:prstGeom>
          <a:solidFill>
            <a:srgbClr val="FFC6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FFFFFF"/>
                </a:solidFill>
              </a:rPr>
              <a:t>7 Participating, influencing and building a sustainable future </a:t>
            </a:r>
          </a:p>
        </p:txBody>
      </p:sp>
      <p:sp>
        <p:nvSpPr>
          <p:cNvPr id="511" name="Google Shape;511;p56"/>
          <p:cNvSpPr txBox="1">
            <a:spLocks noGrp="1"/>
          </p:cNvSpPr>
          <p:nvPr>
            <p:ph type="body" idx="1"/>
          </p:nvPr>
        </p:nvSpPr>
        <p:spPr>
          <a:xfrm>
            <a:off x="8434700" y="1092970"/>
            <a:ext cx="3248400" cy="969900"/>
          </a:xfrm>
          <a:prstGeom prst="rect">
            <a:avLst/>
          </a:prstGeom>
          <a:ln w="9525" cap="flat" cmpd="sng">
            <a:solidFill>
              <a:srgbClr val="DEDFE1"/>
            </a:solidFill>
            <a:prstDash val="solid"/>
            <a:round/>
            <a:headEnd type="none" w="sm" len="sm"/>
            <a:tailEnd type="none" w="sm" len="sm"/>
          </a:ln>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en-US" sz="600" b="1" dirty="0"/>
              <a:t>Your own learning goal</a:t>
            </a:r>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r>
              <a:rPr lang="en-US" sz="600" b="1" dirty="0"/>
              <a:t>Assess the realization of the goal</a:t>
            </a:r>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r>
              <a:rPr lang="en-US" sz="600" b="1" dirty="0"/>
              <a:t>What could you do differently?</a:t>
            </a:r>
          </a:p>
        </p:txBody>
      </p:sp>
      <p:sp>
        <p:nvSpPr>
          <p:cNvPr id="512" name="Google Shape;512;p56"/>
          <p:cNvSpPr txBox="1"/>
          <p:nvPr/>
        </p:nvSpPr>
        <p:spPr>
          <a:xfrm>
            <a:off x="8426200" y="775048"/>
            <a:ext cx="3248400" cy="329100"/>
          </a:xfrm>
          <a:prstGeom prst="rect">
            <a:avLst/>
          </a:prstGeom>
          <a:solidFill>
            <a:srgbClr val="0001BE"/>
          </a:solid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FFFFFF"/>
                </a:solidFill>
              </a:rPr>
              <a:t>2 Cultural competence, interaction and self-expression</a:t>
            </a:r>
          </a:p>
        </p:txBody>
      </p:sp>
      <p:sp>
        <p:nvSpPr>
          <p:cNvPr id="513" name="Google Shape;513;p56"/>
          <p:cNvSpPr txBox="1">
            <a:spLocks noGrp="1"/>
          </p:cNvSpPr>
          <p:nvPr>
            <p:ph type="body" idx="1"/>
          </p:nvPr>
        </p:nvSpPr>
        <p:spPr>
          <a:xfrm>
            <a:off x="8426200" y="2505624"/>
            <a:ext cx="3248400" cy="969900"/>
          </a:xfrm>
          <a:prstGeom prst="rect">
            <a:avLst/>
          </a:prstGeom>
          <a:ln w="9525" cap="flat" cmpd="sng">
            <a:solidFill>
              <a:srgbClr val="DEDFE1"/>
            </a:solidFill>
            <a:prstDash val="solid"/>
            <a:round/>
            <a:headEnd type="none" w="sm" len="sm"/>
            <a:tailEnd type="none" w="sm" len="sm"/>
          </a:ln>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en-US" sz="600" b="1"/>
              <a:t>Your own learning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Assess the realization of the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What could you do differently?</a:t>
            </a:r>
          </a:p>
        </p:txBody>
      </p:sp>
      <p:sp>
        <p:nvSpPr>
          <p:cNvPr id="514" name="Google Shape;514;p56"/>
          <p:cNvSpPr txBox="1"/>
          <p:nvPr/>
        </p:nvSpPr>
        <p:spPr>
          <a:xfrm>
            <a:off x="8447297" y="2202523"/>
            <a:ext cx="3248400" cy="329100"/>
          </a:xfrm>
          <a:prstGeom prst="rect">
            <a:avLst/>
          </a:prstGeom>
          <a:solidFill>
            <a:srgbClr val="0072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FFFFFF"/>
                </a:solidFill>
              </a:rPr>
              <a:t>3 Self-care and managing everyday life </a:t>
            </a:r>
          </a:p>
        </p:txBody>
      </p:sp>
      <p:sp>
        <p:nvSpPr>
          <p:cNvPr id="515" name="Google Shape;515;p56"/>
          <p:cNvSpPr txBox="1">
            <a:spLocks noGrp="1"/>
          </p:cNvSpPr>
          <p:nvPr>
            <p:ph type="body" idx="1"/>
          </p:nvPr>
        </p:nvSpPr>
        <p:spPr>
          <a:xfrm>
            <a:off x="8426200" y="3869010"/>
            <a:ext cx="3248400" cy="969900"/>
          </a:xfrm>
          <a:prstGeom prst="rect">
            <a:avLst/>
          </a:prstGeom>
          <a:ln w="9525" cap="flat" cmpd="sng">
            <a:solidFill>
              <a:srgbClr val="DEDFE1"/>
            </a:solidFill>
            <a:prstDash val="solid"/>
            <a:round/>
            <a:headEnd type="none" w="sm" len="sm"/>
            <a:tailEnd type="none" w="sm" len="sm"/>
          </a:ln>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en-US" sz="600" b="1"/>
              <a:t>Your own learning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Assess the realization of the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What could you do differently?</a:t>
            </a:r>
          </a:p>
        </p:txBody>
      </p:sp>
      <p:sp>
        <p:nvSpPr>
          <p:cNvPr id="516" name="Google Shape;516;p56"/>
          <p:cNvSpPr txBox="1"/>
          <p:nvPr/>
        </p:nvSpPr>
        <p:spPr>
          <a:xfrm>
            <a:off x="8426200" y="3570753"/>
            <a:ext cx="3248400" cy="329100"/>
          </a:xfrm>
          <a:prstGeom prst="rect">
            <a:avLst/>
          </a:prstGeom>
          <a:solidFill>
            <a:srgbClr val="9FC9EB"/>
          </a:solidFill>
          <a:ln w="9525" cap="flat" cmpd="sng">
            <a:solidFill>
              <a:srgbClr val="DEDFE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FFFFFF"/>
                </a:solidFill>
              </a:rPr>
              <a:t>4 Multiliteracy</a:t>
            </a:r>
          </a:p>
        </p:txBody>
      </p:sp>
      <p:sp>
        <p:nvSpPr>
          <p:cNvPr id="517" name="Google Shape;517;p56"/>
          <p:cNvSpPr txBox="1">
            <a:spLocks noGrp="1"/>
          </p:cNvSpPr>
          <p:nvPr>
            <p:ph type="body" idx="1"/>
          </p:nvPr>
        </p:nvSpPr>
        <p:spPr>
          <a:xfrm>
            <a:off x="476000" y="4615488"/>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en-US" sz="600" b="1"/>
              <a:t>Your own learning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Assess the realization of the goal</a:t>
            </a:r>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endParaRPr sz="600" b="1"/>
          </a:p>
          <a:p>
            <a:pPr marL="0" lvl="0" indent="0" algn="l" rtl="0">
              <a:spcBef>
                <a:spcPts val="0"/>
              </a:spcBef>
              <a:spcAft>
                <a:spcPts val="0"/>
              </a:spcAft>
              <a:buClr>
                <a:schemeClr val="dk1"/>
              </a:buClr>
              <a:buSzPts val="1100"/>
              <a:buFont typeface="Arial"/>
              <a:buNone/>
            </a:pPr>
            <a:r>
              <a:rPr lang="en-US" sz="600" b="1"/>
              <a:t>What could you do differently?</a:t>
            </a:r>
          </a:p>
        </p:txBody>
      </p:sp>
      <p:sp>
        <p:nvSpPr>
          <p:cNvPr id="518" name="Google Shape;518;p56"/>
          <p:cNvSpPr txBox="1"/>
          <p:nvPr/>
        </p:nvSpPr>
        <p:spPr>
          <a:xfrm>
            <a:off x="476004" y="4286388"/>
            <a:ext cx="3248400" cy="329100"/>
          </a:xfrm>
          <a:prstGeom prst="rect">
            <a:avLst/>
          </a:prstGeom>
          <a:solidFill>
            <a:srgbClr val="00D7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FFFFFF"/>
                </a:solidFill>
              </a:rPr>
              <a:t>6 Working life skills and entrepreneurship</a:t>
            </a:r>
          </a:p>
        </p:txBody>
      </p:sp>
      <p:sp>
        <p:nvSpPr>
          <p:cNvPr id="519" name="Google Shape;519;p56"/>
          <p:cNvSpPr txBox="1">
            <a:spLocks noGrp="1"/>
          </p:cNvSpPr>
          <p:nvPr>
            <p:ph type="body" idx="1"/>
          </p:nvPr>
        </p:nvSpPr>
        <p:spPr>
          <a:xfrm>
            <a:off x="8447297" y="5399550"/>
            <a:ext cx="3248400" cy="969900"/>
          </a:xfrm>
          <a:prstGeom prst="rect">
            <a:avLst/>
          </a:prstGeom>
        </p:spPr>
        <p:txBody>
          <a:bodyPr spcFirstLastPara="1" wrap="square" lIns="91425" tIns="72000" rIns="91425" bIns="91425" anchor="t" anchorCtr="0">
            <a:noAutofit/>
          </a:bodyPr>
          <a:lstStyle/>
          <a:p>
            <a:pPr marL="0" lvl="0" indent="0" algn="l" rtl="0">
              <a:spcBef>
                <a:spcPts val="0"/>
              </a:spcBef>
              <a:spcAft>
                <a:spcPts val="0"/>
              </a:spcAft>
              <a:buClr>
                <a:schemeClr val="dk1"/>
              </a:buClr>
              <a:buSzPts val="1100"/>
              <a:buFont typeface="Arial"/>
              <a:buNone/>
            </a:pPr>
            <a:r>
              <a:rPr lang="en-US" sz="600" b="1" dirty="0"/>
              <a:t>Your own learning goal</a:t>
            </a:r>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r>
              <a:rPr lang="en-US" sz="600" b="1" dirty="0"/>
              <a:t>Assess the realization of the goal</a:t>
            </a:r>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endParaRPr sz="600" b="1" dirty="0"/>
          </a:p>
          <a:p>
            <a:pPr marL="0" lvl="0" indent="0" algn="l" rtl="0">
              <a:spcBef>
                <a:spcPts val="0"/>
              </a:spcBef>
              <a:spcAft>
                <a:spcPts val="0"/>
              </a:spcAft>
              <a:buClr>
                <a:schemeClr val="dk1"/>
              </a:buClr>
              <a:buSzPts val="1100"/>
              <a:buFont typeface="Arial"/>
              <a:buNone/>
            </a:pPr>
            <a:r>
              <a:rPr lang="en-US" sz="600" b="1" dirty="0"/>
              <a:t>What could you do differently?</a:t>
            </a:r>
          </a:p>
        </p:txBody>
      </p:sp>
      <p:sp>
        <p:nvSpPr>
          <p:cNvPr id="520" name="Google Shape;520;p56"/>
          <p:cNvSpPr txBox="1"/>
          <p:nvPr/>
        </p:nvSpPr>
        <p:spPr>
          <a:xfrm>
            <a:off x="8417440" y="4996860"/>
            <a:ext cx="3248400" cy="329100"/>
          </a:xfrm>
          <a:prstGeom prst="rect">
            <a:avLst/>
          </a:prstGeom>
          <a:solidFill>
            <a:srgbClr val="0092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700" b="1">
                <a:solidFill>
                  <a:srgbClr val="FFFFFF"/>
                </a:solidFill>
              </a:rPr>
              <a:t>5 Information and communication technology (ICT) competence</a:t>
            </a:r>
          </a:p>
        </p:txBody>
      </p:sp>
      <p:sp>
        <p:nvSpPr>
          <p:cNvPr id="521" name="Google Shape;521;p56"/>
          <p:cNvSpPr txBox="1"/>
          <p:nvPr/>
        </p:nvSpPr>
        <p:spPr>
          <a:xfrm>
            <a:off x="6986288" y="1372450"/>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a:t>2</a:t>
            </a:r>
          </a:p>
        </p:txBody>
      </p:sp>
      <p:sp>
        <p:nvSpPr>
          <p:cNvPr id="522" name="Google Shape;522;p56"/>
          <p:cNvSpPr txBox="1"/>
          <p:nvPr/>
        </p:nvSpPr>
        <p:spPr>
          <a:xfrm>
            <a:off x="4872713" y="1372450"/>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a:t>1</a:t>
            </a:r>
          </a:p>
        </p:txBody>
      </p:sp>
      <p:sp>
        <p:nvSpPr>
          <p:cNvPr id="523" name="Google Shape;523;p56"/>
          <p:cNvSpPr txBox="1"/>
          <p:nvPr/>
        </p:nvSpPr>
        <p:spPr>
          <a:xfrm>
            <a:off x="5929488" y="5585400"/>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a:t>5</a:t>
            </a:r>
          </a:p>
        </p:txBody>
      </p:sp>
      <p:sp>
        <p:nvSpPr>
          <p:cNvPr id="524" name="Google Shape;524;p56"/>
          <p:cNvSpPr txBox="1"/>
          <p:nvPr/>
        </p:nvSpPr>
        <p:spPr>
          <a:xfrm>
            <a:off x="4118100" y="4722325"/>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a:t>6</a:t>
            </a:r>
          </a:p>
        </p:txBody>
      </p:sp>
      <p:sp>
        <p:nvSpPr>
          <p:cNvPr id="525" name="Google Shape;525;p56"/>
          <p:cNvSpPr txBox="1"/>
          <p:nvPr/>
        </p:nvSpPr>
        <p:spPr>
          <a:xfrm>
            <a:off x="7745350" y="4722325"/>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a:t>4</a:t>
            </a:r>
          </a:p>
        </p:txBody>
      </p:sp>
      <p:sp>
        <p:nvSpPr>
          <p:cNvPr id="526" name="Google Shape;526;p56"/>
          <p:cNvSpPr txBox="1"/>
          <p:nvPr/>
        </p:nvSpPr>
        <p:spPr>
          <a:xfrm>
            <a:off x="8134588" y="2948588"/>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a:t>3</a:t>
            </a:r>
          </a:p>
        </p:txBody>
      </p:sp>
      <p:sp>
        <p:nvSpPr>
          <p:cNvPr id="527" name="Google Shape;527;p56"/>
          <p:cNvSpPr txBox="1"/>
          <p:nvPr/>
        </p:nvSpPr>
        <p:spPr>
          <a:xfrm>
            <a:off x="3773638" y="2948588"/>
            <a:ext cx="291600" cy="243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a:t>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Thank</a:t>
            </a:r>
            <a:r>
              <a:rPr lang="fi-FI" dirty="0" smtClean="0"/>
              <a:t> </a:t>
            </a:r>
            <a:r>
              <a:rPr lang="fi-FI" dirty="0" err="1" smtClean="0"/>
              <a:t>You</a:t>
            </a:r>
            <a:r>
              <a:rPr lang="fi-FI" dirty="0" smtClean="0"/>
              <a:t>!</a:t>
            </a:r>
            <a:endParaRPr lang="fi-F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8"/>
          <p:cNvSpPr txBox="1">
            <a:spLocks noGrp="1"/>
          </p:cNvSpPr>
          <p:nvPr>
            <p:ph type="ctrTitle"/>
          </p:nvPr>
        </p:nvSpPr>
        <p:spPr>
          <a:xfrm>
            <a:off x="486375" y="457200"/>
            <a:ext cx="9972000" cy="89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4200" b="0">
                <a:solidFill>
                  <a:srgbClr val="FFFFFF"/>
                </a:solidFill>
                <a:latin typeface="Arial Black"/>
                <a:ea typeface="Arial Black"/>
                <a:cs typeface="Arial Black"/>
                <a:sym typeface="Arial Black"/>
              </a:rPr>
              <a:t>Guidelines for using the tools</a:t>
            </a:r>
          </a:p>
        </p:txBody>
      </p:sp>
      <p:sp>
        <p:nvSpPr>
          <p:cNvPr id="215" name="Google Shape;215;p38"/>
          <p:cNvSpPr txBox="1">
            <a:spLocks noGrp="1"/>
          </p:cNvSpPr>
          <p:nvPr>
            <p:ph type="body" idx="4294967295"/>
          </p:nvPr>
        </p:nvSpPr>
        <p:spPr>
          <a:xfrm>
            <a:off x="500925" y="1742150"/>
            <a:ext cx="9942900" cy="4019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2600" dirty="0">
                <a:solidFill>
                  <a:schemeClr val="lt1"/>
                </a:solidFill>
                <a:latin typeface="Arial Black"/>
                <a:ea typeface="Arial Black"/>
                <a:cs typeface="Arial Black"/>
                <a:sym typeface="Arial Black"/>
              </a:rPr>
              <a:t>Do not edit the original files; instead download the tools for editing to your own computer.</a:t>
            </a:r>
          </a:p>
          <a:p>
            <a:pPr marL="0" lvl="0" indent="0" algn="l" rtl="0">
              <a:spcBef>
                <a:spcPts val="0"/>
              </a:spcBef>
              <a:spcAft>
                <a:spcPts val="0"/>
              </a:spcAft>
              <a:buNone/>
            </a:pPr>
            <a:endParaRPr sz="2400" dirty="0">
              <a:solidFill>
                <a:schemeClr val="lt1"/>
              </a:solidFill>
              <a:latin typeface="Arial Black"/>
              <a:ea typeface="Arial Black"/>
              <a:cs typeface="Arial Black"/>
              <a:sym typeface="Arial Black"/>
            </a:endParaRPr>
          </a:p>
          <a:p>
            <a:pPr marL="0" lvl="0" indent="0" algn="l" rtl="0">
              <a:spcBef>
                <a:spcPts val="0"/>
              </a:spcBef>
              <a:spcAft>
                <a:spcPts val="0"/>
              </a:spcAft>
              <a:buNone/>
            </a:pPr>
            <a:r>
              <a:rPr lang="en-US" sz="1400" b="1" dirty="0">
                <a:solidFill>
                  <a:srgbClr val="FFFFFF"/>
                </a:solidFill>
              </a:rPr>
              <a:t>The “Modeling of phenomenon-based learning project” at the development services of the Education Division of the City of Helsinki has developed a collection of tools for phenomenon-based learning which can be used to better monitor and assess learning by comprehensive school pupils. The tools include ones aimed at both teachers and learners, and they operate in both the digital (O365 and Google) and physical environments. The tools are freely available for use by everyone, and they can be edited to suit one’s own application.</a:t>
            </a: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Clr>
                <a:schemeClr val="dk1"/>
              </a:buClr>
              <a:buSzPts val="1100"/>
              <a:buFont typeface="Arial"/>
              <a:buNone/>
            </a:pPr>
            <a:endParaRPr sz="1400" b="1" dirty="0">
              <a:solidFill>
                <a:srgbClr val="FFFFFF"/>
              </a:solidFill>
            </a:endParaRPr>
          </a:p>
          <a:p>
            <a:pPr marL="0" lvl="0" indent="0" algn="l" rtl="0">
              <a:spcBef>
                <a:spcPts val="0"/>
              </a:spcBef>
              <a:spcAft>
                <a:spcPts val="0"/>
              </a:spcAft>
              <a:buNone/>
            </a:pPr>
            <a:endParaRPr sz="1400" b="1" dirty="0">
              <a:solidFill>
                <a:srgbClr val="FFFFFF"/>
              </a:solidFill>
            </a:endParaRPr>
          </a:p>
          <a:p>
            <a:pPr marL="0" lvl="0" indent="0" algn="l" rtl="0">
              <a:spcBef>
                <a:spcPts val="0"/>
              </a:spcBef>
              <a:spcAft>
                <a:spcPts val="0"/>
              </a:spcAft>
              <a:buNone/>
            </a:pPr>
            <a:endParaRPr sz="1800" b="1" dirty="0">
              <a:solidFill>
                <a:srgbClr val="FFFFFF"/>
              </a:solidFill>
            </a:endParaRPr>
          </a:p>
          <a:p>
            <a:pPr marL="0" lvl="0" indent="0" algn="l" rtl="0">
              <a:spcBef>
                <a:spcPts val="0"/>
              </a:spcBef>
              <a:spcAft>
                <a:spcPts val="0"/>
              </a:spcAft>
              <a:buNone/>
            </a:pPr>
            <a:endParaRPr sz="14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None/>
            </a:pPr>
            <a:endParaRPr sz="1800" dirty="0">
              <a:solidFill>
                <a:srgbClr val="FFFFFF"/>
              </a:solidFill>
            </a:endParaRPr>
          </a:p>
          <a:p>
            <a:pPr marL="0" lvl="0" indent="0" algn="l" rtl="0">
              <a:spcBef>
                <a:spcPts val="0"/>
              </a:spcBef>
              <a:spcAft>
                <a:spcPts val="0"/>
              </a:spcAft>
              <a:buClr>
                <a:schemeClr val="dk1"/>
              </a:buClr>
              <a:buSzPts val="1100"/>
              <a:buFont typeface="Arial"/>
              <a:buNone/>
            </a:pPr>
            <a:endParaRPr sz="1800"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9"/>
          <p:cNvSpPr/>
          <p:nvPr/>
        </p:nvSpPr>
        <p:spPr>
          <a:xfrm>
            <a:off x="962025" y="151970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21" name="Google Shape;221;p39"/>
          <p:cNvSpPr txBox="1"/>
          <p:nvPr/>
        </p:nvSpPr>
        <p:spPr>
          <a:xfrm>
            <a:off x="8958150" y="5676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Assessment of transversal competence (p. 20)</a:t>
            </a:r>
          </a:p>
        </p:txBody>
      </p:sp>
      <p:sp>
        <p:nvSpPr>
          <p:cNvPr id="222" name="Google Shape;222;p39"/>
          <p:cNvSpPr txBox="1"/>
          <p:nvPr/>
        </p:nvSpPr>
        <p:spPr>
          <a:xfrm>
            <a:off x="8958150" y="494657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Interim assessment and final assessment (p. 8)</a:t>
            </a:r>
          </a:p>
        </p:txBody>
      </p:sp>
      <p:cxnSp>
        <p:nvCxnSpPr>
          <p:cNvPr id="223" name="Google Shape;223;p39"/>
          <p:cNvCxnSpPr>
            <a:stCxn id="224" idx="0"/>
            <a:endCxn id="225" idx="0"/>
          </p:cNvCxnSpPr>
          <p:nvPr/>
        </p:nvCxnSpPr>
        <p:spPr>
          <a:xfrm rot="5400000">
            <a:off x="5555604" y="3375031"/>
            <a:ext cx="600" cy="3142500"/>
          </a:xfrm>
          <a:prstGeom prst="bentConnector3">
            <a:avLst>
              <a:gd name="adj1" fmla="val -25817670"/>
            </a:avLst>
          </a:prstGeom>
          <a:noFill/>
          <a:ln w="9525" cap="flat" cmpd="sng">
            <a:solidFill>
              <a:srgbClr val="000000"/>
            </a:solidFill>
            <a:prstDash val="solid"/>
            <a:round/>
            <a:headEnd type="none" w="med" len="med"/>
            <a:tailEnd type="triangle" w="med" len="med"/>
          </a:ln>
        </p:spPr>
      </p:cxnSp>
      <p:sp>
        <p:nvSpPr>
          <p:cNvPr id="225" name="Google Shape;225;p39"/>
          <p:cNvSpPr txBox="1"/>
          <p:nvPr/>
        </p:nvSpPr>
        <p:spPr>
          <a:xfrm>
            <a:off x="3521600"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1. Description of the phenomenon</a:t>
            </a:r>
          </a:p>
        </p:txBody>
      </p:sp>
      <p:sp>
        <p:nvSpPr>
          <p:cNvPr id="226" name="Google Shape;226;p39"/>
          <p:cNvSpPr txBox="1"/>
          <p:nvPr/>
        </p:nvSpPr>
        <p:spPr>
          <a:xfrm>
            <a:off x="4584198"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solidFill>
                  <a:schemeClr val="dk1"/>
                </a:solidFill>
              </a:rPr>
              <a:t>2. Are inspired by the phenomenon</a:t>
            </a:r>
          </a:p>
        </p:txBody>
      </p:sp>
      <p:sp>
        <p:nvSpPr>
          <p:cNvPr id="224" name="Google Shape;224;p39"/>
          <p:cNvSpPr txBox="1"/>
          <p:nvPr/>
        </p:nvSpPr>
        <p:spPr>
          <a:xfrm>
            <a:off x="6709404" y="4945981"/>
            <a:ext cx="8355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4. Draw up the plan </a:t>
            </a:r>
          </a:p>
        </p:txBody>
      </p:sp>
      <p:sp>
        <p:nvSpPr>
          <p:cNvPr id="227" name="Google Shape;227;p39"/>
          <p:cNvSpPr txBox="1"/>
          <p:nvPr/>
        </p:nvSpPr>
        <p:spPr>
          <a:xfrm>
            <a:off x="5646796" y="4945963"/>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3. Set personal goals</a:t>
            </a:r>
          </a:p>
        </p:txBody>
      </p:sp>
      <p:sp>
        <p:nvSpPr>
          <p:cNvPr id="228" name="Google Shape;228;p39"/>
          <p:cNvSpPr txBox="1"/>
          <p:nvPr/>
        </p:nvSpPr>
        <p:spPr>
          <a:xfrm>
            <a:off x="7703424" y="4945981"/>
            <a:ext cx="926100" cy="488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Share what they have learned with others</a:t>
            </a:r>
          </a:p>
        </p:txBody>
      </p:sp>
      <p:cxnSp>
        <p:nvCxnSpPr>
          <p:cNvPr id="229" name="Google Shape;229;p39"/>
          <p:cNvCxnSpPr>
            <a:stCxn id="225" idx="2"/>
          </p:cNvCxnSpPr>
          <p:nvPr/>
        </p:nvCxnSpPr>
        <p:spPr>
          <a:xfrm>
            <a:off x="3984650" y="5434063"/>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0" name="Google Shape;230;p39"/>
          <p:cNvCxnSpPr/>
          <p:nvPr/>
        </p:nvCxnSpPr>
        <p:spPr>
          <a:xfrm>
            <a:off x="5044179"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1" name="Google Shape;231;p39"/>
          <p:cNvCxnSpPr/>
          <p:nvPr/>
        </p:nvCxnSpPr>
        <p:spPr>
          <a:xfrm>
            <a:off x="6106761" y="5434091"/>
            <a:ext cx="6300" cy="136200"/>
          </a:xfrm>
          <a:prstGeom prst="straightConnector1">
            <a:avLst/>
          </a:prstGeom>
          <a:noFill/>
          <a:ln w="9525" cap="flat" cmpd="sng">
            <a:solidFill>
              <a:srgbClr val="000000"/>
            </a:solidFill>
            <a:prstDash val="solid"/>
            <a:round/>
            <a:headEnd type="none" w="med" len="med"/>
            <a:tailEnd type="triangle" w="med" len="med"/>
          </a:ln>
        </p:spPr>
      </p:cxnSp>
      <p:cxnSp>
        <p:nvCxnSpPr>
          <p:cNvPr id="232" name="Google Shape;232;p39"/>
          <p:cNvCxnSpPr/>
          <p:nvPr/>
        </p:nvCxnSpPr>
        <p:spPr>
          <a:xfrm>
            <a:off x="7123927" y="5434091"/>
            <a:ext cx="6300" cy="136200"/>
          </a:xfrm>
          <a:prstGeom prst="straightConnector1">
            <a:avLst/>
          </a:prstGeom>
          <a:noFill/>
          <a:ln w="9525" cap="flat" cmpd="sng">
            <a:solidFill>
              <a:srgbClr val="000000"/>
            </a:solidFill>
            <a:prstDash val="solid"/>
            <a:round/>
            <a:headEnd type="none" w="med" len="med"/>
            <a:tailEnd type="triangle" w="med" len="med"/>
          </a:ln>
        </p:spPr>
      </p:cxnSp>
      <p:sp>
        <p:nvSpPr>
          <p:cNvPr id="233" name="Google Shape;233;p39"/>
          <p:cNvSpPr txBox="1"/>
          <p:nvPr/>
        </p:nvSpPr>
        <p:spPr>
          <a:xfrm>
            <a:off x="7740400" y="5672650"/>
            <a:ext cx="880200" cy="9768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Peer review and Help wall</a:t>
            </a:r>
          </a:p>
          <a:p>
            <a:pPr marL="0" lvl="0" indent="0" algn="ctr" rtl="0">
              <a:spcBef>
                <a:spcPts val="0"/>
              </a:spcBef>
              <a:spcAft>
                <a:spcPts val="0"/>
              </a:spcAft>
              <a:buNone/>
            </a:pPr>
            <a:r>
              <a:rPr lang="en-US" sz="800" b="1">
                <a:solidFill>
                  <a:srgbClr val="9FC9EB"/>
                </a:solidFill>
              </a:rPr>
              <a:t>(pp. 28–29)</a:t>
            </a:r>
          </a:p>
        </p:txBody>
      </p:sp>
      <p:sp>
        <p:nvSpPr>
          <p:cNvPr id="234" name="Google Shape;234;p39"/>
          <p:cNvSpPr txBox="1">
            <a:spLocks noGrp="1"/>
          </p:cNvSpPr>
          <p:nvPr>
            <p:ph type="title"/>
          </p:nvPr>
        </p:nvSpPr>
        <p:spPr>
          <a:xfrm>
            <a:off x="452104" y="179663"/>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3000" dirty="0">
                <a:latin typeface="Arial"/>
                <a:ea typeface="Arial"/>
                <a:cs typeface="Arial"/>
                <a:sym typeface="Arial"/>
              </a:rPr>
              <a:t>Assessment tools for the various phases of phenomenon-based learning </a:t>
            </a:r>
          </a:p>
        </p:txBody>
      </p:sp>
      <p:sp>
        <p:nvSpPr>
          <p:cNvPr id="235" name="Google Shape;235;p3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ASSESSMENT TOOLS FOR PHENOMENON-BASED LEARNING</a:t>
            </a:r>
          </a:p>
        </p:txBody>
      </p:sp>
      <p:sp>
        <p:nvSpPr>
          <p:cNvPr id="236" name="Google Shape;236;p39"/>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fi-FI"/>
              <a:t>3</a:t>
            </a:fld>
            <a:endParaRPr lang="fi-FI"/>
          </a:p>
        </p:txBody>
      </p:sp>
      <p:grpSp>
        <p:nvGrpSpPr>
          <p:cNvPr id="237" name="Google Shape;237;p39"/>
          <p:cNvGrpSpPr/>
          <p:nvPr/>
        </p:nvGrpSpPr>
        <p:grpSpPr>
          <a:xfrm>
            <a:off x="462998" y="1386320"/>
            <a:ext cx="956266" cy="956266"/>
            <a:chOff x="540175" y="2202242"/>
            <a:chExt cx="801900" cy="801900"/>
          </a:xfrm>
        </p:grpSpPr>
        <p:sp>
          <p:nvSpPr>
            <p:cNvPr id="238" name="Google Shape;238;p39"/>
            <p:cNvSpPr/>
            <p:nvPr/>
          </p:nvSpPr>
          <p:spPr>
            <a:xfrm>
              <a:off x="540175" y="2202242"/>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9"/>
            <p:cNvSpPr txBox="1"/>
            <p:nvPr/>
          </p:nvSpPr>
          <p:spPr>
            <a:xfrm>
              <a:off x="556525" y="2670479"/>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Teachers</a:t>
              </a:r>
            </a:p>
          </p:txBody>
        </p:sp>
        <p:pic>
          <p:nvPicPr>
            <p:cNvPr id="240" name="Google Shape;240;p39"/>
            <p:cNvPicPr preferRelativeResize="0"/>
            <p:nvPr/>
          </p:nvPicPr>
          <p:blipFill>
            <a:blip r:embed="rId3">
              <a:alphaModFix/>
            </a:blip>
            <a:stretch>
              <a:fillRect/>
            </a:stretch>
          </p:blipFill>
          <p:spPr>
            <a:xfrm>
              <a:off x="754675" y="2314718"/>
              <a:ext cx="372900" cy="372900"/>
            </a:xfrm>
            <a:prstGeom prst="rect">
              <a:avLst/>
            </a:prstGeom>
            <a:noFill/>
            <a:ln>
              <a:noFill/>
            </a:ln>
          </p:spPr>
        </p:pic>
      </p:grpSp>
      <p:sp>
        <p:nvSpPr>
          <p:cNvPr id="241" name="Google Shape;241;p39"/>
          <p:cNvSpPr/>
          <p:nvPr/>
        </p:nvSpPr>
        <p:spPr>
          <a:xfrm>
            <a:off x="3487200" y="151970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2" name="Google Shape;242;p39"/>
          <p:cNvSpPr/>
          <p:nvPr/>
        </p:nvSpPr>
        <p:spPr>
          <a:xfrm>
            <a:off x="8898575" y="151970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a:solidFill>
                <a:srgbClr val="FFFFFF"/>
              </a:solidFill>
            </a:endParaRPr>
          </a:p>
        </p:txBody>
      </p:sp>
      <p:sp>
        <p:nvSpPr>
          <p:cNvPr id="243" name="Google Shape;243;p39"/>
          <p:cNvSpPr txBox="1"/>
          <p:nvPr/>
        </p:nvSpPr>
        <p:spPr>
          <a:xfrm>
            <a:off x="1506275" y="2294725"/>
            <a:ext cx="1908900" cy="689400"/>
          </a:xfrm>
          <a:prstGeom prst="rect">
            <a:avLst/>
          </a:prstGeom>
          <a:noFill/>
          <a:ln>
            <a:noFill/>
          </a:ln>
        </p:spPr>
        <p:txBody>
          <a:bodyPr spcFirstLastPara="1" wrap="square" lIns="91425" tIns="91425" rIns="91425" bIns="91425" anchor="t" anchorCtr="0">
            <a:noAutofit/>
          </a:bodyPr>
          <a:lstStyle/>
          <a:p>
            <a:pPr marL="72000" lvl="0" indent="-116450" algn="l" rtl="0">
              <a:spcBef>
                <a:spcPts val="0"/>
              </a:spcBef>
              <a:spcAft>
                <a:spcPts val="0"/>
              </a:spcAft>
              <a:buSzPts val="700"/>
              <a:buAutoNum type="arabicPeriod"/>
            </a:pPr>
            <a:r>
              <a:rPr lang="en-US" sz="700" b="1">
                <a:solidFill>
                  <a:schemeClr val="dk1"/>
                </a:solidFill>
              </a:rPr>
              <a:t>Survey the subject-specific goals from the curriculum</a:t>
            </a:r>
          </a:p>
          <a:p>
            <a:pPr marL="72000" lvl="0" indent="-116450" algn="l" rtl="0">
              <a:spcBef>
                <a:spcPts val="0"/>
              </a:spcBef>
              <a:spcAft>
                <a:spcPts val="0"/>
              </a:spcAft>
              <a:buClr>
                <a:schemeClr val="dk1"/>
              </a:buClr>
              <a:buSzPts val="700"/>
              <a:buAutoNum type="arabicPeriod"/>
            </a:pPr>
            <a:r>
              <a:rPr lang="en-US" sz="700" b="1">
                <a:solidFill>
                  <a:schemeClr val="dk1"/>
                </a:solidFill>
              </a:rPr>
              <a:t>Select the phenomenon and specify the main goals for the phenomenon</a:t>
            </a:r>
          </a:p>
          <a:p>
            <a:pPr marL="72000" lvl="0" indent="-116450" algn="l" rtl="0">
              <a:spcBef>
                <a:spcPts val="0"/>
              </a:spcBef>
              <a:spcAft>
                <a:spcPts val="0"/>
              </a:spcAft>
              <a:buClr>
                <a:schemeClr val="dk1"/>
              </a:buClr>
              <a:buSzPts val="700"/>
              <a:buAutoNum type="arabicPeriod"/>
            </a:pPr>
            <a:r>
              <a:rPr lang="en-US" sz="700" b="1">
                <a:solidFill>
                  <a:schemeClr val="dk1"/>
                </a:solidFill>
              </a:rPr>
              <a:t>Begin to teach the phenomenon together</a:t>
            </a:r>
          </a:p>
        </p:txBody>
      </p:sp>
      <p:sp>
        <p:nvSpPr>
          <p:cNvPr id="244" name="Google Shape;244;p39"/>
          <p:cNvSpPr txBox="1"/>
          <p:nvPr/>
        </p:nvSpPr>
        <p:spPr>
          <a:xfrm>
            <a:off x="3868325" y="2294725"/>
            <a:ext cx="45708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700" b="1">
                <a:solidFill>
                  <a:schemeClr val="dk1"/>
                </a:solidFill>
              </a:rPr>
              <a:t>Meet the learners at least once during the phenomenon and direct the phenomenon in their respective subjects.</a:t>
            </a:r>
          </a:p>
        </p:txBody>
      </p:sp>
      <p:sp>
        <p:nvSpPr>
          <p:cNvPr id="245" name="Google Shape;245;p39"/>
          <p:cNvSpPr/>
          <p:nvPr/>
        </p:nvSpPr>
        <p:spPr>
          <a:xfrm>
            <a:off x="962025" y="4015250"/>
            <a:ext cx="2620800" cy="689400"/>
          </a:xfrm>
          <a:prstGeom prst="homePlat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GOALS</a:t>
            </a:r>
          </a:p>
        </p:txBody>
      </p:sp>
      <p:sp>
        <p:nvSpPr>
          <p:cNvPr id="246" name="Google Shape;246;p39"/>
          <p:cNvSpPr/>
          <p:nvPr/>
        </p:nvSpPr>
        <p:spPr>
          <a:xfrm>
            <a:off x="3487200" y="4015250"/>
            <a:ext cx="5508000" cy="689400"/>
          </a:xfrm>
          <a:prstGeom prst="chevron">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PARTICIPATION</a:t>
            </a:r>
          </a:p>
        </p:txBody>
      </p:sp>
      <p:sp>
        <p:nvSpPr>
          <p:cNvPr id="247" name="Google Shape;247;p39"/>
          <p:cNvSpPr/>
          <p:nvPr/>
        </p:nvSpPr>
        <p:spPr>
          <a:xfrm>
            <a:off x="8898575" y="4015250"/>
            <a:ext cx="2967600" cy="697200"/>
          </a:xfrm>
          <a:prstGeom prst="chevron">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b="1">
                <a:solidFill>
                  <a:srgbClr val="FFFFFF"/>
                </a:solidFill>
              </a:rPr>
              <a:t>ASSESSMENT</a:t>
            </a:r>
          </a:p>
        </p:txBody>
      </p:sp>
      <p:grpSp>
        <p:nvGrpSpPr>
          <p:cNvPr id="248" name="Google Shape;248;p39"/>
          <p:cNvGrpSpPr/>
          <p:nvPr/>
        </p:nvGrpSpPr>
        <p:grpSpPr>
          <a:xfrm>
            <a:off x="452104" y="3880757"/>
            <a:ext cx="976634" cy="976634"/>
            <a:chOff x="540175" y="4560633"/>
            <a:chExt cx="801900" cy="801900"/>
          </a:xfrm>
        </p:grpSpPr>
        <p:sp>
          <p:nvSpPr>
            <p:cNvPr id="249" name="Google Shape;249;p39"/>
            <p:cNvSpPr/>
            <p:nvPr/>
          </p:nvSpPr>
          <p:spPr>
            <a:xfrm>
              <a:off x="540175" y="4560633"/>
              <a:ext cx="801900" cy="801900"/>
            </a:xfrm>
            <a:prstGeom prst="ellipse">
              <a:avLst/>
            </a:prstGeom>
            <a:solidFill>
              <a:srgbClr val="FFFFFF"/>
            </a:solidFill>
            <a:ln w="28575" cap="flat" cmpd="sng">
              <a:solidFill>
                <a:srgbClr val="00D7A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50" name="Google Shape;250;p39"/>
            <p:cNvPicPr preferRelativeResize="0"/>
            <p:nvPr/>
          </p:nvPicPr>
          <p:blipFill>
            <a:blip r:embed="rId4">
              <a:alphaModFix/>
            </a:blip>
            <a:stretch>
              <a:fillRect/>
            </a:stretch>
          </p:blipFill>
          <p:spPr>
            <a:xfrm>
              <a:off x="754675" y="4673108"/>
              <a:ext cx="372900" cy="372900"/>
            </a:xfrm>
            <a:prstGeom prst="rect">
              <a:avLst/>
            </a:prstGeom>
            <a:noFill/>
            <a:ln>
              <a:noFill/>
            </a:ln>
          </p:spPr>
        </p:pic>
        <p:sp>
          <p:nvSpPr>
            <p:cNvPr id="251" name="Google Shape;251;p39"/>
            <p:cNvSpPr txBox="1"/>
            <p:nvPr/>
          </p:nvSpPr>
          <p:spPr>
            <a:xfrm>
              <a:off x="556525" y="5048758"/>
              <a:ext cx="769200" cy="201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 b="1"/>
                <a:t>Learner</a:t>
              </a:r>
            </a:p>
          </p:txBody>
        </p:sp>
      </p:grpSp>
      <p:sp>
        <p:nvSpPr>
          <p:cNvPr id="252" name="Google Shape;252;p39"/>
          <p:cNvSpPr txBox="1"/>
          <p:nvPr/>
        </p:nvSpPr>
        <p:spPr>
          <a:xfrm>
            <a:off x="1382300"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GOALS</a:t>
            </a:r>
          </a:p>
        </p:txBody>
      </p:sp>
      <p:sp>
        <p:nvSpPr>
          <p:cNvPr id="253" name="Google Shape;253;p39"/>
          <p:cNvSpPr txBox="1"/>
          <p:nvPr/>
        </p:nvSpPr>
        <p:spPr>
          <a:xfrm>
            <a:off x="386832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PARTICIPATION</a:t>
            </a:r>
          </a:p>
        </p:txBody>
      </p:sp>
      <p:sp>
        <p:nvSpPr>
          <p:cNvPr id="254" name="Google Shape;254;p39"/>
          <p:cNvSpPr txBox="1"/>
          <p:nvPr/>
        </p:nvSpPr>
        <p:spPr>
          <a:xfrm>
            <a:off x="9289275" y="2294725"/>
            <a:ext cx="2465700" cy="68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700" b="1">
                <a:solidFill>
                  <a:schemeClr val="dk1"/>
                </a:solidFill>
              </a:rPr>
              <a:t>Decide on the phenomenon jointly</a:t>
            </a:r>
          </a:p>
        </p:txBody>
      </p:sp>
      <p:sp>
        <p:nvSpPr>
          <p:cNvPr id="255" name="Google Shape;255;p39"/>
          <p:cNvSpPr txBox="1"/>
          <p:nvPr/>
        </p:nvSpPr>
        <p:spPr>
          <a:xfrm>
            <a:off x="9297575" y="1519800"/>
            <a:ext cx="2139300" cy="689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a:solidFill>
                  <a:srgbClr val="FFFFFF"/>
                </a:solidFill>
              </a:rPr>
              <a:t>ASSESSMENT</a:t>
            </a:r>
          </a:p>
        </p:txBody>
      </p:sp>
      <p:cxnSp>
        <p:nvCxnSpPr>
          <p:cNvPr id="256" name="Google Shape;256;p39"/>
          <p:cNvCxnSpPr/>
          <p:nvPr/>
        </p:nvCxnSpPr>
        <p:spPr>
          <a:xfrm>
            <a:off x="478500" y="1304925"/>
            <a:ext cx="11294400" cy="0"/>
          </a:xfrm>
          <a:prstGeom prst="straightConnector1">
            <a:avLst/>
          </a:prstGeom>
          <a:noFill/>
          <a:ln w="9525" cap="flat" cmpd="sng">
            <a:solidFill>
              <a:schemeClr val="dk2"/>
            </a:solidFill>
            <a:prstDash val="dot"/>
            <a:round/>
            <a:headEnd type="none" w="med" len="med"/>
            <a:tailEnd type="triangle" w="med" len="med"/>
          </a:ln>
        </p:spPr>
      </p:cxnSp>
      <p:sp>
        <p:nvSpPr>
          <p:cNvPr id="257" name="Google Shape;257;p39"/>
          <p:cNvSpPr txBox="1"/>
          <p:nvPr/>
        </p:nvSpPr>
        <p:spPr>
          <a:xfrm>
            <a:off x="409575" y="932025"/>
            <a:ext cx="1575000" cy="372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600">
                <a:solidFill>
                  <a:srgbClr val="292929"/>
                </a:solidFill>
              </a:rPr>
              <a:t>The duration of the process over several weeks</a:t>
            </a:r>
          </a:p>
        </p:txBody>
      </p:sp>
      <p:sp>
        <p:nvSpPr>
          <p:cNvPr id="258" name="Google Shape;258;p39"/>
          <p:cNvSpPr txBox="1"/>
          <p:nvPr/>
        </p:nvSpPr>
        <p:spPr>
          <a:xfrm>
            <a:off x="1125750" y="3069650"/>
            <a:ext cx="2185800" cy="7365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en-US" sz="800" b="1">
                <a:solidFill>
                  <a:srgbClr val="00D7A6"/>
                </a:solidFill>
              </a:rPr>
              <a:t>Subject-specific goals (pp. 4–7)</a:t>
            </a:r>
          </a:p>
          <a:p>
            <a:pPr marL="302399" lvl="0" indent="-281199" algn="l" rtl="0">
              <a:spcBef>
                <a:spcPts val="0"/>
              </a:spcBef>
              <a:spcAft>
                <a:spcPts val="0"/>
              </a:spcAft>
              <a:buClr>
                <a:srgbClr val="00D7A6"/>
              </a:buClr>
              <a:buSzPts val="800"/>
              <a:buChar char="●"/>
            </a:pPr>
            <a:r>
              <a:rPr lang="en-US" sz="800" b="1">
                <a:solidFill>
                  <a:srgbClr val="00D7A6"/>
                </a:solidFill>
              </a:rPr>
              <a:t>Goals for transversal competence (pp. 10–19)</a:t>
            </a:r>
          </a:p>
          <a:p>
            <a:pPr marL="302399" lvl="0" indent="-281199" algn="l" rtl="0">
              <a:spcBef>
                <a:spcPts val="0"/>
              </a:spcBef>
              <a:spcAft>
                <a:spcPts val="0"/>
              </a:spcAft>
              <a:buClr>
                <a:srgbClr val="00D7A6"/>
              </a:buClr>
              <a:buSzPts val="800"/>
              <a:buChar char="●"/>
            </a:pPr>
            <a:r>
              <a:rPr lang="en-US" sz="800" b="1">
                <a:solidFill>
                  <a:srgbClr val="00D7A6"/>
                </a:solidFill>
              </a:rPr>
              <a:t>Goals of the phenomenon process (pp. 22–25)</a:t>
            </a:r>
          </a:p>
        </p:txBody>
      </p:sp>
      <p:cxnSp>
        <p:nvCxnSpPr>
          <p:cNvPr id="259" name="Google Shape;259;p39"/>
          <p:cNvCxnSpPr>
            <a:stCxn id="225" idx="3"/>
            <a:endCxn id="226" idx="1"/>
          </p:cNvCxnSpPr>
          <p:nvPr/>
        </p:nvCxnSpPr>
        <p:spPr>
          <a:xfrm>
            <a:off x="4447700"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0" name="Google Shape;260;p39"/>
          <p:cNvCxnSpPr/>
          <p:nvPr/>
        </p:nvCxnSpPr>
        <p:spPr>
          <a:xfrm>
            <a:off x="55049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1" name="Google Shape;261;p39"/>
          <p:cNvCxnSpPr/>
          <p:nvPr/>
        </p:nvCxnSpPr>
        <p:spPr>
          <a:xfrm>
            <a:off x="6571775" y="5190013"/>
            <a:ext cx="136500" cy="0"/>
          </a:xfrm>
          <a:prstGeom prst="straightConnector1">
            <a:avLst/>
          </a:prstGeom>
          <a:noFill/>
          <a:ln w="9525" cap="flat" cmpd="sng">
            <a:solidFill>
              <a:schemeClr val="dk2"/>
            </a:solidFill>
            <a:prstDash val="solid"/>
            <a:round/>
            <a:headEnd type="none" w="med" len="med"/>
            <a:tailEnd type="triangle" w="med" len="med"/>
          </a:ln>
        </p:spPr>
      </p:cxnSp>
      <p:cxnSp>
        <p:nvCxnSpPr>
          <p:cNvPr id="262" name="Google Shape;262;p39"/>
          <p:cNvCxnSpPr/>
          <p:nvPr/>
        </p:nvCxnSpPr>
        <p:spPr>
          <a:xfrm>
            <a:off x="7562375" y="5190013"/>
            <a:ext cx="136500" cy="0"/>
          </a:xfrm>
          <a:prstGeom prst="straightConnector1">
            <a:avLst/>
          </a:prstGeom>
          <a:noFill/>
          <a:ln w="9525" cap="flat" cmpd="sng">
            <a:solidFill>
              <a:schemeClr val="dk2"/>
            </a:solidFill>
            <a:prstDash val="solid"/>
            <a:round/>
            <a:headEnd type="none" w="med" len="med"/>
            <a:tailEnd type="triangle" w="med" len="med"/>
          </a:ln>
        </p:spPr>
      </p:cxnSp>
      <p:sp>
        <p:nvSpPr>
          <p:cNvPr id="263" name="Google Shape;263;p39"/>
          <p:cNvSpPr txBox="1"/>
          <p:nvPr/>
        </p:nvSpPr>
        <p:spPr>
          <a:xfrm>
            <a:off x="3521600" y="5665000"/>
            <a:ext cx="40407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Assessment tool for the phenomenon process (pp. 23–25)</a:t>
            </a:r>
          </a:p>
        </p:txBody>
      </p:sp>
      <p:sp>
        <p:nvSpPr>
          <p:cNvPr id="264" name="Google Shape;264;p39"/>
          <p:cNvSpPr txBox="1"/>
          <p:nvPr/>
        </p:nvSpPr>
        <p:spPr>
          <a:xfrm>
            <a:off x="8958150" y="2641525"/>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Assessment of the process (pp. 23–25)</a:t>
            </a:r>
          </a:p>
        </p:txBody>
      </p:sp>
      <p:sp>
        <p:nvSpPr>
          <p:cNvPr id="265" name="Google Shape;265;p39"/>
          <p:cNvSpPr txBox="1"/>
          <p:nvPr/>
        </p:nvSpPr>
        <p:spPr>
          <a:xfrm>
            <a:off x="8958150" y="3241600"/>
            <a:ext cx="25671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F5A3C7"/>
                </a:solidFill>
              </a:rPr>
              <a:t>Final assessment (p. 8)</a:t>
            </a:r>
          </a:p>
        </p:txBody>
      </p:sp>
      <p:sp>
        <p:nvSpPr>
          <p:cNvPr id="266" name="Google Shape;266;p39"/>
          <p:cNvSpPr txBox="1"/>
          <p:nvPr/>
        </p:nvSpPr>
        <p:spPr>
          <a:xfrm>
            <a:off x="3521600" y="2641525"/>
            <a:ext cx="5160900" cy="4881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b="1">
                <a:solidFill>
                  <a:srgbClr val="9FC9EB"/>
                </a:solidFill>
              </a:rPr>
              <a:t>Interim assessment of the phenomenon process (pp. 23–25)</a:t>
            </a:r>
          </a:p>
        </p:txBody>
      </p:sp>
      <p:sp>
        <p:nvSpPr>
          <p:cNvPr id="267" name="Google Shape;267;p39"/>
          <p:cNvSpPr txBox="1"/>
          <p:nvPr/>
        </p:nvSpPr>
        <p:spPr>
          <a:xfrm>
            <a:off x="1216325" y="4940775"/>
            <a:ext cx="2045100" cy="736500"/>
          </a:xfrm>
          <a:prstGeom prst="rect">
            <a:avLst/>
          </a:prstGeom>
          <a:noFill/>
          <a:ln w="9525" cap="flat" cmpd="sng">
            <a:solidFill>
              <a:srgbClr val="292929"/>
            </a:solidFill>
            <a:prstDash val="solid"/>
            <a:round/>
            <a:headEnd type="none" w="sm" len="sm"/>
            <a:tailEnd type="none" w="sm" len="sm"/>
          </a:ln>
        </p:spPr>
        <p:txBody>
          <a:bodyPr spcFirstLastPara="1" wrap="square" lIns="91425" tIns="91425" rIns="91425" bIns="91425" anchor="ctr" anchorCtr="0">
            <a:noAutofit/>
          </a:bodyPr>
          <a:lstStyle/>
          <a:p>
            <a:pPr marL="302399" lvl="0" indent="-281199" algn="l" rtl="0">
              <a:spcBef>
                <a:spcPts val="0"/>
              </a:spcBef>
              <a:spcAft>
                <a:spcPts val="0"/>
              </a:spcAft>
              <a:buClr>
                <a:srgbClr val="00D7A6"/>
              </a:buClr>
              <a:buSzPts val="800"/>
              <a:buChar char="●"/>
            </a:pPr>
            <a:r>
              <a:rPr lang="en-US" sz="800" b="1">
                <a:solidFill>
                  <a:srgbClr val="00D7A6"/>
                </a:solidFill>
              </a:rPr>
              <a:t>Assessment of transversal competence (pp.  16 and 20)</a:t>
            </a:r>
          </a:p>
          <a:p>
            <a:pPr marL="302399" lvl="0" indent="-281199" algn="l" rtl="0">
              <a:spcBef>
                <a:spcPts val="0"/>
              </a:spcBef>
              <a:spcAft>
                <a:spcPts val="0"/>
              </a:spcAft>
              <a:buClr>
                <a:srgbClr val="00D7A6"/>
              </a:buClr>
              <a:buSzPts val="800"/>
              <a:buChar char="●"/>
            </a:pPr>
            <a:r>
              <a:rPr lang="en-US" sz="800" b="1">
                <a:solidFill>
                  <a:srgbClr val="00D7A6"/>
                </a:solidFill>
              </a:rPr>
              <a:t>Goals of the phenomenon process (pp. 23–25)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45"/>
          <p:cNvSpPr txBox="1">
            <a:spLocks noGrp="1"/>
          </p:cNvSpPr>
          <p:nvPr>
            <p:ph type="ctrTitle"/>
          </p:nvPr>
        </p:nvSpPr>
        <p:spPr>
          <a:xfrm>
            <a:off x="408563" y="457200"/>
            <a:ext cx="10739400" cy="20721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a:t>Assessment of transversal competence</a:t>
            </a:r>
          </a:p>
          <a:p>
            <a:pPr marL="0" lvl="0" indent="0" algn="l" rtl="0">
              <a:spcBef>
                <a:spcPts val="12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46"/>
          <p:cNvSpPr txBox="1">
            <a:spLocks noGrp="1"/>
          </p:cNvSpPr>
          <p:nvPr>
            <p:ph type="body" idx="1"/>
          </p:nvPr>
        </p:nvSpPr>
        <p:spPr>
          <a:xfrm>
            <a:off x="457200" y="1098925"/>
            <a:ext cx="11077500" cy="8511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sz="1000"/>
              <a:t>To help learners commit to achieving the goals for transversal competence, teaching should make the goals as concrete and understandable as possible. Learners should grow with the assessment of skills and consider the stage they are at in learning them. Here, you can find three different tools to support the assessment of goals for transversal competence. </a:t>
            </a:r>
            <a:r>
              <a:rPr lang="en-US" sz="1000" b="1"/>
              <a:t>Please note that no grade is given for the realization of goals for transversal competence.</a:t>
            </a:r>
          </a:p>
          <a:p>
            <a:pPr marL="0" lvl="0" indent="0" algn="l" rtl="0">
              <a:spcBef>
                <a:spcPts val="1200"/>
              </a:spcBef>
              <a:spcAft>
                <a:spcPts val="0"/>
              </a:spcAft>
              <a:buNone/>
            </a:pPr>
            <a:endParaRPr sz="1000" b="1"/>
          </a:p>
          <a:p>
            <a:pPr marL="0" lvl="0" indent="0" algn="l" rtl="0">
              <a:spcBef>
                <a:spcPts val="0"/>
              </a:spcBef>
              <a:spcAft>
                <a:spcPts val="0"/>
              </a:spcAft>
              <a:buNone/>
            </a:pPr>
            <a:endParaRPr sz="1000" b="1"/>
          </a:p>
          <a:p>
            <a:pPr marL="0" lvl="0" indent="0" algn="l" rtl="0">
              <a:spcBef>
                <a:spcPts val="0"/>
              </a:spcBef>
              <a:spcAft>
                <a:spcPts val="0"/>
              </a:spcAft>
              <a:buNone/>
            </a:pPr>
            <a:endParaRPr sz="1000" b="1"/>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p:txBody>
      </p:sp>
      <p:sp>
        <p:nvSpPr>
          <p:cNvPr id="352" name="Google Shape;352;p46"/>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ASSESSMENT TOOLS FOR TRANSVERSAL COMPETENCE</a:t>
            </a:r>
          </a:p>
        </p:txBody>
      </p:sp>
      <p:sp>
        <p:nvSpPr>
          <p:cNvPr id="353" name="Google Shape;353;p46"/>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5</a:t>
            </a:fld>
            <a:endParaRPr lang="fi-FI"/>
          </a:p>
        </p:txBody>
      </p:sp>
      <p:sp>
        <p:nvSpPr>
          <p:cNvPr id="354" name="Google Shape;354;p46"/>
          <p:cNvSpPr/>
          <p:nvPr/>
        </p:nvSpPr>
        <p:spPr>
          <a:xfrm>
            <a:off x="8338825" y="3121341"/>
            <a:ext cx="615300" cy="6153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46"/>
          <p:cNvSpPr txBox="1">
            <a:spLocks noGrp="1"/>
          </p:cNvSpPr>
          <p:nvPr>
            <p:ph type="body" idx="1"/>
          </p:nvPr>
        </p:nvSpPr>
        <p:spPr>
          <a:xfrm>
            <a:off x="457200" y="4080525"/>
            <a:ext cx="3595800" cy="1051800"/>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None/>
            </a:pPr>
            <a:r>
              <a:rPr lang="en-US" sz="1400" b="1"/>
              <a:t>Core description of transversal competence and activity in Lahti (pp. 12–14)</a:t>
            </a:r>
          </a:p>
          <a:p>
            <a:pPr marL="0" lvl="0" indent="0" algn="l" rtl="0">
              <a:lnSpc>
                <a:spcPct val="90000"/>
              </a:lnSpc>
              <a:spcBef>
                <a:spcPts val="0"/>
              </a:spcBef>
              <a:spcAft>
                <a:spcPts val="0"/>
              </a:spcAft>
              <a:buClr>
                <a:schemeClr val="dk1"/>
              </a:buClr>
              <a:buSzPts val="1100"/>
              <a:buFont typeface="Arial"/>
              <a:buNone/>
            </a:pPr>
            <a:endParaRPr sz="1400" b="1"/>
          </a:p>
          <a:p>
            <a:pPr marL="0" lvl="0" indent="0" algn="l" rtl="0">
              <a:lnSpc>
                <a:spcPct val="115000"/>
              </a:lnSpc>
              <a:spcBef>
                <a:spcPts val="0"/>
              </a:spcBef>
              <a:spcAft>
                <a:spcPts val="0"/>
              </a:spcAft>
              <a:buNone/>
            </a:pPr>
            <a:r>
              <a:rPr lang="en-US" sz="900"/>
              <a:t>Lahti has developed a tool for transversal competence in basic education which describes the goals for transversal competence by class grade. </a:t>
            </a:r>
          </a:p>
          <a:p>
            <a:pPr marL="0" lvl="0" indent="0" algn="l" rtl="0">
              <a:spcBef>
                <a:spcPts val="1200"/>
              </a:spcBef>
              <a:spcAft>
                <a:spcPts val="0"/>
              </a:spcAft>
              <a:buNone/>
            </a:pPr>
            <a:endParaRPr sz="1000" b="1"/>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a:p>
            <a:pPr marL="0" lvl="0" indent="0" algn="l" rtl="0">
              <a:spcBef>
                <a:spcPts val="0"/>
              </a:spcBef>
              <a:spcAft>
                <a:spcPts val="0"/>
              </a:spcAft>
              <a:buNone/>
            </a:pPr>
            <a:endParaRPr sz="1000"/>
          </a:p>
        </p:txBody>
      </p:sp>
      <p:sp>
        <p:nvSpPr>
          <p:cNvPr id="356" name="Google Shape;356;p46"/>
          <p:cNvSpPr txBox="1">
            <a:spLocks noGrp="1"/>
          </p:cNvSpPr>
          <p:nvPr>
            <p:ph type="body" idx="1"/>
          </p:nvPr>
        </p:nvSpPr>
        <p:spPr>
          <a:xfrm>
            <a:off x="4268025" y="4080525"/>
            <a:ext cx="3595800" cy="17658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sz="1400" b="1"/>
              <a:t>Assessment table and phrase bank for transversal competence (pp. 15–19)</a:t>
            </a:r>
          </a:p>
          <a:p>
            <a:pPr marL="0" lvl="0" indent="0" algn="l" rtl="0">
              <a:lnSpc>
                <a:spcPct val="115000"/>
              </a:lnSpc>
              <a:spcBef>
                <a:spcPts val="1200"/>
              </a:spcBef>
              <a:spcAft>
                <a:spcPts val="1200"/>
              </a:spcAft>
              <a:buNone/>
            </a:pPr>
            <a:r>
              <a:rPr lang="en-US" sz="900"/>
              <a:t>Goals for transversal competence can also be picked for the rubric on a phrase-specific basis. Enclosed are helpful descriptions for each section that use subheadings from material prepared by Lonka et al. (</a:t>
            </a:r>
            <a:r>
              <a:rPr lang="en-US" sz="900" u="sng">
                <a:solidFill>
                  <a:schemeClr val="hlink"/>
                </a:solidFill>
                <a:hlinkClick r:id="rId3"/>
              </a:rPr>
              <a:t>http://ele.fi/assets/arviointikehikko_microsoft_170605.pdf</a:t>
            </a:r>
            <a:r>
              <a:rPr lang="en-US" sz="900"/>
              <a:t>). You can use the helpful descriptions and select from them applicable parts, edit the phrases to be more suitable for your group of learners, and add them to the assessment table. Putting the goals for transversal competence in words with learners helps them understand what the goals mean, and why they should be learned.</a:t>
            </a:r>
          </a:p>
        </p:txBody>
      </p:sp>
      <p:sp>
        <p:nvSpPr>
          <p:cNvPr id="357" name="Google Shape;357;p46"/>
          <p:cNvSpPr txBox="1">
            <a:spLocks noGrp="1"/>
          </p:cNvSpPr>
          <p:nvPr>
            <p:ph type="body" idx="1"/>
          </p:nvPr>
        </p:nvSpPr>
        <p:spPr>
          <a:xfrm>
            <a:off x="8078875" y="4080525"/>
            <a:ext cx="3595800" cy="18444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sz="1400" b="1"/>
              <a:t>Self-assessment of transversal competence at skill levels (p. 20)</a:t>
            </a:r>
          </a:p>
          <a:p>
            <a:pPr marL="0" lvl="0" indent="0" algn="l" rtl="0">
              <a:lnSpc>
                <a:spcPct val="115000"/>
              </a:lnSpc>
              <a:spcBef>
                <a:spcPts val="1200"/>
              </a:spcBef>
              <a:spcAft>
                <a:spcPts val="0"/>
              </a:spcAft>
              <a:buNone/>
            </a:pPr>
            <a:r>
              <a:rPr lang="en-US" sz="900"/>
              <a:t>Assessment of the realization of transversal competence can also be done with a figure, with competence packages divided into four different skill levels. Learners can assess their competence step by step from the first skill level (skill level 0) to the last (skill level 3). At the initial level, the skill is recognized as important and set as the goal for learning. At the next level, learning of skills can be implemented methodically but in a more teacher-led manner. At the last level, learners have learned to act more independently and with greater self-direction. You can bring the objects assessed from the Lahti model or from descriptions of transversal competence, or you can prepare the objects assessed with the learners.</a:t>
            </a:r>
          </a:p>
          <a:p>
            <a:pPr marL="0" lvl="0" indent="0" algn="l" rtl="0">
              <a:spcBef>
                <a:spcPts val="1200"/>
              </a:spcBef>
              <a:spcAft>
                <a:spcPts val="0"/>
              </a:spcAft>
              <a:buNone/>
            </a:pPr>
            <a:endParaRPr sz="1000"/>
          </a:p>
        </p:txBody>
      </p:sp>
      <p:sp>
        <p:nvSpPr>
          <p:cNvPr id="358" name="Google Shape;358;p46"/>
          <p:cNvSpPr txBox="1">
            <a:spLocks noGrp="1"/>
          </p:cNvSpPr>
          <p:nvPr>
            <p:ph type="title"/>
          </p:nvPr>
        </p:nvSpPr>
        <p:spPr>
          <a:xfrm>
            <a:off x="457199" y="408562"/>
            <a:ext cx="9972000" cy="7875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a:solidFill>
                  <a:srgbClr val="00D7A7"/>
                </a:solidFill>
              </a:rPr>
              <a:t>Tools</a:t>
            </a:r>
          </a:p>
          <a:p>
            <a:pPr marL="0" lvl="0" indent="0" algn="l" rtl="0">
              <a:spcBef>
                <a:spcPts val="0"/>
              </a:spcBef>
              <a:spcAft>
                <a:spcPts val="0"/>
              </a:spcAft>
              <a:buNone/>
            </a:pPr>
            <a:endParaRPr>
              <a:solidFill>
                <a:srgbClr val="00D7A7"/>
              </a:solidFill>
            </a:endParaRPr>
          </a:p>
        </p:txBody>
      </p:sp>
      <p:pic>
        <p:nvPicPr>
          <p:cNvPr id="359" name="Google Shape;359;p46"/>
          <p:cNvPicPr preferRelativeResize="0"/>
          <p:nvPr/>
        </p:nvPicPr>
        <p:blipFill>
          <a:blip r:embed="rId4">
            <a:alphaModFix/>
          </a:blip>
          <a:stretch>
            <a:fillRect/>
          </a:stretch>
        </p:blipFill>
        <p:spPr>
          <a:xfrm>
            <a:off x="457200" y="1791599"/>
            <a:ext cx="3595800" cy="2023358"/>
          </a:xfrm>
          <a:prstGeom prst="rect">
            <a:avLst/>
          </a:prstGeom>
          <a:noFill/>
          <a:ln>
            <a:noFill/>
          </a:ln>
          <a:effectLst>
            <a:outerShdw blurRad="57150" dist="19050" dir="5400000" algn="bl" rotWithShape="0">
              <a:srgbClr val="000000">
                <a:alpha val="50000"/>
              </a:srgbClr>
            </a:outerShdw>
          </a:effectLst>
        </p:spPr>
      </p:pic>
      <p:pic>
        <p:nvPicPr>
          <p:cNvPr id="360" name="Google Shape;360;p46"/>
          <p:cNvPicPr preferRelativeResize="0"/>
          <p:nvPr/>
        </p:nvPicPr>
        <p:blipFill>
          <a:blip r:embed="rId5">
            <a:alphaModFix/>
          </a:blip>
          <a:stretch>
            <a:fillRect/>
          </a:stretch>
        </p:blipFill>
        <p:spPr>
          <a:xfrm>
            <a:off x="4268025" y="1791600"/>
            <a:ext cx="3595799" cy="2048261"/>
          </a:xfrm>
          <a:prstGeom prst="rect">
            <a:avLst/>
          </a:prstGeom>
          <a:noFill/>
          <a:ln>
            <a:noFill/>
          </a:ln>
          <a:effectLst>
            <a:outerShdw blurRad="57150" dist="19050" dir="5400000" algn="bl" rotWithShape="0">
              <a:srgbClr val="000000">
                <a:alpha val="50000"/>
              </a:srgbClr>
            </a:outerShdw>
          </a:effectLst>
        </p:spPr>
      </p:pic>
      <p:pic>
        <p:nvPicPr>
          <p:cNvPr id="361" name="Google Shape;361;p46"/>
          <p:cNvPicPr preferRelativeResize="0"/>
          <p:nvPr/>
        </p:nvPicPr>
        <p:blipFill>
          <a:blip r:embed="rId6">
            <a:alphaModFix/>
          </a:blip>
          <a:stretch>
            <a:fillRect/>
          </a:stretch>
        </p:blipFill>
        <p:spPr>
          <a:xfrm>
            <a:off x="8078845" y="1791600"/>
            <a:ext cx="3636893" cy="2048251"/>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47"/>
          <p:cNvSpPr txBox="1">
            <a:spLocks noGrp="1"/>
          </p:cNvSpPr>
          <p:nvPr>
            <p:ph type="title"/>
          </p:nvPr>
        </p:nvSpPr>
        <p:spPr>
          <a:xfrm>
            <a:off x="457199" y="408550"/>
            <a:ext cx="4267200" cy="787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sz="3000">
                <a:latin typeface="Arial"/>
                <a:ea typeface="Arial"/>
                <a:cs typeface="Arial"/>
                <a:sym typeface="Arial"/>
              </a:rPr>
              <a:t>Goals for transversal</a:t>
            </a:r>
          </a:p>
          <a:p>
            <a:pPr marL="0" lvl="0" indent="0" algn="l" rtl="0">
              <a:spcBef>
                <a:spcPts val="0"/>
              </a:spcBef>
              <a:spcAft>
                <a:spcPts val="0"/>
              </a:spcAft>
              <a:buNone/>
            </a:pPr>
            <a:r>
              <a:rPr lang="en-US" sz="3000">
                <a:latin typeface="Arial"/>
                <a:ea typeface="Arial"/>
                <a:cs typeface="Arial"/>
                <a:sym typeface="Arial"/>
              </a:rPr>
              <a:t>competence</a:t>
            </a:r>
          </a:p>
        </p:txBody>
      </p:sp>
      <p:pic>
        <p:nvPicPr>
          <p:cNvPr id="368" name="Google Shape;368;p47"/>
          <p:cNvPicPr preferRelativeResize="0"/>
          <p:nvPr/>
        </p:nvPicPr>
        <p:blipFill>
          <a:blip r:embed="rId3">
            <a:alphaModFix/>
          </a:blip>
          <a:stretch>
            <a:fillRect/>
          </a:stretch>
        </p:blipFill>
        <p:spPr>
          <a:xfrm>
            <a:off x="5633883" y="992125"/>
            <a:ext cx="4712084" cy="4712103"/>
          </a:xfrm>
          <a:prstGeom prst="rect">
            <a:avLst/>
          </a:prstGeom>
          <a:noFill/>
          <a:ln>
            <a:noFill/>
          </a:ln>
        </p:spPr>
      </p:pic>
      <p:sp>
        <p:nvSpPr>
          <p:cNvPr id="369" name="Google Shape;369;p47"/>
          <p:cNvSpPr txBox="1">
            <a:spLocks noGrp="1"/>
          </p:cNvSpPr>
          <p:nvPr>
            <p:ph type="body" idx="1"/>
          </p:nvPr>
        </p:nvSpPr>
        <p:spPr>
          <a:xfrm>
            <a:off x="457200" y="1279250"/>
            <a:ext cx="3777600" cy="4692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1000" b="1"/>
          </a:p>
          <a:p>
            <a:pPr marL="0" lvl="0" indent="0" algn="l" rtl="0">
              <a:spcBef>
                <a:spcPts val="0"/>
              </a:spcBef>
              <a:spcAft>
                <a:spcPts val="0"/>
              </a:spcAft>
              <a:buNone/>
            </a:pPr>
            <a:r>
              <a:rPr lang="en-US" sz="1000" b="1"/>
              <a:t>Source: </a:t>
            </a:r>
            <a:r>
              <a:rPr lang="en-US" sz="1000" u="sng">
                <a:solidFill>
                  <a:schemeClr val="hlink"/>
                </a:solidFill>
                <a:hlinkClick r:id="rId4"/>
              </a:rPr>
              <a:t>http://ele.fi/assets/arviointikehikko_microsoft_170605.pdf</a:t>
            </a:r>
          </a:p>
          <a:p>
            <a:pPr marL="0" lvl="0" indent="0" algn="r" rtl="0">
              <a:spcBef>
                <a:spcPts val="0"/>
              </a:spcBef>
              <a:spcAft>
                <a:spcPts val="0"/>
              </a:spcAft>
              <a:buNone/>
            </a:pPr>
            <a:endParaRPr sz="1000" b="1"/>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a:p>
            <a:pPr marL="0" lvl="0" indent="0" algn="r" rtl="0">
              <a:spcBef>
                <a:spcPts val="0"/>
              </a:spcBef>
              <a:spcAft>
                <a:spcPts val="0"/>
              </a:spcAft>
              <a:buNone/>
            </a:pPr>
            <a:endParaRPr sz="1000"/>
          </a:p>
        </p:txBody>
      </p:sp>
      <p:sp>
        <p:nvSpPr>
          <p:cNvPr id="370" name="Google Shape;370;p47"/>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GOALS FOR TRANSVERSAL COMPETENCE</a:t>
            </a:r>
          </a:p>
        </p:txBody>
      </p:sp>
      <p:sp>
        <p:nvSpPr>
          <p:cNvPr id="371" name="Google Shape;371;p47"/>
          <p:cNvSpPr txBox="1"/>
          <p:nvPr/>
        </p:nvSpPr>
        <p:spPr>
          <a:xfrm>
            <a:off x="9757343" y="4771242"/>
            <a:ext cx="15351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solidFill>
                  <a:schemeClr val="accent3"/>
                </a:solidFill>
              </a:rPr>
              <a:t>T4</a:t>
            </a:r>
          </a:p>
          <a:p>
            <a:pPr marL="0" lvl="0" indent="0" algn="ctr" rtl="0">
              <a:spcBef>
                <a:spcPts val="0"/>
              </a:spcBef>
              <a:spcAft>
                <a:spcPts val="0"/>
              </a:spcAft>
              <a:buNone/>
            </a:pPr>
            <a:r>
              <a:rPr lang="en-US" sz="1000" b="1">
                <a:solidFill>
                  <a:schemeClr val="accent3"/>
                </a:solidFill>
              </a:rPr>
              <a:t>Multiliteracy</a:t>
            </a:r>
          </a:p>
          <a:p>
            <a:pPr marL="0" lvl="0" indent="0" algn="ctr" rtl="0">
              <a:spcBef>
                <a:spcPts val="0"/>
              </a:spcBef>
              <a:spcAft>
                <a:spcPts val="0"/>
              </a:spcAft>
              <a:buNone/>
            </a:pPr>
            <a:endParaRPr sz="800"/>
          </a:p>
          <a:p>
            <a:pPr marL="0" lvl="0" indent="0" algn="ctr" rtl="0">
              <a:spcBef>
                <a:spcPts val="0"/>
              </a:spcBef>
              <a:spcAft>
                <a:spcPts val="0"/>
              </a:spcAft>
              <a:buNone/>
            </a:pPr>
            <a:endParaRPr sz="800"/>
          </a:p>
          <a:p>
            <a:pPr marL="0" lvl="0" indent="0" algn="ctr" rtl="0">
              <a:spcBef>
                <a:spcPts val="0"/>
              </a:spcBef>
              <a:spcAft>
                <a:spcPts val="0"/>
              </a:spcAft>
              <a:buNone/>
            </a:pPr>
            <a:endParaRPr sz="800"/>
          </a:p>
          <a:p>
            <a:pPr marL="0" lvl="0" indent="0" algn="ctr" rtl="0">
              <a:spcBef>
                <a:spcPts val="0"/>
              </a:spcBef>
              <a:spcAft>
                <a:spcPts val="0"/>
              </a:spcAft>
              <a:buNone/>
            </a:pPr>
            <a:endParaRPr sz="800"/>
          </a:p>
        </p:txBody>
      </p:sp>
      <p:sp>
        <p:nvSpPr>
          <p:cNvPr id="372" name="Google Shape;372;p47"/>
          <p:cNvSpPr txBox="1"/>
          <p:nvPr/>
        </p:nvSpPr>
        <p:spPr>
          <a:xfrm>
            <a:off x="5342976" y="573202"/>
            <a:ext cx="17799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solidFill>
                  <a:srgbClr val="DB2719"/>
                </a:solidFill>
              </a:rPr>
              <a:t>T1</a:t>
            </a:r>
          </a:p>
          <a:p>
            <a:pPr marL="0" lvl="0" indent="0" algn="ctr" rtl="0">
              <a:spcBef>
                <a:spcPts val="0"/>
              </a:spcBef>
              <a:spcAft>
                <a:spcPts val="0"/>
              </a:spcAft>
              <a:buNone/>
            </a:pPr>
            <a:r>
              <a:rPr lang="en-US" sz="1000" b="1">
                <a:solidFill>
                  <a:srgbClr val="DB2719"/>
                </a:solidFill>
              </a:rPr>
              <a:t>Thinking and Learning to Learn</a:t>
            </a:r>
          </a:p>
          <a:p>
            <a:pPr marL="0" lvl="0" indent="0" algn="ctr" rtl="0">
              <a:spcBef>
                <a:spcPts val="0"/>
              </a:spcBef>
              <a:spcAft>
                <a:spcPts val="0"/>
              </a:spcAft>
              <a:buNone/>
            </a:pPr>
            <a:endParaRPr sz="800"/>
          </a:p>
          <a:p>
            <a:pPr marL="0" lvl="0" indent="0" algn="ctr" rtl="0">
              <a:spcBef>
                <a:spcPts val="0"/>
              </a:spcBef>
              <a:spcAft>
                <a:spcPts val="0"/>
              </a:spcAft>
              <a:buClr>
                <a:schemeClr val="dk1"/>
              </a:buClr>
              <a:buSzPts val="1100"/>
              <a:buFont typeface="Arial"/>
              <a:buNone/>
            </a:pPr>
            <a:endParaRPr sz="800"/>
          </a:p>
          <a:p>
            <a:pPr marL="0" lvl="0" indent="0" algn="ctr" rtl="0">
              <a:spcBef>
                <a:spcPts val="0"/>
              </a:spcBef>
              <a:spcAft>
                <a:spcPts val="0"/>
              </a:spcAft>
              <a:buNone/>
            </a:pPr>
            <a:endParaRPr sz="800"/>
          </a:p>
          <a:p>
            <a:pPr marL="0" lvl="0" indent="0" algn="ctr" rtl="0">
              <a:spcBef>
                <a:spcPts val="0"/>
              </a:spcBef>
              <a:spcAft>
                <a:spcPts val="0"/>
              </a:spcAft>
              <a:buNone/>
            </a:pPr>
            <a:endParaRPr sz="800"/>
          </a:p>
        </p:txBody>
      </p:sp>
      <p:sp>
        <p:nvSpPr>
          <p:cNvPr id="373" name="Google Shape;373;p47"/>
          <p:cNvSpPr txBox="1"/>
          <p:nvPr/>
        </p:nvSpPr>
        <p:spPr>
          <a:xfrm>
            <a:off x="8658435" y="573202"/>
            <a:ext cx="2797200" cy="1881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solidFill>
                  <a:srgbClr val="0001BE"/>
                </a:solidFill>
              </a:rPr>
              <a:t>T2 </a:t>
            </a:r>
          </a:p>
          <a:p>
            <a:pPr marL="0" lvl="0" indent="0" algn="ctr" rtl="0">
              <a:spcBef>
                <a:spcPts val="0"/>
              </a:spcBef>
              <a:spcAft>
                <a:spcPts val="0"/>
              </a:spcAft>
              <a:buNone/>
            </a:pPr>
            <a:r>
              <a:rPr lang="en-US" sz="1000" b="1">
                <a:solidFill>
                  <a:srgbClr val="0001BE"/>
                </a:solidFill>
              </a:rPr>
              <a:t>Cultural Competence, Interaction and Self-Expression</a:t>
            </a:r>
          </a:p>
          <a:p>
            <a:pPr marL="0" lvl="0" indent="0" algn="ctr" rtl="0">
              <a:spcBef>
                <a:spcPts val="0"/>
              </a:spcBef>
              <a:spcAft>
                <a:spcPts val="0"/>
              </a:spcAft>
              <a:buNone/>
            </a:pPr>
            <a:endParaRPr sz="800"/>
          </a:p>
          <a:p>
            <a:pPr marL="0" lvl="0" indent="0" algn="ctr" rtl="0">
              <a:spcBef>
                <a:spcPts val="0"/>
              </a:spcBef>
              <a:spcAft>
                <a:spcPts val="0"/>
              </a:spcAft>
              <a:buNone/>
            </a:pPr>
            <a:endParaRPr sz="800"/>
          </a:p>
        </p:txBody>
      </p:sp>
      <p:sp>
        <p:nvSpPr>
          <p:cNvPr id="374" name="Google Shape;374;p47"/>
          <p:cNvSpPr txBox="1"/>
          <p:nvPr/>
        </p:nvSpPr>
        <p:spPr>
          <a:xfrm>
            <a:off x="10040097" y="2257849"/>
            <a:ext cx="2151900" cy="1037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solidFill>
                  <a:srgbClr val="0072C6"/>
                </a:solidFill>
              </a:rPr>
              <a:t>T3</a:t>
            </a:r>
          </a:p>
          <a:p>
            <a:pPr marL="0" lvl="0" indent="0" algn="ctr" rtl="0">
              <a:spcBef>
                <a:spcPts val="0"/>
              </a:spcBef>
              <a:spcAft>
                <a:spcPts val="0"/>
              </a:spcAft>
              <a:buNone/>
            </a:pPr>
            <a:r>
              <a:rPr lang="en-US" sz="1000" b="1">
                <a:solidFill>
                  <a:srgbClr val="0072C6"/>
                </a:solidFill>
              </a:rPr>
              <a:t>Self-Care </a:t>
            </a:r>
          </a:p>
          <a:p>
            <a:pPr marL="0" lvl="0" indent="0" algn="ctr" rtl="0">
              <a:spcBef>
                <a:spcPts val="0"/>
              </a:spcBef>
              <a:spcAft>
                <a:spcPts val="0"/>
              </a:spcAft>
              <a:buNone/>
            </a:pPr>
            <a:r>
              <a:rPr lang="en-US" sz="1000" b="1">
                <a:solidFill>
                  <a:srgbClr val="0072C6"/>
                </a:solidFill>
              </a:rPr>
              <a:t>and Managing Everyday Life </a:t>
            </a:r>
          </a:p>
          <a:p>
            <a:pPr marL="0" lvl="0" indent="0" algn="ctr" rtl="0">
              <a:spcBef>
                <a:spcPts val="0"/>
              </a:spcBef>
              <a:spcAft>
                <a:spcPts val="0"/>
              </a:spcAft>
              <a:buNone/>
            </a:pPr>
            <a:endParaRPr sz="800"/>
          </a:p>
          <a:p>
            <a:pPr marL="0" lvl="0" indent="0" algn="ctr" rtl="0">
              <a:spcBef>
                <a:spcPts val="0"/>
              </a:spcBef>
              <a:spcAft>
                <a:spcPts val="0"/>
              </a:spcAft>
              <a:buClr>
                <a:schemeClr val="dk1"/>
              </a:buClr>
              <a:buSzPts val="1100"/>
              <a:buFont typeface="Arial"/>
              <a:buNone/>
            </a:pPr>
            <a:r>
              <a:rPr lang="en-US" sz="600" b="1">
                <a:solidFill>
                  <a:schemeClr val="dk1"/>
                </a:solidFill>
              </a:rPr>
              <a:t>. </a:t>
            </a:r>
          </a:p>
          <a:p>
            <a:pPr marL="0" lvl="0" indent="0" algn="ctr" rtl="0">
              <a:spcBef>
                <a:spcPts val="0"/>
              </a:spcBef>
              <a:spcAft>
                <a:spcPts val="0"/>
              </a:spcAft>
              <a:buNone/>
            </a:pPr>
            <a:endParaRPr sz="800"/>
          </a:p>
        </p:txBody>
      </p:sp>
      <p:sp>
        <p:nvSpPr>
          <p:cNvPr id="375" name="Google Shape;375;p47"/>
          <p:cNvSpPr txBox="1"/>
          <p:nvPr/>
        </p:nvSpPr>
        <p:spPr>
          <a:xfrm>
            <a:off x="4366132" y="4691068"/>
            <a:ext cx="1779900" cy="537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solidFill>
                  <a:srgbClr val="00D7A7"/>
                </a:solidFill>
              </a:rPr>
              <a:t>T6</a:t>
            </a:r>
          </a:p>
          <a:p>
            <a:pPr marL="0" lvl="0" indent="0" algn="ctr" rtl="0">
              <a:spcBef>
                <a:spcPts val="0"/>
              </a:spcBef>
              <a:spcAft>
                <a:spcPts val="0"/>
              </a:spcAft>
              <a:buNone/>
            </a:pPr>
            <a:r>
              <a:rPr lang="en-US" sz="1000" b="1">
                <a:solidFill>
                  <a:srgbClr val="00D7A7"/>
                </a:solidFill>
              </a:rPr>
              <a:t>Working Life Skills and Entrepreneurship</a:t>
            </a: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a:p>
            <a:pPr marL="0" lvl="0" indent="0" algn="ctr" rtl="0">
              <a:spcBef>
                <a:spcPts val="0"/>
              </a:spcBef>
              <a:spcAft>
                <a:spcPts val="0"/>
              </a:spcAft>
              <a:buNone/>
            </a:pPr>
            <a:endParaRPr sz="1000" b="1">
              <a:solidFill>
                <a:srgbClr val="00D7A7"/>
              </a:solidFill>
            </a:endParaRPr>
          </a:p>
        </p:txBody>
      </p:sp>
      <p:sp>
        <p:nvSpPr>
          <p:cNvPr id="376" name="Google Shape;376;p47"/>
          <p:cNvSpPr txBox="1"/>
          <p:nvPr/>
        </p:nvSpPr>
        <p:spPr>
          <a:xfrm>
            <a:off x="6591272" y="5812740"/>
            <a:ext cx="27972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solidFill>
                  <a:srgbClr val="009246"/>
                </a:solidFill>
              </a:rPr>
              <a:t>T5</a:t>
            </a:r>
          </a:p>
          <a:p>
            <a:pPr marL="0" lvl="0" indent="0" algn="ctr" rtl="0">
              <a:spcBef>
                <a:spcPts val="0"/>
              </a:spcBef>
              <a:spcAft>
                <a:spcPts val="0"/>
              </a:spcAft>
              <a:buNone/>
            </a:pPr>
            <a:r>
              <a:rPr lang="en-US" sz="1000" b="1">
                <a:solidFill>
                  <a:srgbClr val="009246"/>
                </a:solidFill>
              </a:rPr>
              <a:t>Information and Communication Technology (ICT) Competence</a:t>
            </a: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a:p>
            <a:pPr marL="0" lvl="0" indent="0" algn="ctr" rtl="0">
              <a:spcBef>
                <a:spcPts val="0"/>
              </a:spcBef>
              <a:spcAft>
                <a:spcPts val="0"/>
              </a:spcAft>
              <a:buNone/>
            </a:pPr>
            <a:endParaRPr sz="1000" b="1">
              <a:solidFill>
                <a:srgbClr val="009246"/>
              </a:solidFill>
            </a:endParaRPr>
          </a:p>
        </p:txBody>
      </p:sp>
      <p:sp>
        <p:nvSpPr>
          <p:cNvPr id="377" name="Google Shape;377;p47"/>
          <p:cNvSpPr txBox="1"/>
          <p:nvPr/>
        </p:nvSpPr>
        <p:spPr>
          <a:xfrm>
            <a:off x="3638650" y="2257849"/>
            <a:ext cx="1995300" cy="1374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solidFill>
                  <a:schemeClr val="accent5"/>
                </a:solidFill>
              </a:rPr>
              <a:t>T7</a:t>
            </a:r>
          </a:p>
          <a:p>
            <a:pPr marL="0" lvl="0" indent="0" algn="ctr" rtl="0">
              <a:spcBef>
                <a:spcPts val="0"/>
              </a:spcBef>
              <a:spcAft>
                <a:spcPts val="0"/>
              </a:spcAft>
              <a:buNone/>
            </a:pPr>
            <a:r>
              <a:rPr lang="en-US" sz="1000" b="1">
                <a:solidFill>
                  <a:schemeClr val="accent5"/>
                </a:solidFill>
              </a:rPr>
              <a:t>Participating, Influencing and Building a Sustainable Future </a:t>
            </a:r>
          </a:p>
          <a:p>
            <a:pPr marL="0" lvl="0" indent="0" algn="ctr" rtl="0">
              <a:spcBef>
                <a:spcPts val="0"/>
              </a:spcBef>
              <a:spcAft>
                <a:spcPts val="0"/>
              </a:spcAft>
              <a:buNone/>
            </a:pPr>
            <a:endParaRPr sz="800"/>
          </a:p>
        </p:txBody>
      </p:sp>
      <p:sp>
        <p:nvSpPr>
          <p:cNvPr id="378" name="Google Shape;378;p47"/>
          <p:cNvSpPr txBox="1">
            <a:spLocks noGrp="1"/>
          </p:cNvSpPr>
          <p:nvPr>
            <p:ph type="sldNum" idx="12"/>
          </p:nvPr>
        </p:nvSpPr>
        <p:spPr>
          <a:xfrm>
            <a:off x="10437780" y="62688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6</a:t>
            </a:fld>
            <a:endParaRPr lang="fi-FI"/>
          </a:p>
        </p:txBody>
      </p:sp>
      <p:sp>
        <p:nvSpPr>
          <p:cNvPr id="379" name="Google Shape;379;p47"/>
          <p:cNvSpPr/>
          <p:nvPr/>
        </p:nvSpPr>
        <p:spPr>
          <a:xfrm>
            <a:off x="7637815" y="2996054"/>
            <a:ext cx="704100" cy="704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7"/>
          <p:cNvSpPr txBox="1"/>
          <p:nvPr/>
        </p:nvSpPr>
        <p:spPr>
          <a:xfrm>
            <a:off x="7612750" y="3072618"/>
            <a:ext cx="754200" cy="37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000" b="1"/>
              <a:t>Initial</a:t>
            </a:r>
          </a:p>
          <a:p>
            <a:pPr marL="0" lvl="0" indent="0" algn="ctr" rtl="0">
              <a:spcBef>
                <a:spcPts val="0"/>
              </a:spcBef>
              <a:spcAft>
                <a:spcPts val="0"/>
              </a:spcAft>
              <a:buNone/>
            </a:pPr>
            <a:r>
              <a:rPr lang="en-US" sz="1000" b="1"/>
              <a:t>level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graphicFrame>
        <p:nvGraphicFramePr>
          <p:cNvPr id="385" name="Google Shape;385;p48"/>
          <p:cNvGraphicFramePr/>
          <p:nvPr/>
        </p:nvGraphicFramePr>
        <p:xfrm>
          <a:off x="456338" y="630463"/>
          <a:ext cx="11370675" cy="523708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en-US" sz="700">
                          <a:solidFill>
                            <a:srgbClr val="434343"/>
                          </a:solidFill>
                          <a:latin typeface="Arial Black"/>
                          <a:ea typeface="Arial Black"/>
                          <a:cs typeface="Arial Black"/>
                          <a:sym typeface="Arial Black"/>
                        </a:rPr>
                        <a:t>Skills in transversal competence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en-US" sz="1000" u="sng">
                          <a:solidFill>
                            <a:srgbClr val="FFFFFF"/>
                          </a:solidFill>
                          <a:latin typeface="Arial Black"/>
                          <a:ea typeface="Arial Black"/>
                          <a:cs typeface="Arial Black"/>
                          <a:sym typeface="Arial Black"/>
                        </a:rPr>
                        <a:t>T1</a:t>
                      </a:r>
                      <a:r>
                        <a:rPr lang="en-US"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en-US" sz="800" b="1">
                          <a:solidFill>
                            <a:srgbClr val="DB2719"/>
                          </a:solidFill>
                        </a:rPr>
                        <a:t>Thinking and learning to learn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by experiencing, observing, asking, moving, and playing sports and games.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age-appropriate solving of problems and explore things.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planning of my own work, setting of my goals, and assessing my own work.</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discuss with other people and to regulate myself.</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use my memory and imagination. I learn how to feel the joy of learning and to identify my own emotions.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en-US" sz="800" b="1">
                          <a:solidFill>
                            <a:srgbClr val="0001BE"/>
                          </a:solidFill>
                        </a:rPr>
                        <a:t>Cultural Competence, Interaction and Self-Expression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negotiation, sharing and making compromises, and fair play.</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I familiarize myself with the local</a:t>
                      </a:r>
                    </a:p>
                    <a:p>
                      <a:pPr marL="0" lvl="0" indent="0" algn="l" rtl="0">
                        <a:spcBef>
                          <a:spcPts val="0"/>
                        </a:spcBef>
                        <a:spcAft>
                          <a:spcPts val="0"/>
                        </a:spcAft>
                        <a:buNone/>
                      </a:pPr>
                      <a:r>
                        <a:rPr lang="en-US" sz="700"/>
                        <a:t>cultural environment and think about how I can influence it.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expressing things important for me in a variety of ways.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familiarize myself with cultural heritage, art and other cultural offerings.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familiarize myself with internationalism.</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en-US" sz="800" b="1">
                          <a:solidFill>
                            <a:srgbClr val="0072C6"/>
                          </a:solidFill>
                        </a:rPr>
                        <a:t>Self-care and managing everyday life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how to use money.</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emotional skills.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looking after myself and independent activity, and concepts of time and place.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I practice independent and safe movement in my immediate surroundings.</a:t>
                      </a:r>
                    </a:p>
                    <a:p>
                      <a:pPr marL="0" lvl="0" indent="0" algn="l" rtl="0">
                        <a:spcBef>
                          <a:spcPts val="0"/>
                        </a:spcBef>
                        <a:spcAft>
                          <a:spcPts val="0"/>
                        </a:spcAft>
                        <a:buNone/>
                      </a:pPr>
                      <a:r>
                        <a:rPr lang="en-US" sz="700"/>
                        <a:t>I practice acting in dangerous situations and seeking help.</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good manners.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en-US" sz="800" b="1">
                          <a:solidFill>
                            <a:srgbClr val="9FC9EB"/>
                          </a:solidFill>
                        </a:rPr>
                        <a:t>Multiliteracy</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reading and writing different texts by hand and computer.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interpreting images.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familiarize myself with fiction and factual texts in a variety of ways by listening, reading, viewing and discussing.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find texts that are interesting to me.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finding information from different sources.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en-US" sz="800" b="1">
                          <a:solidFill>
                            <a:srgbClr val="009246"/>
                          </a:solidFill>
                        </a:rPr>
                        <a:t>Information and communication technology (ICT) competence</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familiarize myself with my own and/or the home’s and/or school’s mobile devices and experiment with using them in my studies.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I familiarize myself with and practice</a:t>
                      </a:r>
                    </a:p>
                    <a:p>
                      <a:pPr marL="0" lvl="0" indent="0" algn="l" rtl="0">
                        <a:spcBef>
                          <a:spcPts val="0"/>
                        </a:spcBef>
                        <a:spcAft>
                          <a:spcPts val="0"/>
                        </a:spcAft>
                        <a:buNone/>
                      </a:pPr>
                      <a:r>
                        <a:rPr lang="en-US" sz="700"/>
                        <a:t>social interaction and networking in a safe closed network environment.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and familiarize myself with different ways to acquire information.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and think about responsible and safe activities.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playfully practice using different devices, software, keyboard skills and programming.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en-US" sz="800" b="1">
                          <a:solidFill>
                            <a:srgbClr val="00D7A6"/>
                          </a:solidFill>
                        </a:rPr>
                        <a:t>Working life skills and entrepreneurship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have an enterprising attitude toward learning.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take others into account and act as a good friend.</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group assignments.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en-US" sz="800" b="1">
                          <a:solidFill>
                            <a:srgbClr val="FFC61E"/>
                          </a:solidFill>
                        </a:rPr>
                        <a:t>Participating, influencing and building a sustainable future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Myself as a member of the group and class.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make decisions concerning my own affairs.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working with other people.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My actions are guided by respect for nature.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moving around in nature.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86" name="Google Shape;386;p48"/>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solidFill>
                  <a:srgbClr val="343D58"/>
                </a:solidFill>
                <a:latin typeface="Arial"/>
                <a:ea typeface="Arial"/>
                <a:cs typeface="Arial"/>
                <a:sym typeface="Arial"/>
              </a:rPr>
              <a:t>PHENOMENON</a:t>
            </a:r>
            <a:r>
              <a:rPr lang="en-US" sz="1200" b="1">
                <a:solidFill>
                  <a:srgbClr val="343D58"/>
                </a:solidFill>
              </a:rPr>
              <a:t>:________________________________________________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en-US" sz="800">
                <a:solidFill>
                  <a:srgbClr val="343D58"/>
                </a:solidFill>
              </a:rPr>
              <a:t>Write the name of the phenomenon studied here</a:t>
            </a:r>
          </a:p>
        </p:txBody>
      </p:sp>
      <p:sp>
        <p:nvSpPr>
          <p:cNvPr id="387" name="Google Shape;387;p48"/>
          <p:cNvSpPr txBox="1"/>
          <p:nvPr/>
        </p:nvSpPr>
        <p:spPr>
          <a:xfrm>
            <a:off x="1382300" y="6287850"/>
            <a:ext cx="3747900" cy="2013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600"/>
              </a:spcBef>
              <a:spcAft>
                <a:spcPts val="0"/>
              </a:spcAft>
              <a:buClr>
                <a:srgbClr val="343D58"/>
              </a:buClr>
              <a:buSzPts val="800"/>
              <a:buFont typeface="Arial"/>
              <a:buNone/>
            </a:pPr>
            <a:r>
              <a:rPr lang="en-US" sz="800" b="1"/>
              <a:t>TOOL FOR TRANSVERSAL COMPETENCE</a:t>
            </a:r>
          </a:p>
        </p:txBody>
      </p:sp>
      <p:sp>
        <p:nvSpPr>
          <p:cNvPr id="388" name="Google Shape;388;p48"/>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7</a:t>
            </a:fld>
            <a:endParaRPr lang="fi-FI"/>
          </a:p>
        </p:txBody>
      </p:sp>
      <p:sp>
        <p:nvSpPr>
          <p:cNvPr id="389" name="Google Shape;389;p48"/>
          <p:cNvSpPr txBox="1">
            <a:spLocks noGrp="1"/>
          </p:cNvSpPr>
          <p:nvPr>
            <p:ph type="body" idx="1"/>
          </p:nvPr>
        </p:nvSpPr>
        <p:spPr>
          <a:xfrm>
            <a:off x="6781800" y="6287850"/>
            <a:ext cx="4685100" cy="5304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800" b="1"/>
          </a:p>
          <a:p>
            <a:pPr marL="0" lvl="0" indent="0" algn="r" rtl="0">
              <a:spcBef>
                <a:spcPts val="0"/>
              </a:spcBef>
              <a:spcAft>
                <a:spcPts val="0"/>
              </a:spcAft>
              <a:buNone/>
            </a:pPr>
            <a:r>
              <a:rPr lang="en-US" sz="800" b="1"/>
              <a:t>Source: </a:t>
            </a:r>
            <a:r>
              <a:rPr lang="en-US" sz="800"/>
              <a:t>Core description of transversal competence and activity in basic education in Lahti</a:t>
            </a:r>
          </a:p>
          <a:p>
            <a:pPr marL="0" lvl="0" indent="0" algn="r" rtl="0">
              <a:spcBef>
                <a:spcPts val="0"/>
              </a:spcBef>
              <a:spcAft>
                <a:spcPts val="0"/>
              </a:spcAft>
              <a:buNone/>
            </a:pPr>
            <a:r>
              <a:rPr lang="en-US" sz="800" u="sng">
                <a:solidFill>
                  <a:schemeClr val="hlink"/>
                </a:solidFill>
                <a:hlinkClick r:id="rId3"/>
              </a:rPr>
              <a:t>https://www.lahti.fi/PalvelutSite/PerusopetusSite/Documents/Laaja-alaisen%20osaamisen%20nostot.pdf</a:t>
            </a:r>
            <a:r>
              <a:rPr lang="en-US" sz="800"/>
              <a:t> </a:t>
            </a:r>
          </a:p>
        </p:txBody>
      </p:sp>
      <p:sp>
        <p:nvSpPr>
          <p:cNvPr id="390" name="Google Shape;390;p48"/>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r" rtl="0">
              <a:lnSpc>
                <a:spcPct val="90000"/>
              </a:lnSpc>
              <a:spcBef>
                <a:spcPts val="600"/>
              </a:spcBef>
              <a:spcAft>
                <a:spcPts val="0"/>
              </a:spcAft>
              <a:buClr>
                <a:srgbClr val="343D58"/>
              </a:buClr>
              <a:buSzPts val="800"/>
              <a:buFont typeface="Arial"/>
              <a:buNone/>
            </a:pPr>
            <a:r>
              <a:rPr lang="en-US" sz="1200" b="1"/>
              <a:t>GRADES 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graphicFrame>
        <p:nvGraphicFramePr>
          <p:cNvPr id="395" name="Google Shape;395;p49"/>
          <p:cNvGraphicFramePr/>
          <p:nvPr/>
        </p:nvGraphicFramePr>
        <p:xfrm>
          <a:off x="456338" y="630463"/>
          <a:ext cx="11370675" cy="522458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en-US" sz="700">
                          <a:solidFill>
                            <a:srgbClr val="434343"/>
                          </a:solidFill>
                          <a:latin typeface="Arial Black"/>
                          <a:ea typeface="Arial Black"/>
                          <a:cs typeface="Arial Black"/>
                          <a:sym typeface="Arial Black"/>
                        </a:rPr>
                        <a:t>Skills in transversal competence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en-US" sz="1000" u="sng">
                          <a:solidFill>
                            <a:srgbClr val="FFFFFF"/>
                          </a:solidFill>
                          <a:latin typeface="Arial Black"/>
                          <a:ea typeface="Arial Black"/>
                          <a:cs typeface="Arial Black"/>
                          <a:sym typeface="Arial Black"/>
                        </a:rPr>
                        <a:t>T1</a:t>
                      </a:r>
                      <a:r>
                        <a:rPr lang="en-US"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en-US" sz="800" b="1">
                          <a:solidFill>
                            <a:srgbClr val="DB2719"/>
                          </a:solidFill>
                        </a:rPr>
                        <a:t>Thinking and learning to learn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ask questions, and find answers for them alone and with other people, and my problem-solving ability becomes stronger.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seeing relationships and interaction between different matters.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understand the construction of knowledge in different ways.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the skills of working together and peer learning. I learn how to tolerate disappointment.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learns skills and learning styles needed in learning, and I practice enhancing them in all subjects under guidance.*)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en-US" sz="800" b="1">
                          <a:solidFill>
                            <a:srgbClr val="0001BE"/>
                          </a:solidFill>
                        </a:rPr>
                        <a:t>Cultural Competence, Interaction and Self-Expression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and respect my own and other people’s social, cultural, religious, ethical and linguistic roots.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familiarize myself with the culture of the school community and my home region, its changes and diversity.</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identify and think about the effect of the media.</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experiment with different methods of expression, and practice putting myself in another person’s position and reviewing matters from different perspectives.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familiarize myself with international cooperation and am encouraged to express myself in a foreign language.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en-US" sz="800" b="1">
                          <a:solidFill>
                            <a:srgbClr val="0072C6"/>
                          </a:solidFill>
                        </a:rPr>
                        <a:t>Self-care and managing everyday life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act as a consumer.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protect my privacy. I understand my own and other people’s limits.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emotional and social skills.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traffic safety and how to act in dangerous situations.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taking responsibility for my learning environment. I contribute to the preparation of joint rules.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en-US" sz="800" b="1">
                          <a:solidFill>
                            <a:srgbClr val="9FC9EB"/>
                          </a:solidFill>
                        </a:rPr>
                        <a:t>Multiliteracy</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deepen my textual skills by reading/listening, producing and analyzing different texts.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work with a range of study texts: I recount, describe, compare and explain.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search for information from different sources and practice having a critical attitude toward texts.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practice discussing texts and working on them with others.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enjoy texts that are interesting to me.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en-US" sz="800" b="1">
                          <a:solidFill>
                            <a:srgbClr val="009246"/>
                          </a:solidFill>
                        </a:rPr>
                        <a:t>Information and communication technology (ICT) competence</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utilize my own or the school’s mobile device in learning.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interact, network and edit information in collaboration with other people.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search for information, produce information by myself and critically evaluate information found on the Web.</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act responsibly and safely.</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use different devices, software and services. I develop my keyboard skills and learn how to produce media content. I understand the operational logic of programming.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en-US" sz="800" b="1">
                          <a:solidFill>
                            <a:srgbClr val="00D7A6"/>
                          </a:solidFill>
                        </a:rPr>
                        <a:t>Working life skills and entrepreneurship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am responsible for myself and my own competence.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have an understanding of team skills and teamwork.</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take part in the making of projects.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en-US" sz="800" b="1">
                          <a:solidFill>
                            <a:srgbClr val="FFC61E"/>
                          </a:solidFill>
                        </a:rPr>
                        <a:t>Participating, influencing and building a sustainable future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As a member of my own school</a:t>
                      </a:r>
                    </a:p>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I grow up as a member of the community. I take part in joint decision making.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make choices in accordance with sustainable development.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develop a personal relationship with nature.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protect the environment.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96" name="Google Shape;396;p49"/>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solidFill>
                  <a:srgbClr val="343D58"/>
                </a:solidFill>
                <a:latin typeface="Arial"/>
                <a:ea typeface="Arial"/>
                <a:cs typeface="Arial"/>
                <a:sym typeface="Arial"/>
              </a:rPr>
              <a:t>PHENOMENON</a:t>
            </a:r>
            <a:r>
              <a:rPr lang="en-US" sz="1200" b="1">
                <a:solidFill>
                  <a:srgbClr val="343D58"/>
                </a:solidFill>
              </a:rPr>
              <a:t>:________________________________________________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en-US" sz="800">
                <a:solidFill>
                  <a:srgbClr val="343D58"/>
                </a:solidFill>
              </a:rPr>
              <a:t>Write the name of the phenomenon studied here</a:t>
            </a:r>
          </a:p>
        </p:txBody>
      </p:sp>
      <p:sp>
        <p:nvSpPr>
          <p:cNvPr id="397" name="Google Shape;397;p49"/>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en-US" sz="800" b="1">
                <a:solidFill>
                  <a:schemeClr val="dk1"/>
                </a:solidFill>
              </a:rPr>
              <a:t>TOOL FOR TRANSVERSAL COMPETENCE</a:t>
            </a:r>
          </a:p>
        </p:txBody>
      </p:sp>
      <p:sp>
        <p:nvSpPr>
          <p:cNvPr id="398" name="Google Shape;398;p49"/>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8</a:t>
            </a:fld>
            <a:endParaRPr lang="fi-FI"/>
          </a:p>
        </p:txBody>
      </p:sp>
      <p:sp>
        <p:nvSpPr>
          <p:cNvPr id="399" name="Google Shape;399;p49"/>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r" rtl="0">
              <a:lnSpc>
                <a:spcPct val="90000"/>
              </a:lnSpc>
              <a:spcBef>
                <a:spcPts val="600"/>
              </a:spcBef>
              <a:spcAft>
                <a:spcPts val="0"/>
              </a:spcAft>
              <a:buClr>
                <a:srgbClr val="343D58"/>
              </a:buClr>
              <a:buSzPts val="800"/>
              <a:buFont typeface="Arial"/>
              <a:buNone/>
            </a:pPr>
            <a:r>
              <a:rPr lang="en-US" sz="1200" b="1"/>
              <a:t>GRADES 3-6</a:t>
            </a:r>
          </a:p>
        </p:txBody>
      </p:sp>
      <p:sp>
        <p:nvSpPr>
          <p:cNvPr id="400" name="Google Shape;400;p49"/>
          <p:cNvSpPr txBox="1">
            <a:spLocks noGrp="1"/>
          </p:cNvSpPr>
          <p:nvPr>
            <p:ph type="body" idx="1"/>
          </p:nvPr>
        </p:nvSpPr>
        <p:spPr>
          <a:xfrm>
            <a:off x="6781800" y="6287850"/>
            <a:ext cx="4685100" cy="5304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800" b="1"/>
          </a:p>
          <a:p>
            <a:pPr marL="0" lvl="0" indent="0" algn="r" rtl="0">
              <a:spcBef>
                <a:spcPts val="0"/>
              </a:spcBef>
              <a:spcAft>
                <a:spcPts val="0"/>
              </a:spcAft>
              <a:buNone/>
            </a:pPr>
            <a:r>
              <a:rPr lang="en-US" sz="800" b="1"/>
              <a:t>Source: </a:t>
            </a:r>
            <a:r>
              <a:rPr lang="en-US" sz="800"/>
              <a:t>Core description of transversal competence and activity in basic education in Lahti</a:t>
            </a:r>
          </a:p>
          <a:p>
            <a:pPr marL="0" lvl="0" indent="0" algn="r" rtl="0">
              <a:spcBef>
                <a:spcPts val="0"/>
              </a:spcBef>
              <a:spcAft>
                <a:spcPts val="0"/>
              </a:spcAft>
              <a:buNone/>
            </a:pPr>
            <a:r>
              <a:rPr lang="en-US" sz="800" u="sng">
                <a:solidFill>
                  <a:schemeClr val="hlink"/>
                </a:solidFill>
                <a:hlinkClick r:id="rId3"/>
              </a:rPr>
              <a:t>https://www.lahti.fi/PalvelutSite/PerusopetusSite/Documents/Laaja-alaisen%20osaamisen%20nostot.pdf</a:t>
            </a:r>
            <a:r>
              <a:rPr lang="en-US" sz="8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graphicFrame>
        <p:nvGraphicFramePr>
          <p:cNvPr id="405" name="Google Shape;405;p50"/>
          <p:cNvGraphicFramePr/>
          <p:nvPr/>
        </p:nvGraphicFramePr>
        <p:xfrm>
          <a:off x="456338" y="630463"/>
          <a:ext cx="11370675" cy="5356260"/>
        </p:xfrm>
        <a:graphic>
          <a:graphicData uri="http://schemas.openxmlformats.org/drawingml/2006/table">
            <a:tbl>
              <a:tblPr>
                <a:noFill/>
                <a:tableStyleId>{3D2BE97B-CBCA-4684-8CA2-D9B863EF6814}</a:tableStyleId>
              </a:tblPr>
              <a:tblGrid>
                <a:gridCol w="396375">
                  <a:extLst>
                    <a:ext uri="{9D8B030D-6E8A-4147-A177-3AD203B41FA5}">
                      <a16:colId xmlns:a16="http://schemas.microsoft.com/office/drawing/2014/main" val="20000"/>
                    </a:ext>
                  </a:extLst>
                </a:gridCol>
                <a:gridCol w="1829050">
                  <a:extLst>
                    <a:ext uri="{9D8B030D-6E8A-4147-A177-3AD203B41FA5}">
                      <a16:colId xmlns:a16="http://schemas.microsoft.com/office/drawing/2014/main" val="20001"/>
                    </a:ext>
                  </a:extLst>
                </a:gridCol>
                <a:gridCol w="1829050">
                  <a:extLst>
                    <a:ext uri="{9D8B030D-6E8A-4147-A177-3AD203B41FA5}">
                      <a16:colId xmlns:a16="http://schemas.microsoft.com/office/drawing/2014/main" val="20002"/>
                    </a:ext>
                  </a:extLst>
                </a:gridCol>
                <a:gridCol w="1829050">
                  <a:extLst>
                    <a:ext uri="{9D8B030D-6E8A-4147-A177-3AD203B41FA5}">
                      <a16:colId xmlns:a16="http://schemas.microsoft.com/office/drawing/2014/main" val="20003"/>
                    </a:ext>
                  </a:extLst>
                </a:gridCol>
                <a:gridCol w="1829050">
                  <a:extLst>
                    <a:ext uri="{9D8B030D-6E8A-4147-A177-3AD203B41FA5}">
                      <a16:colId xmlns:a16="http://schemas.microsoft.com/office/drawing/2014/main" val="20004"/>
                    </a:ext>
                  </a:extLst>
                </a:gridCol>
                <a:gridCol w="1829050">
                  <a:extLst>
                    <a:ext uri="{9D8B030D-6E8A-4147-A177-3AD203B41FA5}">
                      <a16:colId xmlns:a16="http://schemas.microsoft.com/office/drawing/2014/main" val="20005"/>
                    </a:ext>
                  </a:extLst>
                </a:gridCol>
                <a:gridCol w="1829050">
                  <a:extLst>
                    <a:ext uri="{9D8B030D-6E8A-4147-A177-3AD203B41FA5}">
                      <a16:colId xmlns:a16="http://schemas.microsoft.com/office/drawing/2014/main" val="20006"/>
                    </a:ext>
                  </a:extLst>
                </a:gridCol>
              </a:tblGrid>
              <a:tr h="289525">
                <a:tc>
                  <a:txBody>
                    <a:bodyPr/>
                    <a:lstStyle/>
                    <a:p>
                      <a:pPr marL="0" lvl="0" indent="0" algn="l" rtl="0">
                        <a:spcBef>
                          <a:spcPts val="0"/>
                        </a:spcBef>
                        <a:spcAft>
                          <a:spcPts val="0"/>
                        </a:spcAft>
                        <a:buNone/>
                      </a:pPr>
                      <a:endParaRPr sz="700">
                        <a:solidFill>
                          <a:srgbClr val="666666"/>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ctr" rtl="0">
                        <a:spcBef>
                          <a:spcPts val="0"/>
                        </a:spcBef>
                        <a:spcAft>
                          <a:spcPts val="0"/>
                        </a:spcAft>
                        <a:buNone/>
                      </a:pPr>
                      <a:r>
                        <a:rPr lang="en-US" sz="700">
                          <a:solidFill>
                            <a:srgbClr val="434343"/>
                          </a:solidFill>
                          <a:latin typeface="Arial Black"/>
                          <a:ea typeface="Arial Black"/>
                          <a:cs typeface="Arial Black"/>
                          <a:sym typeface="Arial Black"/>
                        </a:rPr>
                        <a:t>Skills in transversal competence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tc>
                  <a:txBody>
                    <a:bodyPr/>
                    <a:lstStyle/>
                    <a:p>
                      <a:pPr marL="0" lvl="0" indent="0" algn="l" rtl="0">
                        <a:spcBef>
                          <a:spcPts val="0"/>
                        </a:spcBef>
                        <a:spcAft>
                          <a:spcPts val="0"/>
                        </a:spcAft>
                        <a:buNone/>
                      </a:pPr>
                      <a:endParaRPr sz="700">
                        <a:solidFill>
                          <a:srgbClr val="434343"/>
                        </a:solidFill>
                        <a:latin typeface="Arial Black"/>
                        <a:ea typeface="Arial Black"/>
                        <a:cs typeface="Arial Black"/>
                        <a:sym typeface="Arial Black"/>
                      </a:endParaRP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EDFE1"/>
                    </a:solidFill>
                  </a:tcPr>
                </a:tc>
                <a:extLst>
                  <a:ext uri="{0D108BD9-81ED-4DB2-BD59-A6C34878D82A}">
                    <a16:rowId xmlns:a16="http://schemas.microsoft.com/office/drawing/2014/main" val="10000"/>
                  </a:ext>
                </a:extLst>
              </a:tr>
              <a:tr h="703750">
                <a:tc>
                  <a:txBody>
                    <a:bodyPr/>
                    <a:lstStyle/>
                    <a:p>
                      <a:pPr marL="0" lvl="0" indent="0" algn="ctr" rtl="0">
                        <a:spcBef>
                          <a:spcPts val="0"/>
                        </a:spcBef>
                        <a:spcAft>
                          <a:spcPts val="0"/>
                        </a:spcAft>
                        <a:buNone/>
                      </a:pPr>
                      <a:r>
                        <a:rPr lang="en-US" sz="1000" u="sng">
                          <a:solidFill>
                            <a:srgbClr val="FFFFFF"/>
                          </a:solidFill>
                          <a:latin typeface="Arial Black"/>
                          <a:ea typeface="Arial Black"/>
                          <a:cs typeface="Arial Black"/>
                          <a:sym typeface="Arial Black"/>
                        </a:rPr>
                        <a:t>T1</a:t>
                      </a:r>
                      <a:r>
                        <a:rPr lang="en-US" sz="1000">
                          <a:solidFill>
                            <a:srgbClr val="FFFFFF"/>
                          </a:solidFill>
                          <a:latin typeface="Arial Black"/>
                          <a:ea typeface="Arial Black"/>
                          <a:cs typeface="Arial Black"/>
                          <a:sym typeface="Arial Black"/>
                        </a:rPr>
                        <a:t>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DB2719"/>
                    </a:solidFill>
                  </a:tcPr>
                </a:tc>
                <a:tc>
                  <a:txBody>
                    <a:bodyPr/>
                    <a:lstStyle/>
                    <a:p>
                      <a:pPr marL="0" lvl="0" indent="0" algn="l" rtl="0">
                        <a:spcBef>
                          <a:spcPts val="0"/>
                        </a:spcBef>
                        <a:spcAft>
                          <a:spcPts val="0"/>
                        </a:spcAft>
                        <a:buNone/>
                      </a:pPr>
                      <a:r>
                        <a:rPr lang="en-US" sz="800" b="1">
                          <a:solidFill>
                            <a:srgbClr val="DB2719"/>
                          </a:solidFill>
                        </a:rPr>
                        <a:t>Thinking and learning to learn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I use various methods to enhance my own attentiveness and concentration.</a:t>
                      </a:r>
                    </a:p>
                    <a:p>
                      <a:pPr marL="0" lvl="0" indent="0" algn="l" rtl="0">
                        <a:spcBef>
                          <a:spcPts val="0"/>
                        </a:spcBef>
                        <a:spcAft>
                          <a:spcPts val="0"/>
                        </a:spcAft>
                        <a:buNone/>
                      </a:pPr>
                      <a:r>
                        <a:rPr lang="en-US" sz="700"/>
                        <a:t>I identify my own emotions and learn how to cope with them.</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I trust my own views and utilize and respect the competence I have acquired myself outside the school.</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argue, conclude and deliberate. I present my own ideas and thoughts. I study the construction of knowledge by myself and with other people.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work across subject-based boundaries and study phenomena in different ways, utilizing technology. I develop my sensitivity of observation and cooperation skills.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enhance my thinking skills, motivation to learn, ethical thinking and the significance of my studies for my future. I believe in my ability to learn.</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1"/>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T2</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01BE"/>
                    </a:solidFill>
                  </a:tcPr>
                </a:tc>
                <a:tc>
                  <a:txBody>
                    <a:bodyPr/>
                    <a:lstStyle/>
                    <a:p>
                      <a:pPr marL="0" lvl="0" indent="0" algn="l" rtl="0">
                        <a:spcBef>
                          <a:spcPts val="0"/>
                        </a:spcBef>
                        <a:spcAft>
                          <a:spcPts val="0"/>
                        </a:spcAft>
                        <a:buClr>
                          <a:schemeClr val="dk1"/>
                        </a:buClr>
                        <a:buSzPts val="1100"/>
                        <a:buFont typeface="Arial"/>
                        <a:buNone/>
                      </a:pPr>
                      <a:r>
                        <a:rPr lang="en-US" sz="800" b="1">
                          <a:solidFill>
                            <a:srgbClr val="0001BE"/>
                          </a:solidFill>
                        </a:rPr>
                        <a:t>Cultural competence, interaction and self-expression</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formulate my own cultural identity and a culturally sustainable way of life.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understand that cultural diversity is an asset.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express my opinions constructively, in various ways, and create a positive atmosphere.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respect, maintain and create new cultural heritage.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My view of the world expands towards internationalism.</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2"/>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T3</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72C6"/>
                    </a:solidFill>
                  </a:tcPr>
                </a:tc>
                <a:tc>
                  <a:txBody>
                    <a:bodyPr/>
                    <a:lstStyle/>
                    <a:p>
                      <a:pPr marL="0" lvl="0" indent="0" algn="l" rtl="0">
                        <a:spcBef>
                          <a:spcPts val="0"/>
                        </a:spcBef>
                        <a:spcAft>
                          <a:spcPts val="0"/>
                        </a:spcAft>
                        <a:buNone/>
                      </a:pPr>
                      <a:r>
                        <a:rPr lang="en-US" sz="800" b="1">
                          <a:solidFill>
                            <a:srgbClr val="0072C6"/>
                          </a:solidFill>
                        </a:rPr>
                        <a:t>Self-care and managing everyday life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700"/>
                        <a:t>I receive guidance for planning and taking care of my own finances.</a:t>
                      </a:r>
                    </a:p>
                    <a:p>
                      <a:pPr marL="0" lvl="0" indent="0" algn="l" rtl="0">
                        <a:spcBef>
                          <a:spcPts val="0"/>
                        </a:spcBef>
                        <a:spcAft>
                          <a:spcPts val="0"/>
                        </a:spcAft>
                        <a:buNone/>
                      </a:pPr>
                      <a:r>
                        <a:rPr lang="en-US" sz="700"/>
                        <a:t>I review my own consumption habits from the perspective of a sustainable future and advertising communication in an analytical manner.</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take responsibility for myself, other people and a smooth everyday life. I can contribute to the planning and implementation of school work and the learning environment.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am aware of the importance of a healthy way of life. I practice social and emotional skills. I practice protecting my privacy and personal boundaries.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anticipate and avoid dangerous situations, and how to act appropriately in the event of an accident. I act responsibly in traffic.</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3"/>
                  </a:ext>
                </a:extLst>
              </a:tr>
              <a:tr h="7037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T4</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9FC9EB"/>
                    </a:solidFill>
                  </a:tcPr>
                </a:tc>
                <a:tc>
                  <a:txBody>
                    <a:bodyPr/>
                    <a:lstStyle/>
                    <a:p>
                      <a:pPr marL="0" lvl="0" indent="0" algn="l" rtl="0">
                        <a:spcBef>
                          <a:spcPts val="0"/>
                        </a:spcBef>
                        <a:spcAft>
                          <a:spcPts val="0"/>
                        </a:spcAft>
                        <a:buNone/>
                      </a:pPr>
                      <a:r>
                        <a:rPr lang="en-US" sz="800" b="1">
                          <a:solidFill>
                            <a:srgbClr val="9FC9EB"/>
                          </a:solidFill>
                        </a:rPr>
                        <a:t>Multiliteracy</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read/listen, produce and analyze different texts related to studies and society, and have a critical attitude toward the content of texts.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receive joy and entertainment from texts in my life and can choose texts that are interesting to me.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understand how texts can be used to influence people, and I also know how to use methods of influence myself.</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discuss texts, work on them with others and use texts efficiently in my studies.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4"/>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T5</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9246"/>
                    </a:solidFill>
                  </a:tcPr>
                </a:tc>
                <a:tc>
                  <a:txBody>
                    <a:bodyPr/>
                    <a:lstStyle/>
                    <a:p>
                      <a:pPr marL="0" lvl="0" indent="0" algn="l" rtl="0">
                        <a:spcBef>
                          <a:spcPts val="0"/>
                        </a:spcBef>
                        <a:spcAft>
                          <a:spcPts val="0"/>
                        </a:spcAft>
                        <a:buNone/>
                      </a:pPr>
                      <a:r>
                        <a:rPr lang="en-US" sz="800" b="1">
                          <a:solidFill>
                            <a:srgbClr val="009246"/>
                          </a:solidFill>
                        </a:rPr>
                        <a:t>Information and communication technology (ICT) competence</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use my own or the school’s mobile device in learning proactively and in various ways.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interact and network in open network environments and have a responsible attitude toward acting in them.</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have a critical attitude towards information on the Web, draw conclusions and search for information from different channels in various ways.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proactively work responsibly and safely, and regulate the visibility of information concerning me online.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know how to proactively select a device, program and service. I produce media content in various ways. I familiarize myself with the correct programming language.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5"/>
                  </a:ext>
                </a:extLst>
              </a:tr>
              <a:tr h="7318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T6</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00D7A7"/>
                    </a:solidFill>
                  </a:tcPr>
                </a:tc>
                <a:tc>
                  <a:txBody>
                    <a:bodyPr/>
                    <a:lstStyle/>
                    <a:p>
                      <a:pPr marL="0" lvl="0" indent="0" algn="l" rtl="0">
                        <a:spcBef>
                          <a:spcPts val="0"/>
                        </a:spcBef>
                        <a:spcAft>
                          <a:spcPts val="0"/>
                        </a:spcAft>
                        <a:buNone/>
                      </a:pPr>
                      <a:r>
                        <a:rPr lang="en-US" sz="800" b="1">
                          <a:solidFill>
                            <a:srgbClr val="00D7A6"/>
                          </a:solidFill>
                        </a:rPr>
                        <a:t>Working life skills and entrepreneurship</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am willing and able to better myself.</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have the skill to act as a responsible member in a group.</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undertake learner-oriented projects.</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endParaRPr sz="700"/>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6"/>
                  </a:ext>
                </a:extLst>
              </a:tr>
              <a:tr h="656350">
                <a:tc>
                  <a:txBody>
                    <a:bodyPr/>
                    <a:lstStyle/>
                    <a:p>
                      <a:pPr marL="0" lvl="0" indent="0" algn="ctr" rtl="0">
                        <a:spcBef>
                          <a:spcPts val="0"/>
                        </a:spcBef>
                        <a:spcAft>
                          <a:spcPts val="0"/>
                        </a:spcAft>
                        <a:buNone/>
                      </a:pPr>
                      <a:r>
                        <a:rPr lang="en-US" sz="1000">
                          <a:solidFill>
                            <a:srgbClr val="FFFFFF"/>
                          </a:solidFill>
                          <a:latin typeface="Arial Black"/>
                          <a:ea typeface="Arial Black"/>
                          <a:cs typeface="Arial Black"/>
                          <a:sym typeface="Arial Black"/>
                        </a:rPr>
                        <a:t>T7</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solidFill>
                      <a:srgbClr val="FFC61E"/>
                    </a:solidFill>
                  </a:tcPr>
                </a:tc>
                <a:tc>
                  <a:txBody>
                    <a:bodyPr/>
                    <a:lstStyle/>
                    <a:p>
                      <a:pPr marL="0" lvl="0" indent="0" algn="l" rtl="0">
                        <a:spcBef>
                          <a:spcPts val="0"/>
                        </a:spcBef>
                        <a:spcAft>
                          <a:spcPts val="0"/>
                        </a:spcAft>
                        <a:buNone/>
                      </a:pPr>
                      <a:r>
                        <a:rPr lang="en-US" sz="800" b="1">
                          <a:solidFill>
                            <a:srgbClr val="FFC61E"/>
                          </a:solidFill>
                        </a:rPr>
                        <a:t>Participating, influencing and building a sustainable future </a:t>
                      </a:r>
                    </a:p>
                  </a:txBody>
                  <a:tcPr marL="91425" marR="91425" marT="91425" marB="91425" anchor="ctr">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As a member of society</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understand the possibilities of influencing.</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can be an active citizen whenever necessary.</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act in line with a sustainable way of life.</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tc>
                  <a:txBody>
                    <a:bodyPr/>
                    <a:lstStyle/>
                    <a:p>
                      <a:pPr marL="0" lvl="0" indent="0" algn="l" rtl="0">
                        <a:spcBef>
                          <a:spcPts val="0"/>
                        </a:spcBef>
                        <a:spcAft>
                          <a:spcPts val="0"/>
                        </a:spcAft>
                        <a:buNone/>
                      </a:pPr>
                      <a:r>
                        <a:rPr lang="en-US" sz="700"/>
                        <a:t>I learn how to take responsibility for the environment.</a:t>
                      </a:r>
                    </a:p>
                  </a:txBody>
                  <a:tcPr marL="91425" marR="91425" marT="91425" marB="91425">
                    <a:lnL w="9525" cap="flat" cmpd="sng">
                      <a:solidFill>
                        <a:srgbClr val="DEDFE1"/>
                      </a:solidFill>
                      <a:prstDash val="solid"/>
                      <a:round/>
                      <a:headEnd type="none" w="sm" len="sm"/>
                      <a:tailEnd type="none" w="sm" len="sm"/>
                    </a:lnL>
                    <a:lnR w="9525" cap="flat" cmpd="sng">
                      <a:solidFill>
                        <a:srgbClr val="DEDFE1"/>
                      </a:solidFill>
                      <a:prstDash val="solid"/>
                      <a:round/>
                      <a:headEnd type="none" w="sm" len="sm"/>
                      <a:tailEnd type="none" w="sm" len="sm"/>
                    </a:lnR>
                    <a:lnT w="9525" cap="flat" cmpd="sng">
                      <a:solidFill>
                        <a:srgbClr val="DEDFE1"/>
                      </a:solidFill>
                      <a:prstDash val="solid"/>
                      <a:round/>
                      <a:headEnd type="none" w="sm" len="sm"/>
                      <a:tailEnd type="none" w="sm" len="sm"/>
                    </a:lnT>
                    <a:lnB w="9525" cap="flat" cmpd="sng">
                      <a:solidFill>
                        <a:srgbClr val="DEDFE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406" name="Google Shape;406;p50"/>
          <p:cNvSpPr txBox="1"/>
          <p:nvPr/>
        </p:nvSpPr>
        <p:spPr>
          <a:xfrm>
            <a:off x="456351" y="210900"/>
            <a:ext cx="5599800" cy="322500"/>
          </a:xfrm>
          <a:prstGeom prst="rect">
            <a:avLst/>
          </a:prstGeom>
          <a:noFill/>
          <a:ln>
            <a:noFill/>
          </a:ln>
        </p:spPr>
        <p:txBody>
          <a:bodyPr spcFirstLastPara="1" wrap="square" lIns="18000" tIns="0" rIns="0" bIns="0" anchor="t" anchorCtr="0">
            <a:noAutofit/>
          </a:bodyPr>
          <a:lstStyle/>
          <a:p>
            <a:pPr marL="0" marR="0" lvl="0" indent="0" algn="l" rtl="0">
              <a:lnSpc>
                <a:spcPct val="90000"/>
              </a:lnSpc>
              <a:spcBef>
                <a:spcPts val="0"/>
              </a:spcBef>
              <a:spcAft>
                <a:spcPts val="0"/>
              </a:spcAft>
              <a:buClr>
                <a:srgbClr val="343D58"/>
              </a:buClr>
              <a:buSzPts val="1200"/>
              <a:buFont typeface="Arial"/>
              <a:buNone/>
            </a:pPr>
            <a:r>
              <a:rPr lang="en-US" sz="1200" b="1">
                <a:solidFill>
                  <a:schemeClr val="dk1"/>
                </a:solidFill>
                <a:latin typeface="Arial"/>
                <a:ea typeface="Arial"/>
                <a:cs typeface="Arial"/>
                <a:sym typeface="Arial"/>
              </a:rPr>
              <a:t>PHENOMENON</a:t>
            </a:r>
            <a:r>
              <a:rPr lang="en-US" sz="1200" b="1">
                <a:solidFill>
                  <a:schemeClr val="dk1"/>
                </a:solidFill>
              </a:rPr>
              <a:t>:________________________________________________</a:t>
            </a:r>
          </a:p>
          <a:p>
            <a:pPr marL="0" lvl="0" indent="0" algn="l" rtl="0">
              <a:lnSpc>
                <a:spcPct val="90000"/>
              </a:lnSpc>
              <a:spcBef>
                <a:spcPts val="600"/>
              </a:spcBef>
              <a:spcAft>
                <a:spcPts val="0"/>
              </a:spcAft>
              <a:buClr>
                <a:srgbClr val="343D58"/>
              </a:buClr>
              <a:buSzPts val="800"/>
              <a:buFont typeface="Arial"/>
              <a:buNone/>
            </a:pPr>
            <a:r>
              <a:rPr lang="en-US" sz="800">
                <a:solidFill>
                  <a:schemeClr val="dk1"/>
                </a:solidFill>
              </a:rPr>
              <a:t>Write the name of the phenomenon studied here</a:t>
            </a:r>
          </a:p>
        </p:txBody>
      </p:sp>
      <p:sp>
        <p:nvSpPr>
          <p:cNvPr id="407" name="Google Shape;407;p50"/>
          <p:cNvSpPr txBox="1"/>
          <p:nvPr/>
        </p:nvSpPr>
        <p:spPr>
          <a:xfrm>
            <a:off x="1382300" y="6268800"/>
            <a:ext cx="3747900" cy="201300"/>
          </a:xfrm>
          <a:prstGeom prst="rect">
            <a:avLst/>
          </a:prstGeom>
          <a:noFill/>
          <a:ln>
            <a:noFill/>
          </a:ln>
        </p:spPr>
        <p:txBody>
          <a:bodyPr spcFirstLastPara="1" wrap="square" lIns="18000" tIns="0" rIns="0" bIns="0" anchor="t" anchorCtr="0">
            <a:noAutofit/>
          </a:bodyPr>
          <a:lstStyle/>
          <a:p>
            <a:pPr marL="0" lvl="0" indent="0" algn="l" rtl="0">
              <a:lnSpc>
                <a:spcPct val="90000"/>
              </a:lnSpc>
              <a:spcBef>
                <a:spcPts val="600"/>
              </a:spcBef>
              <a:spcAft>
                <a:spcPts val="0"/>
              </a:spcAft>
              <a:buClr>
                <a:srgbClr val="343D58"/>
              </a:buClr>
              <a:buSzPts val="800"/>
              <a:buFont typeface="Arial"/>
              <a:buNone/>
            </a:pPr>
            <a:r>
              <a:rPr lang="en-US" sz="800" b="1">
                <a:solidFill>
                  <a:schemeClr val="dk1"/>
                </a:solidFill>
              </a:rPr>
              <a:t>TOOL FOR TRANSVERSAL COMPETENCE</a:t>
            </a:r>
          </a:p>
        </p:txBody>
      </p:sp>
      <p:sp>
        <p:nvSpPr>
          <p:cNvPr id="408" name="Google Shape;408;p50"/>
          <p:cNvSpPr txBox="1">
            <a:spLocks noGrp="1"/>
          </p:cNvSpPr>
          <p:nvPr>
            <p:ph type="sldNum" idx="12"/>
          </p:nvPr>
        </p:nvSpPr>
        <p:spPr>
          <a:xfrm>
            <a:off x="10590180" y="6421200"/>
            <a:ext cx="1236900" cy="258600"/>
          </a:xfrm>
          <a:prstGeom prst="rect">
            <a:avLst/>
          </a:prstGeom>
          <a:noFill/>
          <a:ln>
            <a:noFill/>
          </a:ln>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fld id="{00000000-1234-1234-1234-123412341234}" type="slidenum">
              <a:rPr lang="fi-FI"/>
              <a:t>9</a:t>
            </a:fld>
            <a:endParaRPr lang="fi-FI"/>
          </a:p>
        </p:txBody>
      </p:sp>
      <p:sp>
        <p:nvSpPr>
          <p:cNvPr id="409" name="Google Shape;409;p50"/>
          <p:cNvSpPr txBox="1"/>
          <p:nvPr/>
        </p:nvSpPr>
        <p:spPr>
          <a:xfrm>
            <a:off x="7001525" y="210900"/>
            <a:ext cx="4733400" cy="322500"/>
          </a:xfrm>
          <a:prstGeom prst="rect">
            <a:avLst/>
          </a:prstGeom>
          <a:noFill/>
          <a:ln>
            <a:noFill/>
          </a:ln>
        </p:spPr>
        <p:txBody>
          <a:bodyPr spcFirstLastPara="1" wrap="square" lIns="18000" tIns="0" rIns="0" bIns="0" anchor="t" anchorCtr="0">
            <a:noAutofit/>
          </a:bodyPr>
          <a:lstStyle/>
          <a:p>
            <a:pPr marL="0" marR="0" lvl="0" indent="0" algn="r" rtl="0">
              <a:lnSpc>
                <a:spcPct val="90000"/>
              </a:lnSpc>
              <a:spcBef>
                <a:spcPts val="600"/>
              </a:spcBef>
              <a:spcAft>
                <a:spcPts val="0"/>
              </a:spcAft>
              <a:buClr>
                <a:srgbClr val="343D58"/>
              </a:buClr>
              <a:buSzPts val="800"/>
              <a:buFont typeface="Arial"/>
              <a:buNone/>
            </a:pPr>
            <a:r>
              <a:rPr lang="en-US" sz="1200" b="1"/>
              <a:t>GRADES 7-9</a:t>
            </a:r>
          </a:p>
        </p:txBody>
      </p:sp>
      <p:sp>
        <p:nvSpPr>
          <p:cNvPr id="410" name="Google Shape;410;p50"/>
          <p:cNvSpPr txBox="1">
            <a:spLocks noGrp="1"/>
          </p:cNvSpPr>
          <p:nvPr>
            <p:ph type="body" idx="1"/>
          </p:nvPr>
        </p:nvSpPr>
        <p:spPr>
          <a:xfrm>
            <a:off x="6781800" y="6287850"/>
            <a:ext cx="4685100" cy="530400"/>
          </a:xfrm>
          <a:prstGeom prst="rect">
            <a:avLst/>
          </a:prstGeom>
        </p:spPr>
        <p:txBody>
          <a:bodyPr spcFirstLastPara="1" wrap="square" lIns="0" tIns="0" rIns="0" bIns="0" anchor="t" anchorCtr="0">
            <a:noAutofit/>
          </a:bodyPr>
          <a:lstStyle/>
          <a:p>
            <a:pPr marL="0" lvl="0" indent="0" algn="r" rtl="0">
              <a:spcBef>
                <a:spcPts val="0"/>
              </a:spcBef>
              <a:spcAft>
                <a:spcPts val="0"/>
              </a:spcAft>
              <a:buNone/>
            </a:pPr>
            <a:endParaRPr sz="800" b="1"/>
          </a:p>
          <a:p>
            <a:pPr marL="0" lvl="0" indent="0" algn="r" rtl="0">
              <a:spcBef>
                <a:spcPts val="0"/>
              </a:spcBef>
              <a:spcAft>
                <a:spcPts val="0"/>
              </a:spcAft>
              <a:buNone/>
            </a:pPr>
            <a:r>
              <a:rPr lang="en-US" sz="800" b="1"/>
              <a:t>Source: </a:t>
            </a:r>
            <a:r>
              <a:rPr lang="en-US" sz="800"/>
              <a:t>Core description of transversal competence and activity in basic education in Lahti</a:t>
            </a:r>
          </a:p>
          <a:p>
            <a:pPr marL="0" lvl="0" indent="0" algn="r" rtl="0">
              <a:spcBef>
                <a:spcPts val="0"/>
              </a:spcBef>
              <a:spcAft>
                <a:spcPts val="0"/>
              </a:spcAft>
              <a:buNone/>
            </a:pPr>
            <a:r>
              <a:rPr lang="en-US" sz="800" u="sng">
                <a:solidFill>
                  <a:schemeClr val="hlink"/>
                </a:solidFill>
                <a:hlinkClick r:id="rId3"/>
              </a:rPr>
              <a:t>https://www.lahti.fi/PalvelutSite/PerusopetusSite/Documents/Laaja-alaisen%20osaamisen%20nostot.pdf</a:t>
            </a:r>
            <a:r>
              <a:rPr lang="en-US" sz="800"/>
              <a:t> </a:t>
            </a:r>
          </a:p>
        </p:txBody>
      </p:sp>
    </p:spTree>
  </p:cSld>
  <p:clrMapOvr>
    <a:masterClrMapping/>
  </p:clrMapOvr>
</p:sld>
</file>

<file path=ppt/theme/theme1.xml><?xml version="1.0" encoding="utf-8"?>
<a:theme xmlns:a="http://schemas.openxmlformats.org/drawingml/2006/main" name="HKI-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595A45257258E54592B4B23189CAE676" ma:contentTypeVersion="22" ma:contentTypeDescription="Luo uusi asiakirja." ma:contentTypeScope="" ma:versionID="10fd5199cdabee57dec727d03bdf60dd">
  <xsd:schema xmlns:xsd="http://www.w3.org/2001/XMLSchema" xmlns:xs="http://www.w3.org/2001/XMLSchema" xmlns:p="http://schemas.microsoft.com/office/2006/metadata/properties" xmlns:ns2="4b5fd0cd-a615-46ae-ab86-79584c8b7ad4" targetNamespace="http://schemas.microsoft.com/office/2006/metadata/properties" ma:root="true" ma:fieldsID="b9229f7cef13a528dfa371e86b24d5c4" ns2:_="">
    <xsd:import namespace="4b5fd0cd-a615-46ae-ab86-79584c8b7ad4"/>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fd0cd-a615-46ae-ab86-79584c8b7ad4"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wner xmlns="4b5fd0cd-a615-46ae-ab86-79584c8b7ad4">
      <UserInfo>
        <DisplayName/>
        <AccountId xsi:nil="true"/>
        <AccountType/>
      </UserInfo>
    </Owner>
    <Has_Leaders_Only_SectionGroup xmlns="4b5fd0cd-a615-46ae-ab86-79584c8b7ad4" xsi:nil="true"/>
    <TeamsChannelId xmlns="4b5fd0cd-a615-46ae-ab86-79584c8b7ad4" xsi:nil="true"/>
    <IsNotebookLocked xmlns="4b5fd0cd-a615-46ae-ab86-79584c8b7ad4" xsi:nil="true"/>
    <NotebookType xmlns="4b5fd0cd-a615-46ae-ab86-79584c8b7ad4" xsi:nil="true"/>
    <Math_Settings xmlns="4b5fd0cd-a615-46ae-ab86-79584c8b7ad4" xsi:nil="true"/>
    <FolderType xmlns="4b5fd0cd-a615-46ae-ab86-79584c8b7ad4" xsi:nil="true"/>
    <Distribution_Groups xmlns="4b5fd0cd-a615-46ae-ab86-79584c8b7ad4" xsi:nil="true"/>
    <Self_Registration_Enabled xmlns="4b5fd0cd-a615-46ae-ab86-79584c8b7ad4" xsi:nil="true"/>
    <AppVersion xmlns="4b5fd0cd-a615-46ae-ab86-79584c8b7ad4" xsi:nil="true"/>
    <Is_Collaboration_Space_Locked xmlns="4b5fd0cd-a615-46ae-ab86-79584c8b7ad4" xsi:nil="true"/>
    <LMS_Mappings xmlns="4b5fd0cd-a615-46ae-ab86-79584c8b7ad4" xsi:nil="true"/>
    <Invited_Leaders xmlns="4b5fd0cd-a615-46ae-ab86-79584c8b7ad4" xsi:nil="true"/>
    <CultureName xmlns="4b5fd0cd-a615-46ae-ab86-79584c8b7ad4" xsi:nil="true"/>
    <Leaders xmlns="4b5fd0cd-a615-46ae-ab86-79584c8b7ad4">
      <UserInfo>
        <DisplayName/>
        <AccountId xsi:nil="true"/>
        <AccountType/>
      </UserInfo>
    </Leaders>
    <Templates xmlns="4b5fd0cd-a615-46ae-ab86-79584c8b7ad4" xsi:nil="true"/>
    <Members xmlns="4b5fd0cd-a615-46ae-ab86-79584c8b7ad4">
      <UserInfo>
        <DisplayName/>
        <AccountId xsi:nil="true"/>
        <AccountType/>
      </UserInfo>
    </Members>
    <Member_Groups xmlns="4b5fd0cd-a615-46ae-ab86-79584c8b7ad4">
      <UserInfo>
        <DisplayName/>
        <AccountId xsi:nil="true"/>
        <AccountType/>
      </UserInfo>
    </Member_Groups>
    <DefaultSectionNames xmlns="4b5fd0cd-a615-46ae-ab86-79584c8b7ad4" xsi:nil="true"/>
    <Invited_Members xmlns="4b5fd0cd-a615-46ae-ab86-79584c8b7ad4" xsi:nil="true"/>
  </documentManagement>
</p:properties>
</file>

<file path=customXml/itemProps1.xml><?xml version="1.0" encoding="utf-8"?>
<ds:datastoreItem xmlns:ds="http://schemas.openxmlformats.org/officeDocument/2006/customXml" ds:itemID="{A3CFE472-ED20-4363-9F7A-7E20B57BFC38}">
  <ds:schemaRefs>
    <ds:schemaRef ds:uri="http://schemas.microsoft.com/sharepoint/v3/contenttype/forms"/>
  </ds:schemaRefs>
</ds:datastoreItem>
</file>

<file path=customXml/itemProps2.xml><?xml version="1.0" encoding="utf-8"?>
<ds:datastoreItem xmlns:ds="http://schemas.openxmlformats.org/officeDocument/2006/customXml" ds:itemID="{15831DF7-EB34-43A0-B117-D0C17D5BE8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fd0cd-a615-46ae-ab86-79584c8b7a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CBA265-455B-46DA-BAB3-633FC4B2AF84}">
  <ds:schemaRefs>
    <ds:schemaRef ds:uri="http://purl.org/dc/terms/"/>
    <ds:schemaRef ds:uri="4b5fd0cd-a615-46ae-ab86-79584c8b7ad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TotalTime>
  <Words>6636</Words>
  <Application>Microsoft Office PowerPoint</Application>
  <PresentationFormat>Laajakuva</PresentationFormat>
  <Paragraphs>715</Paragraphs>
  <Slides>16</Slides>
  <Notes>16</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16</vt:i4>
      </vt:variant>
    </vt:vector>
  </HeadingPairs>
  <TitlesOfParts>
    <vt:vector size="20" baseType="lpstr">
      <vt:lpstr>Arial</vt:lpstr>
      <vt:lpstr>Arial Black</vt:lpstr>
      <vt:lpstr>Calibri</vt:lpstr>
      <vt:lpstr>HKI-perus</vt:lpstr>
      <vt:lpstr>Tools for the assessment of  phenomenon-based learning</vt:lpstr>
      <vt:lpstr>Guidelines for using the tools</vt:lpstr>
      <vt:lpstr>Assessment tools for the various phases of phenomenon-based learning </vt:lpstr>
      <vt:lpstr>Assessment of transversal competence </vt:lpstr>
      <vt:lpstr>Tools </vt:lpstr>
      <vt:lpstr>Goals for transversal competence</vt:lpstr>
      <vt:lpstr>PowerPoint-esitys</vt:lpstr>
      <vt:lpstr>PowerPoint-esitys</vt:lpstr>
      <vt:lpstr>PowerPoint-esitys</vt:lpstr>
      <vt:lpstr>Assessment table for transversal competence </vt:lpstr>
      <vt:lpstr>PowerPoint-esitys</vt:lpstr>
      <vt:lpstr>PowerPoint-esitys</vt:lpstr>
      <vt:lpstr>PowerPoint-esitys</vt:lpstr>
      <vt:lpstr>PowerPoint-esitys</vt:lpstr>
      <vt:lpstr>Self-assessment of transversal competence at skill levels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 for the assessment of  phenomenon-based learning</dc:title>
  <dc:creator>Mikko Väisänen</dc:creator>
  <cp:lastModifiedBy>Juntunen Seija</cp:lastModifiedBy>
  <cp:revision>4</cp:revision>
  <dcterms:modified xsi:type="dcterms:W3CDTF">2020-02-05T13:04:16Z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0x010100595A45257258E54592B4B23189CAE676</vt:lpwstr>
  </property>
</Properties>
</file>