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4"/>
  </p:sldMasterIdLst>
  <p:notesMasterIdLst>
    <p:notesMasterId r:id="rId14"/>
  </p:notesMasterIdLst>
  <p:sldIdLst>
    <p:sldId id="256" r:id="rId5"/>
    <p:sldId id="257" r:id="rId6"/>
    <p:sldId id="258" r:id="rId7"/>
    <p:sldId id="259" r:id="rId8"/>
    <p:sldId id="260" r:id="rId9"/>
    <p:sldId id="261" r:id="rId10"/>
    <p:sldId id="262" r:id="rId11"/>
    <p:sldId id="263" r:id="rId12"/>
    <p:sldId id="285" r:id="rId13"/>
  </p:sldIdLst>
  <p:sldSz cx="12192000" cy="6858000"/>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00">
          <p15:clr>
            <a:srgbClr val="9AA0A6"/>
          </p15:clr>
        </p15:guide>
        <p15:guide id="2" pos="7347">
          <p15:clr>
            <a:srgbClr val="9AA0A6"/>
          </p15:clr>
        </p15:guide>
        <p15:guide id="3" orient="horz" pos="73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D2BE97B-CBCA-4684-8CA2-D9B863EF6814}">
  <a:tblStyle styleId="{3D2BE97B-CBCA-4684-8CA2-D9B863EF68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guide pos="300"/>
        <p:guide pos="7347"/>
        <p:guide orient="horz" pos="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50475" cy="49877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6737" y="0"/>
            <a:ext cx="2950475" cy="49877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2154"/>
            <a:ext cx="2950475" cy="49877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02272d516_0_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602272d516_0_1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Clr>
                <a:srgbClr val="000000"/>
              </a:buClr>
              <a:buSzPts val="1400"/>
              <a:buFont typeface="Arial"/>
              <a:buAutoNum type="arabicPeriod"/>
            </a:pPr>
            <a:endParaRPr>
              <a:solidFill>
                <a:srgbClr val="000000"/>
              </a:solidFill>
              <a:latin typeface="Arial"/>
              <a:ea typeface="Arial"/>
              <a:cs typeface="Arial"/>
              <a:sym typeface="Arial"/>
            </a:endParaRPr>
          </a:p>
        </p:txBody>
      </p:sp>
      <p:sp>
        <p:nvSpPr>
          <p:cNvPr id="207" name="Google Shape;207;g602272d516_0_1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602272d516_0_1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100">
                <a:solidFill>
                  <a:srgbClr val="1F497D"/>
                </a:solidFill>
              </a:rPr>
              <a:t>for the suitability of tools for the O365 and Google environments?</a:t>
            </a:r>
          </a:p>
        </p:txBody>
      </p:sp>
      <p:sp>
        <p:nvSpPr>
          <p:cNvPr id="212" name="Google Shape;212;g602272d516_0_1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602272d516_2_2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400">
              <a:solidFill>
                <a:srgbClr val="000000"/>
              </a:solidFill>
              <a:latin typeface="Arial"/>
              <a:ea typeface="Arial"/>
              <a:cs typeface="Arial"/>
              <a:sym typeface="Arial"/>
            </a:endParaRPr>
          </a:p>
        </p:txBody>
      </p:sp>
      <p:sp>
        <p:nvSpPr>
          <p:cNvPr id="218" name="Google Shape;218;g602272d516_2_2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75b1c14422_0_769: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75b1c14422_0_769: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1" name="Google Shape;271;g75b1c14422_0_769: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4</a:t>
            </a:fld>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75b1c14422_2_23: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75b1c14422_2_23: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7" name="Google Shape;277;g75b1c14422_2_23: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75b1c14422_0_17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75b1c14422_0_174: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endParaRPr sz="1100">
              <a:latin typeface="Arial"/>
              <a:ea typeface="Arial"/>
              <a:cs typeface="Arial"/>
              <a:sym typeface="Arial"/>
            </a:endParaRPr>
          </a:p>
          <a:p>
            <a:pPr marL="0" lvl="0" indent="0" algn="l" rtl="0">
              <a:spcBef>
                <a:spcPts val="1200"/>
              </a:spcBef>
              <a:spcAft>
                <a:spcPts val="0"/>
              </a:spcAft>
              <a:buNone/>
            </a:pPr>
            <a:endParaRPr/>
          </a:p>
        </p:txBody>
      </p:sp>
      <p:sp>
        <p:nvSpPr>
          <p:cNvPr id="289" name="Google Shape;289;g75b1c14422_0_174: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75b1c14422_0_200: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315" name="Google Shape;315;g75b1c14422_0_20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75b1c14422_0_210: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6" name="Google Shape;326;g75b1c14422_0_2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602272d516_2_2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8" name="Google Shape;788;g602272d516_2_2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9" name="Google Shape;789;g602272d516_2_2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9</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tsikko ja sisältö" type="obj">
  <p:cSld name="OBJECT">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9" name="Google Shape;79;p14"/>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0" name="Google Shape;80;p1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1" name="Google Shape;81;p1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1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äliotsikko vaakuna">
  <p:cSld name="Väliotsikko vaakuna">
    <p:bg>
      <p:bgPr>
        <a:solidFill>
          <a:srgbClr val="0001BE"/>
        </a:solidFill>
        <a:effectLst/>
      </p:bgPr>
    </p:bg>
    <p:spTree>
      <p:nvGrpSpPr>
        <p:cNvPr id="1" name="Shape 127"/>
        <p:cNvGrpSpPr/>
        <p:nvPr/>
      </p:nvGrpSpPr>
      <p:grpSpPr>
        <a:xfrm>
          <a:off x="0" y="0"/>
          <a:ext cx="0" cy="0"/>
          <a:chOff x="0" y="0"/>
          <a:chExt cx="0" cy="0"/>
        </a:xfrm>
      </p:grpSpPr>
      <p:sp>
        <p:nvSpPr>
          <p:cNvPr id="128" name="Google Shape;128;p23"/>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9" name="Google Shape;129;p23"/>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0" name="Google Shape;130;p23"/>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1" name="Google Shape;131;p2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2" name="Google Shape;132;p23"/>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äliotsikko tiili">
  <p:cSld name="Väliotsikko tiili">
    <p:bg>
      <p:bgPr>
        <a:solidFill>
          <a:srgbClr val="DB2719"/>
        </a:solidFill>
        <a:effectLst/>
      </p:bgPr>
    </p:bg>
    <p:spTree>
      <p:nvGrpSpPr>
        <p:cNvPr id="1" name="Shape 133"/>
        <p:cNvGrpSpPr/>
        <p:nvPr/>
      </p:nvGrpSpPr>
      <p:grpSpPr>
        <a:xfrm>
          <a:off x="0" y="0"/>
          <a:ext cx="0" cy="0"/>
          <a:chOff x="0" y="0"/>
          <a:chExt cx="0" cy="0"/>
        </a:xfrm>
      </p:grpSpPr>
      <p:sp>
        <p:nvSpPr>
          <p:cNvPr id="134" name="Google Shape;134;p24"/>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5" name="Google Shape;135;p2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6" name="Google Shape;136;p2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7" name="Google Shape;137;p2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8" name="Google Shape;138;p24"/>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äliotsikko sumu">
  <p:cSld name="Väliotsikko sumu">
    <p:bg>
      <p:bgPr>
        <a:solidFill>
          <a:schemeClr val="accent3"/>
        </a:solidFill>
        <a:effectLst/>
      </p:bgPr>
    </p:bg>
    <p:spTree>
      <p:nvGrpSpPr>
        <p:cNvPr id="1" name="Shape 139"/>
        <p:cNvGrpSpPr/>
        <p:nvPr/>
      </p:nvGrpSpPr>
      <p:grpSpPr>
        <a:xfrm>
          <a:off x="0" y="0"/>
          <a:ext cx="0" cy="0"/>
          <a:chOff x="0" y="0"/>
          <a:chExt cx="0" cy="0"/>
        </a:xfrm>
      </p:grpSpPr>
      <p:sp>
        <p:nvSpPr>
          <p:cNvPr id="140" name="Google Shape;140;p25"/>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1" name="Google Shape;141;p25"/>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 name="Google Shape;142;p25"/>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3" name="Google Shape;143;p25"/>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44" name="Google Shape;144;p25"/>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Väliotsikko metro">
  <p:cSld name="Väliotsikko metro">
    <p:bg>
      <p:bgPr>
        <a:solidFill>
          <a:schemeClr val="accent2"/>
        </a:solidFill>
        <a:effectLst/>
      </p:bgPr>
    </p:bg>
    <p:spTree>
      <p:nvGrpSpPr>
        <p:cNvPr id="1" name="Shape 145"/>
        <p:cNvGrpSpPr/>
        <p:nvPr/>
      </p:nvGrpSpPr>
      <p:grpSpPr>
        <a:xfrm>
          <a:off x="0" y="0"/>
          <a:ext cx="0" cy="0"/>
          <a:chOff x="0" y="0"/>
          <a:chExt cx="0" cy="0"/>
        </a:xfrm>
      </p:grpSpPr>
      <p:sp>
        <p:nvSpPr>
          <p:cNvPr id="146" name="Google Shape;146;p26"/>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7" name="Google Shape;147;p2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8" name="Google Shape;148;p2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9" name="Google Shape;149;p2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50" name="Google Shape;150;p26"/>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ailu">
  <p:cSld name="Vertailu">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3" name="Google Shape;153;p27"/>
          <p:cNvSpPr txBox="1">
            <a:spLocks noGrp="1"/>
          </p:cNvSpPr>
          <p:nvPr>
            <p:ph type="body" idx="1"/>
          </p:nvPr>
        </p:nvSpPr>
        <p:spPr>
          <a:xfrm>
            <a:off x="457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4" name="Google Shape;154;p27"/>
          <p:cNvSpPr txBox="1">
            <a:spLocks noGrp="1"/>
          </p:cNvSpPr>
          <p:nvPr>
            <p:ph type="body" idx="2"/>
          </p:nvPr>
        </p:nvSpPr>
        <p:spPr>
          <a:xfrm>
            <a:off x="6172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5" name="Google Shape;155;p2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6" name="Google Shape;156;p2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7" name="Google Shape;157;p2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58" name="Google Shape;158;p27"/>
          <p:cNvSpPr txBox="1">
            <a:spLocks noGrp="1"/>
          </p:cNvSpPr>
          <p:nvPr>
            <p:ph type="body" idx="3"/>
          </p:nvPr>
        </p:nvSpPr>
        <p:spPr>
          <a:xfrm>
            <a:off x="4572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9" name="Google Shape;159;p27"/>
          <p:cNvSpPr txBox="1">
            <a:spLocks noGrp="1"/>
          </p:cNvSpPr>
          <p:nvPr>
            <p:ph type="body" idx="4"/>
          </p:nvPr>
        </p:nvSpPr>
        <p:spPr>
          <a:xfrm>
            <a:off x="61740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isältö ja kuva">
  <p:cSld name="Sisältö ja kuva">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457200" y="408562"/>
            <a:ext cx="63717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2" name="Google Shape;162;p28"/>
          <p:cNvSpPr txBox="1">
            <a:spLocks noGrp="1"/>
          </p:cNvSpPr>
          <p:nvPr>
            <p:ph type="body" idx="1"/>
          </p:nvPr>
        </p:nvSpPr>
        <p:spPr>
          <a:xfrm>
            <a:off x="457200" y="1195200"/>
            <a:ext cx="63717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63" name="Google Shape;163;p28"/>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4" name="Google Shape;164;p28"/>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5" name="Google Shape;165;p28"/>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66" name="Google Shape;166;p28"/>
          <p:cNvSpPr>
            <a:spLocks noGrp="1"/>
          </p:cNvSpPr>
          <p:nvPr>
            <p:ph type="pic" idx="2"/>
          </p:nvPr>
        </p:nvSpPr>
        <p:spPr>
          <a:xfrm>
            <a:off x="7131050" y="0"/>
            <a:ext cx="5061000" cy="6858000"/>
          </a:xfrm>
          <a:prstGeom prst="rect">
            <a:avLst/>
          </a:prstGeom>
          <a:solidFill>
            <a:srgbClr val="D8D8D8"/>
          </a:solidFill>
          <a:ln>
            <a:noFill/>
          </a:ln>
        </p:spPr>
        <p:txBody>
          <a:bodyPr spcFirstLastPara="1" wrap="square" lIns="0" tIns="0" rIns="0" bIns="0" anchor="t" anchorCtr="0">
            <a:noAutofit/>
          </a:bodyPr>
          <a:lstStyle>
            <a:lvl1pPr marR="0" lvl="0" algn="r"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Kuva">
  <p:cSld name="Kuva">
    <p:spTree>
      <p:nvGrpSpPr>
        <p:cNvPr id="1" name="Shape 167"/>
        <p:cNvGrpSpPr/>
        <p:nvPr/>
      </p:nvGrpSpPr>
      <p:grpSpPr>
        <a:xfrm>
          <a:off x="0" y="0"/>
          <a:ext cx="0" cy="0"/>
          <a:chOff x="0" y="0"/>
          <a:chExt cx="0" cy="0"/>
        </a:xfrm>
      </p:grpSpPr>
      <p:sp>
        <p:nvSpPr>
          <p:cNvPr id="168" name="Google Shape;168;p29"/>
          <p:cNvSpPr>
            <a:spLocks noGrp="1"/>
          </p:cNvSpPr>
          <p:nvPr>
            <p:ph type="pic" idx="2"/>
          </p:nvPr>
        </p:nvSpPr>
        <p:spPr>
          <a:xfrm>
            <a:off x="0" y="0"/>
            <a:ext cx="12192000" cy="68580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9" name="Google Shape;169;p29"/>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Logo" type="blank">
  <p:cSld name="BLANK">
    <p:spTree>
      <p:nvGrpSpPr>
        <p:cNvPr id="1" name="Shape 170"/>
        <p:cNvGrpSpPr/>
        <p:nvPr/>
      </p:nvGrpSpPr>
      <p:grpSpPr>
        <a:xfrm>
          <a:off x="0" y="0"/>
          <a:ext cx="0" cy="0"/>
          <a:chOff x="0" y="0"/>
          <a:chExt cx="0" cy="0"/>
        </a:xfrm>
      </p:grpSpPr>
      <p:sp>
        <p:nvSpPr>
          <p:cNvPr id="171" name="Google Shape;171;p3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2" name="Google Shape;172;p3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3" name="Google Shape;173;p3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pic>
        <p:nvPicPr>
          <p:cNvPr id="174" name="Google Shape;174;p30"/>
          <p:cNvPicPr preferRelativeResize="0"/>
          <p:nvPr/>
        </p:nvPicPr>
        <p:blipFill>
          <a:blip r:embed="rId2">
            <a:alphaModFix/>
          </a:blip>
          <a:stretch>
            <a:fillRect/>
          </a:stretch>
        </p:blipFill>
        <p:spPr>
          <a:xfrm>
            <a:off x="5015874" y="1529550"/>
            <a:ext cx="6749977" cy="3798876"/>
          </a:xfrm>
          <a:prstGeom prst="rect">
            <a:avLst/>
          </a:prstGeom>
          <a:noFill/>
          <a:ln>
            <a:noFill/>
          </a:ln>
          <a:effectLst>
            <a:outerShdw blurRad="57150" dist="19050" dir="5400000" algn="bl" rotWithShape="0">
              <a:srgbClr val="000000">
                <a:alpha val="50000"/>
              </a:srgbClr>
            </a:outerShdw>
          </a:effectLst>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yhjä">
  <p:cSld name="Tyhjä">
    <p:spTree>
      <p:nvGrpSpPr>
        <p:cNvPr id="1" name="Shape 175"/>
        <p:cNvGrpSpPr/>
        <p:nvPr/>
      </p:nvGrpSpPr>
      <p:grpSpPr>
        <a:xfrm>
          <a:off x="0" y="0"/>
          <a:ext cx="0" cy="0"/>
          <a:chOff x="0" y="0"/>
          <a:chExt cx="0" cy="0"/>
        </a:xfrm>
      </p:grpSpPr>
      <p:sp>
        <p:nvSpPr>
          <p:cNvPr id="176" name="Google Shape;176;p3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7" name="Google Shape;177;p3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8" name="Google Shape;178;p3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Kansi 2 B">
  <p:cSld name="Kansi 2 B">
    <p:bg>
      <p:bgPr>
        <a:solidFill>
          <a:srgbClr val="9FC9EB"/>
        </a:solidFill>
        <a:effectLst/>
      </p:bgPr>
    </p:bg>
    <p:spTree>
      <p:nvGrpSpPr>
        <p:cNvPr id="1" name="Shape 179"/>
        <p:cNvGrpSpPr/>
        <p:nvPr/>
      </p:nvGrpSpPr>
      <p:grpSpPr>
        <a:xfrm>
          <a:off x="0" y="0"/>
          <a:ext cx="0" cy="0"/>
          <a:chOff x="0" y="0"/>
          <a:chExt cx="0" cy="0"/>
        </a:xfrm>
      </p:grpSpPr>
      <p:sp>
        <p:nvSpPr>
          <p:cNvPr id="180" name="Google Shape;180;p32"/>
          <p:cNvSpPr/>
          <p:nvPr/>
        </p:nvSpPr>
        <p:spPr>
          <a:xfrm>
            <a:off x="0" y="0"/>
            <a:ext cx="12193206" cy="5572472"/>
          </a:xfrm>
          <a:custGeom>
            <a:avLst/>
            <a:gdLst/>
            <a:ahLst/>
            <a:cxnLst/>
            <a:rect l="l" t="t" r="r" b="b"/>
            <a:pathLst>
              <a:path w="25400" h="11590" extrusionOk="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1" name="Google Shape;181;p32"/>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2" name="Google Shape;182;p32"/>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3" name="Google Shape;183;p32"/>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Kansi 1 B">
  <p:cSld name="Kansi 1 B">
    <p:bg>
      <p:bgPr>
        <a:solidFill>
          <a:srgbClr val="0001BE"/>
        </a:solidFill>
        <a:effectLst/>
      </p:bgPr>
    </p:bg>
    <p:spTree>
      <p:nvGrpSpPr>
        <p:cNvPr id="1" name="Shape 83"/>
        <p:cNvGrpSpPr/>
        <p:nvPr/>
      </p:nvGrpSpPr>
      <p:grpSpPr>
        <a:xfrm>
          <a:off x="0" y="0"/>
          <a:ext cx="0" cy="0"/>
          <a:chOff x="0" y="0"/>
          <a:chExt cx="0" cy="0"/>
        </a:xfrm>
      </p:grpSpPr>
      <p:sp>
        <p:nvSpPr>
          <p:cNvPr id="84" name="Google Shape;84;p15"/>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 name="Google Shape;85;p1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6" name="Google Shape;86;p1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87" name="Google Shape;87;p1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Kansi 3 B">
  <p:cSld name="Kansi 3 B">
    <p:bg>
      <p:bgPr>
        <a:solidFill>
          <a:srgbClr val="FFC61E"/>
        </a:solidFill>
        <a:effectLst/>
      </p:bgPr>
    </p:bg>
    <p:spTree>
      <p:nvGrpSpPr>
        <p:cNvPr id="1" name="Shape 184"/>
        <p:cNvGrpSpPr/>
        <p:nvPr/>
      </p:nvGrpSpPr>
      <p:grpSpPr>
        <a:xfrm>
          <a:off x="0" y="0"/>
          <a:ext cx="0" cy="0"/>
          <a:chOff x="0" y="0"/>
          <a:chExt cx="0" cy="0"/>
        </a:xfrm>
      </p:grpSpPr>
      <p:sp>
        <p:nvSpPr>
          <p:cNvPr id="185" name="Google Shape;185;p33"/>
          <p:cNvSpPr/>
          <p:nvPr/>
        </p:nvSpPr>
        <p:spPr>
          <a:xfrm>
            <a:off x="0" y="0"/>
            <a:ext cx="9679037" cy="6857994"/>
          </a:xfrm>
          <a:custGeom>
            <a:avLst/>
            <a:gdLst/>
            <a:ahLst/>
            <a:cxnLst/>
            <a:rect l="l" t="t" r="r" b="b"/>
            <a:pathLst>
              <a:path w="20142" h="14300" extrusionOk="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 name="Google Shape;186;p33"/>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7" name="Google Shape;187;p33"/>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8" name="Google Shape;188;p33"/>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Kansi 4 B">
  <p:cSld name="Kansi 4 B">
    <p:bg>
      <p:bgPr>
        <a:solidFill>
          <a:srgbClr val="00D7A7"/>
        </a:solidFill>
        <a:effectLst/>
      </p:bgPr>
    </p:bg>
    <p:spTree>
      <p:nvGrpSpPr>
        <p:cNvPr id="1" name="Shape 189"/>
        <p:cNvGrpSpPr/>
        <p:nvPr/>
      </p:nvGrpSpPr>
      <p:grpSpPr>
        <a:xfrm>
          <a:off x="0" y="0"/>
          <a:ext cx="0" cy="0"/>
          <a:chOff x="0" y="0"/>
          <a:chExt cx="0" cy="0"/>
        </a:xfrm>
      </p:grpSpPr>
      <p:sp>
        <p:nvSpPr>
          <p:cNvPr id="190" name="Google Shape;190;p34"/>
          <p:cNvSpPr/>
          <p:nvPr/>
        </p:nvSpPr>
        <p:spPr>
          <a:xfrm>
            <a:off x="-1" y="0"/>
            <a:ext cx="12193206" cy="6857996"/>
          </a:xfrm>
          <a:custGeom>
            <a:avLst/>
            <a:gdLst/>
            <a:ahLst/>
            <a:cxnLst/>
            <a:rect l="l" t="t" r="r" b="b"/>
            <a:pathLst>
              <a:path w="25400" h="14293" extrusionOk="0">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1" name="Google Shape;191;p34"/>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2" name="Google Shape;192;p34"/>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3" name="Google Shape;193;p34"/>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Kansi 5 B">
  <p:cSld name="Kansi 5 B">
    <p:bg>
      <p:bgPr>
        <a:solidFill>
          <a:srgbClr val="9FC9EB"/>
        </a:solidFill>
        <a:effectLst/>
      </p:bgPr>
    </p:bg>
    <p:spTree>
      <p:nvGrpSpPr>
        <p:cNvPr id="1" name="Shape 194"/>
        <p:cNvGrpSpPr/>
        <p:nvPr/>
      </p:nvGrpSpPr>
      <p:grpSpPr>
        <a:xfrm>
          <a:off x="0" y="0"/>
          <a:ext cx="0" cy="0"/>
          <a:chOff x="0" y="0"/>
          <a:chExt cx="0" cy="0"/>
        </a:xfrm>
      </p:grpSpPr>
      <p:sp>
        <p:nvSpPr>
          <p:cNvPr id="195" name="Google Shape;195;p35"/>
          <p:cNvSpPr/>
          <p:nvPr/>
        </p:nvSpPr>
        <p:spPr>
          <a:xfrm>
            <a:off x="0" y="0"/>
            <a:ext cx="12193206" cy="6857994"/>
          </a:xfrm>
          <a:custGeom>
            <a:avLst/>
            <a:gdLst/>
            <a:ahLst/>
            <a:cxnLst/>
            <a:rect l="l" t="t" r="r" b="b"/>
            <a:pathLst>
              <a:path w="25400" h="14300" extrusionOk="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 name="Google Shape;196;p3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7" name="Google Shape;197;p3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8" name="Google Shape;198;p3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Lopetus 2">
  <p:cSld name="Lopetus 2">
    <p:bg>
      <p:bgPr>
        <a:solidFill>
          <a:srgbClr val="0001BE"/>
        </a:solidFill>
        <a:effectLst/>
      </p:bgPr>
    </p:bg>
    <p:spTree>
      <p:nvGrpSpPr>
        <p:cNvPr id="1" name="Shape 199"/>
        <p:cNvGrpSpPr/>
        <p:nvPr/>
      </p:nvGrpSpPr>
      <p:grpSpPr>
        <a:xfrm>
          <a:off x="0" y="0"/>
          <a:ext cx="0" cy="0"/>
          <a:chOff x="0" y="0"/>
          <a:chExt cx="0" cy="0"/>
        </a:xfrm>
      </p:grpSpPr>
      <p:sp>
        <p:nvSpPr>
          <p:cNvPr id="200" name="Google Shape;200;p36"/>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1" name="Google Shape;201;p36"/>
          <p:cNvPicPr preferRelativeResize="0"/>
          <p:nvPr/>
        </p:nvPicPr>
        <p:blipFill rotWithShape="1">
          <a:blip r:embed="rId2">
            <a:alphaModFix/>
          </a:blip>
          <a:srcRect/>
          <a:stretch/>
        </p:blipFill>
        <p:spPr>
          <a:xfrm>
            <a:off x="244211" y="5677621"/>
            <a:ext cx="1686983" cy="946833"/>
          </a:xfrm>
          <a:prstGeom prst="rect">
            <a:avLst/>
          </a:prstGeom>
          <a:noFill/>
          <a:ln>
            <a:noFill/>
          </a:ln>
        </p:spPr>
      </p:pic>
      <p:sp>
        <p:nvSpPr>
          <p:cNvPr id="202" name="Google Shape;202;p36"/>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3" name="Google Shape;203;p36"/>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Thank you!</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so kuva">
  <p:cSld name="Iso kuva">
    <p:spTree>
      <p:nvGrpSpPr>
        <p:cNvPr id="1" name="Shape 88"/>
        <p:cNvGrpSpPr/>
        <p:nvPr/>
      </p:nvGrpSpPr>
      <p:grpSpPr>
        <a:xfrm>
          <a:off x="0" y="0"/>
          <a:ext cx="0" cy="0"/>
          <a:chOff x="0" y="0"/>
          <a:chExt cx="0" cy="0"/>
        </a:xfrm>
      </p:grpSpPr>
      <p:sp>
        <p:nvSpPr>
          <p:cNvPr id="89" name="Google Shape;89;p16"/>
          <p:cNvSpPr>
            <a:spLocks noGrp="1"/>
          </p:cNvSpPr>
          <p:nvPr>
            <p:ph type="pic" idx="2"/>
          </p:nvPr>
        </p:nvSpPr>
        <p:spPr>
          <a:xfrm>
            <a:off x="0" y="0"/>
            <a:ext cx="12192000" cy="54285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0" name="Google Shape;90;p16"/>
          <p:cNvSpPr txBox="1">
            <a:spLocks noGrp="1"/>
          </p:cNvSpPr>
          <p:nvPr>
            <p:ph type="title"/>
          </p:nvPr>
        </p:nvSpPr>
        <p:spPr>
          <a:xfrm>
            <a:off x="457199" y="5486400"/>
            <a:ext cx="11235300" cy="670800"/>
          </a:xfrm>
          <a:prstGeom prst="rect">
            <a:avLst/>
          </a:prstGeom>
          <a:noFill/>
          <a:ln>
            <a:noFill/>
          </a:ln>
        </p:spPr>
        <p:txBody>
          <a:bodyPr spcFirstLastPara="1" wrap="square" lIns="0" tIns="0" rIns="0" bIns="0" anchor="ctr" anchorCtr="0">
            <a:noAutofit/>
          </a:bodyPr>
          <a:lstStyle>
            <a:lvl1pPr lvl="0" algn="ctr" rtl="0">
              <a:lnSpc>
                <a:spcPct val="90000"/>
              </a:lnSpc>
              <a:spcBef>
                <a:spcPts val="0"/>
              </a:spcBef>
              <a:spcAft>
                <a:spcPts val="0"/>
              </a:spcAft>
              <a:buClr>
                <a:schemeClr val="dk1"/>
              </a:buClr>
              <a:buSzPts val="2600"/>
              <a:buFont typeface="Arial"/>
              <a:buNone/>
              <a:defRPr sz="2600" b="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1" name="Google Shape;91;p1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1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ain otsikko" type="titleOnly">
  <p:cSld name="TITLE_ONLY">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6" name="Google Shape;96;p1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7" name="Google Shape;97;p1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8" name="Google Shape;98;p1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opetus">
  <p:cSld name="Lopetus">
    <p:bg>
      <p:bgPr>
        <a:solidFill>
          <a:srgbClr val="0001BE"/>
        </a:solidFill>
        <a:effectLst/>
      </p:bgPr>
    </p:bg>
    <p:spTree>
      <p:nvGrpSpPr>
        <p:cNvPr id="1" name="Shape 99"/>
        <p:cNvGrpSpPr/>
        <p:nvPr/>
      </p:nvGrpSpPr>
      <p:grpSpPr>
        <a:xfrm>
          <a:off x="0" y="0"/>
          <a:ext cx="0" cy="0"/>
          <a:chOff x="0" y="0"/>
          <a:chExt cx="0" cy="0"/>
        </a:xfrm>
      </p:grpSpPr>
      <p:sp>
        <p:nvSpPr>
          <p:cNvPr id="100" name="Google Shape;100;p18"/>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1" name="Google Shape;101;p18"/>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02" name="Google Shape;102;p18"/>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Kiitos!</a:t>
            </a:r>
            <a:endParaRPr/>
          </a:p>
        </p:txBody>
      </p:sp>
      <p:pic>
        <p:nvPicPr>
          <p:cNvPr id="103" name="Google Shape;103;p18"/>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dia">
  <p:cSld name="Otsikkodia">
    <p:spTree>
      <p:nvGrpSpPr>
        <p:cNvPr id="1" name="Shape 104"/>
        <p:cNvGrpSpPr/>
        <p:nvPr/>
      </p:nvGrpSpPr>
      <p:grpSpPr>
        <a:xfrm>
          <a:off x="0" y="0"/>
          <a:ext cx="0" cy="0"/>
          <a:chOff x="0" y="0"/>
          <a:chExt cx="0" cy="0"/>
        </a:xfrm>
      </p:grpSpPr>
      <p:sp>
        <p:nvSpPr>
          <p:cNvPr id="105" name="Google Shape;105;p19"/>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chemeClr val="dk1"/>
              </a:buClr>
              <a:buSzPts val="7000"/>
              <a:buFont typeface="Arial"/>
              <a:buNone/>
              <a:defRPr sz="70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6" name="Google Shape;106;p19"/>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7" name="Google Shape;107;p19"/>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8" name="Google Shape;108;p1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Otsikkodia nega">
  <p:cSld name="Otsikkodia nega">
    <p:bg>
      <p:bgPr>
        <a:solidFill>
          <a:srgbClr val="000000"/>
        </a:solidFill>
        <a:effectLst/>
      </p:bgPr>
    </p:bg>
    <p:spTree>
      <p:nvGrpSpPr>
        <p:cNvPr id="1" name="Shape 109"/>
        <p:cNvGrpSpPr/>
        <p:nvPr/>
      </p:nvGrpSpPr>
      <p:grpSpPr>
        <a:xfrm>
          <a:off x="0" y="0"/>
          <a:ext cx="0" cy="0"/>
          <a:chOff x="0" y="0"/>
          <a:chExt cx="0" cy="0"/>
        </a:xfrm>
      </p:grpSpPr>
      <p:sp>
        <p:nvSpPr>
          <p:cNvPr id="110" name="Google Shape;110;p20"/>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1" name="Google Shape;111;p2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2" name="Google Shape;112;p2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3" name="Google Shape;113;p2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14" name="Google Shape;114;p20"/>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Väliotsikko spåra">
  <p:cSld name="Väliotsikko spåra">
    <p:bg>
      <p:bgPr>
        <a:solidFill>
          <a:srgbClr val="009246"/>
        </a:solidFill>
        <a:effectLst/>
      </p:bgPr>
    </p:bg>
    <p:spTree>
      <p:nvGrpSpPr>
        <p:cNvPr id="1" name="Shape 115"/>
        <p:cNvGrpSpPr/>
        <p:nvPr/>
      </p:nvGrpSpPr>
      <p:grpSpPr>
        <a:xfrm>
          <a:off x="0" y="0"/>
          <a:ext cx="0" cy="0"/>
          <a:chOff x="0" y="0"/>
          <a:chExt cx="0" cy="0"/>
        </a:xfrm>
      </p:grpSpPr>
      <p:sp>
        <p:nvSpPr>
          <p:cNvPr id="116" name="Google Shape;116;p21"/>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7" name="Google Shape;117;p2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8" name="Google Shape;118;p2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9" name="Google Shape;119;p2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0" name="Google Shape;120;p21"/>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Väliotsikko kupari">
  <p:cSld name="Väliotsikko kupari">
    <p:bg>
      <p:bgPr>
        <a:solidFill>
          <a:srgbClr val="00D7A6"/>
        </a:solidFill>
        <a:effectLst/>
      </p:bgPr>
    </p:bg>
    <p:spTree>
      <p:nvGrpSpPr>
        <p:cNvPr id="1" name="Shape 121"/>
        <p:cNvGrpSpPr/>
        <p:nvPr/>
      </p:nvGrpSpPr>
      <p:grpSpPr>
        <a:xfrm>
          <a:off x="0" y="0"/>
          <a:ext cx="0" cy="0"/>
          <a:chOff x="0" y="0"/>
          <a:chExt cx="0" cy="0"/>
        </a:xfrm>
      </p:grpSpPr>
      <p:sp>
        <p:nvSpPr>
          <p:cNvPr id="122" name="Google Shape;122;p22"/>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 name="Google Shape;123;p2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4" name="Google Shape;124;p2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5" name="Google Shape;125;p2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6" name="Google Shape;126;p22"/>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pic>
        <p:nvPicPr>
          <p:cNvPr id="64" name="Google Shape;64;p12"/>
          <p:cNvPicPr preferRelativeResize="0"/>
          <p:nvPr/>
        </p:nvPicPr>
        <p:blipFill rotWithShape="1">
          <a:blip r:embed="rId25">
            <a:alphaModFix/>
          </a:blip>
          <a:srcRect/>
          <a:stretch/>
        </p:blipFill>
        <p:spPr>
          <a:xfrm>
            <a:off x="320412" y="6134100"/>
            <a:ext cx="1058332" cy="593998"/>
          </a:xfrm>
          <a:prstGeom prst="rect">
            <a:avLst/>
          </a:prstGeom>
          <a:noFill/>
          <a:ln>
            <a:noFill/>
          </a:ln>
        </p:spPr>
      </p:pic>
      <p:sp>
        <p:nvSpPr>
          <p:cNvPr id="65" name="Google Shape;65;p12"/>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dk1"/>
              </a:buClr>
              <a:buSzPts val="4200"/>
              <a:buFont typeface="Arial Black"/>
              <a:buNone/>
              <a:defRPr sz="4200" b="1" i="0" u="none" strike="noStrike" cap="none">
                <a:solidFill>
                  <a:schemeClr val="dk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 name="Google Shape;66;p12"/>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marR="0" lvl="0" indent="-387350" algn="l" rtl="0">
              <a:lnSpc>
                <a:spcPct val="100000"/>
              </a:lnSpc>
              <a:spcBef>
                <a:spcPts val="0"/>
              </a:spcBef>
              <a:spcAft>
                <a:spcPts val="0"/>
              </a:spcAft>
              <a:buClr>
                <a:schemeClr val="dk1"/>
              </a:buClr>
              <a:buSzPts val="2500"/>
              <a:buFont typeface="Arial"/>
              <a:buChar char="•"/>
              <a:defRPr sz="2500" b="0" i="0" u="none" strike="noStrike" cap="none">
                <a:solidFill>
                  <a:schemeClr val="dk1"/>
                </a:solidFill>
                <a:latin typeface="Arial"/>
                <a:ea typeface="Arial"/>
                <a:cs typeface="Arial"/>
                <a:sym typeface="Arial"/>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7" name="Google Shape;67;p1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marR="0" lvl="0" algn="ctr"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8" name="Google Shape;68;p1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300" b="1" i="0" u="none" strike="noStrike" cap="none">
                <a:solidFill>
                  <a:srgbClr val="000000"/>
                </a:solidFill>
                <a:latin typeface="Arial"/>
                <a:ea typeface="Arial"/>
                <a:cs typeface="Arial"/>
                <a:sym typeface="Arial"/>
              </a:defRPr>
            </a:lvl1pPr>
            <a:lvl2pPr marL="0" marR="0" lvl="1" indent="0" algn="r" rtl="0">
              <a:spcBef>
                <a:spcPts val="0"/>
              </a:spcBef>
              <a:buNone/>
              <a:defRPr sz="1300" b="1" i="0" u="none" strike="noStrike" cap="none">
                <a:solidFill>
                  <a:srgbClr val="000000"/>
                </a:solidFill>
                <a:latin typeface="Arial"/>
                <a:ea typeface="Arial"/>
                <a:cs typeface="Arial"/>
                <a:sym typeface="Arial"/>
              </a:defRPr>
            </a:lvl2pPr>
            <a:lvl3pPr marL="0" marR="0" lvl="2" indent="0" algn="r" rtl="0">
              <a:spcBef>
                <a:spcPts val="0"/>
              </a:spcBef>
              <a:buNone/>
              <a:defRPr sz="1300" b="1" i="0" u="none" strike="noStrike" cap="none">
                <a:solidFill>
                  <a:srgbClr val="000000"/>
                </a:solidFill>
                <a:latin typeface="Arial"/>
                <a:ea typeface="Arial"/>
                <a:cs typeface="Arial"/>
                <a:sym typeface="Arial"/>
              </a:defRPr>
            </a:lvl3pPr>
            <a:lvl4pPr marL="0" marR="0" lvl="3" indent="0" algn="r" rtl="0">
              <a:spcBef>
                <a:spcPts val="0"/>
              </a:spcBef>
              <a:buNone/>
              <a:defRPr sz="1300" b="1" i="0" u="none" strike="noStrike" cap="none">
                <a:solidFill>
                  <a:srgbClr val="000000"/>
                </a:solidFill>
                <a:latin typeface="Arial"/>
                <a:ea typeface="Arial"/>
                <a:cs typeface="Arial"/>
                <a:sym typeface="Arial"/>
              </a:defRPr>
            </a:lvl4pPr>
            <a:lvl5pPr marL="0" marR="0" lvl="4" indent="0" algn="r" rtl="0">
              <a:spcBef>
                <a:spcPts val="0"/>
              </a:spcBef>
              <a:buNone/>
              <a:defRPr sz="1300" b="1" i="0" u="none" strike="noStrike" cap="none">
                <a:solidFill>
                  <a:srgbClr val="000000"/>
                </a:solidFill>
                <a:latin typeface="Arial"/>
                <a:ea typeface="Arial"/>
                <a:cs typeface="Arial"/>
                <a:sym typeface="Arial"/>
              </a:defRPr>
            </a:lvl5pPr>
            <a:lvl6pPr marL="0" marR="0" lvl="5" indent="0" algn="r" rtl="0">
              <a:spcBef>
                <a:spcPts val="0"/>
              </a:spcBef>
              <a:buNone/>
              <a:defRPr sz="1300" b="1" i="0" u="none" strike="noStrike" cap="none">
                <a:solidFill>
                  <a:srgbClr val="000000"/>
                </a:solidFill>
                <a:latin typeface="Arial"/>
                <a:ea typeface="Arial"/>
                <a:cs typeface="Arial"/>
                <a:sym typeface="Arial"/>
              </a:defRPr>
            </a:lvl6pPr>
            <a:lvl7pPr marL="0" marR="0" lvl="6" indent="0" algn="r" rtl="0">
              <a:spcBef>
                <a:spcPts val="0"/>
              </a:spcBef>
              <a:buNone/>
              <a:defRPr sz="1300" b="1" i="0" u="none" strike="noStrike" cap="none">
                <a:solidFill>
                  <a:srgbClr val="000000"/>
                </a:solidFill>
                <a:latin typeface="Arial"/>
                <a:ea typeface="Arial"/>
                <a:cs typeface="Arial"/>
                <a:sym typeface="Arial"/>
              </a:defRPr>
            </a:lvl7pPr>
            <a:lvl8pPr marL="0" marR="0" lvl="7" indent="0" algn="r" rtl="0">
              <a:spcBef>
                <a:spcPts val="0"/>
              </a:spcBef>
              <a:buNone/>
              <a:defRPr sz="1300" b="1" i="0" u="none" strike="noStrike" cap="none">
                <a:solidFill>
                  <a:srgbClr val="000000"/>
                </a:solidFill>
                <a:latin typeface="Arial"/>
                <a:ea typeface="Arial"/>
                <a:cs typeface="Arial"/>
                <a:sym typeface="Arial"/>
              </a:defRPr>
            </a:lvl8pPr>
            <a:lvl9pPr marL="0" marR="0" lvl="8" indent="0" algn="r" rtl="0">
              <a:spcBef>
                <a:spcPts val="0"/>
              </a:spcBef>
              <a:buNone/>
              <a:defRPr sz="13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www.oph.fi/fi/koulutus-ja-tutkinnot/oppiaineiden-paattoarviointi"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7"/>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7200" b="0">
                <a:latin typeface="Arial Black"/>
                <a:ea typeface="Arial Black"/>
                <a:cs typeface="Arial Black"/>
                <a:sym typeface="Arial Black"/>
              </a:rPr>
              <a:t>Tools for</a:t>
            </a:r>
          </a:p>
          <a:p>
            <a:pPr marL="0" lvl="0" indent="0" algn="l" rtl="0">
              <a:spcBef>
                <a:spcPts val="0"/>
              </a:spcBef>
              <a:spcAft>
                <a:spcPts val="0"/>
              </a:spcAft>
              <a:buNone/>
            </a:pPr>
            <a:r>
              <a:rPr lang="en-US" sz="7200" b="0">
                <a:latin typeface="Arial Black"/>
                <a:ea typeface="Arial Black"/>
                <a:cs typeface="Arial Black"/>
                <a:sym typeface="Arial Black"/>
              </a:rPr>
              <a:t>the assessment of </a:t>
            </a:r>
          </a:p>
          <a:p>
            <a:pPr marL="0" lvl="0" indent="0" algn="l" rtl="0">
              <a:spcBef>
                <a:spcPts val="0"/>
              </a:spcBef>
              <a:spcAft>
                <a:spcPts val="0"/>
              </a:spcAft>
              <a:buNone/>
            </a:pPr>
            <a:r>
              <a:rPr lang="en-US" sz="7200" b="0">
                <a:latin typeface="Arial Black"/>
                <a:ea typeface="Arial Black"/>
                <a:cs typeface="Arial Black"/>
                <a:sym typeface="Arial Black"/>
              </a:rPr>
              <a:t>phenomenon-based learning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8"/>
          <p:cNvSpPr txBox="1">
            <a:spLocks noGrp="1"/>
          </p:cNvSpPr>
          <p:nvPr>
            <p:ph type="ctrTitle"/>
          </p:nvPr>
        </p:nvSpPr>
        <p:spPr>
          <a:xfrm>
            <a:off x="486375" y="457200"/>
            <a:ext cx="9972000" cy="89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4200" b="0">
                <a:solidFill>
                  <a:srgbClr val="FFFFFF"/>
                </a:solidFill>
                <a:latin typeface="Arial Black"/>
                <a:ea typeface="Arial Black"/>
                <a:cs typeface="Arial Black"/>
                <a:sym typeface="Arial Black"/>
              </a:rPr>
              <a:t>Guidelines for using the tools</a:t>
            </a:r>
          </a:p>
        </p:txBody>
      </p:sp>
      <p:sp>
        <p:nvSpPr>
          <p:cNvPr id="215" name="Google Shape;215;p38"/>
          <p:cNvSpPr txBox="1">
            <a:spLocks noGrp="1"/>
          </p:cNvSpPr>
          <p:nvPr>
            <p:ph type="body" idx="4294967295"/>
          </p:nvPr>
        </p:nvSpPr>
        <p:spPr>
          <a:xfrm>
            <a:off x="500925" y="1742150"/>
            <a:ext cx="9942900" cy="4019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2600" dirty="0">
                <a:solidFill>
                  <a:schemeClr val="lt1"/>
                </a:solidFill>
                <a:latin typeface="Arial Black"/>
                <a:ea typeface="Arial Black"/>
                <a:cs typeface="Arial Black"/>
                <a:sym typeface="Arial Black"/>
              </a:rPr>
              <a:t>Do not edit the original files; instead download the tools for editing to your own computer.</a:t>
            </a:r>
          </a:p>
          <a:p>
            <a:pPr marL="0" lvl="0" indent="0" algn="l" rtl="0">
              <a:spcBef>
                <a:spcPts val="0"/>
              </a:spcBef>
              <a:spcAft>
                <a:spcPts val="0"/>
              </a:spcAft>
              <a:buNone/>
            </a:pPr>
            <a:endParaRPr sz="2400" dirty="0">
              <a:solidFill>
                <a:schemeClr val="lt1"/>
              </a:solidFill>
              <a:latin typeface="Arial Black"/>
              <a:ea typeface="Arial Black"/>
              <a:cs typeface="Arial Black"/>
              <a:sym typeface="Arial Black"/>
            </a:endParaRPr>
          </a:p>
          <a:p>
            <a:pPr marL="0" lvl="0" indent="0" algn="l" rtl="0">
              <a:spcBef>
                <a:spcPts val="0"/>
              </a:spcBef>
              <a:spcAft>
                <a:spcPts val="0"/>
              </a:spcAft>
              <a:buNone/>
            </a:pPr>
            <a:r>
              <a:rPr lang="en-US" sz="1400" b="1" dirty="0">
                <a:solidFill>
                  <a:srgbClr val="FFFFFF"/>
                </a:solidFill>
              </a:rPr>
              <a:t>The “Modeling of phenomenon-based learning project” at the development services of the Education Division of the City of Helsinki has developed a collection of tools for phenomenon-based learning which can be used to better monitor and assess learning by comprehensive school pupils. The tools include ones aimed at both teachers and learners, and they operate in both the digital (O365 and Google) and physical environments. The tools are freely available for use by everyone, and they can be edited to suit one’s own application.</a:t>
            </a: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Clr>
                <a:schemeClr val="dk1"/>
              </a:buClr>
              <a:buSzPts val="1100"/>
              <a:buFont typeface="Arial"/>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800" b="1" dirty="0">
              <a:solidFill>
                <a:srgbClr val="FFFFFF"/>
              </a:solidFill>
            </a:endParaRPr>
          </a:p>
          <a:p>
            <a:pPr marL="0" lvl="0" indent="0" algn="l" rtl="0">
              <a:spcBef>
                <a:spcPts val="0"/>
              </a:spcBef>
              <a:spcAft>
                <a:spcPts val="0"/>
              </a:spcAft>
              <a:buNone/>
            </a:pPr>
            <a:endParaRPr sz="14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Clr>
                <a:schemeClr val="dk1"/>
              </a:buClr>
              <a:buSzPts val="1100"/>
              <a:buFont typeface="Arial"/>
              <a:buNone/>
            </a:pPr>
            <a:endParaRPr sz="18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9"/>
          <p:cNvSpPr/>
          <p:nvPr/>
        </p:nvSpPr>
        <p:spPr>
          <a:xfrm>
            <a:off x="962025" y="151970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21" name="Google Shape;221;p39"/>
          <p:cNvSpPr txBox="1"/>
          <p:nvPr/>
        </p:nvSpPr>
        <p:spPr>
          <a:xfrm>
            <a:off x="8958150" y="5676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Assessment of transversal competence (p. 20)</a:t>
            </a:r>
          </a:p>
        </p:txBody>
      </p:sp>
      <p:sp>
        <p:nvSpPr>
          <p:cNvPr id="222" name="Google Shape;222;p39"/>
          <p:cNvSpPr txBox="1"/>
          <p:nvPr/>
        </p:nvSpPr>
        <p:spPr>
          <a:xfrm>
            <a:off x="8958150" y="494657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Interim assessment and final assessment (p. 8)</a:t>
            </a:r>
          </a:p>
        </p:txBody>
      </p:sp>
      <p:cxnSp>
        <p:nvCxnSpPr>
          <p:cNvPr id="223" name="Google Shape;223;p39"/>
          <p:cNvCxnSpPr>
            <a:stCxn id="224" idx="0"/>
            <a:endCxn id="225" idx="0"/>
          </p:cNvCxnSpPr>
          <p:nvPr/>
        </p:nvCxnSpPr>
        <p:spPr>
          <a:xfrm rot="5400000">
            <a:off x="5555604" y="3375031"/>
            <a:ext cx="600" cy="3142500"/>
          </a:xfrm>
          <a:prstGeom prst="bentConnector3">
            <a:avLst>
              <a:gd name="adj1" fmla="val -25817670"/>
            </a:avLst>
          </a:prstGeom>
          <a:noFill/>
          <a:ln w="9525" cap="flat" cmpd="sng">
            <a:solidFill>
              <a:srgbClr val="000000"/>
            </a:solidFill>
            <a:prstDash val="solid"/>
            <a:round/>
            <a:headEnd type="none" w="med" len="med"/>
            <a:tailEnd type="triangle" w="med" len="med"/>
          </a:ln>
        </p:spPr>
      </p:cxnSp>
      <p:sp>
        <p:nvSpPr>
          <p:cNvPr id="225" name="Google Shape;225;p39"/>
          <p:cNvSpPr txBox="1"/>
          <p:nvPr/>
        </p:nvSpPr>
        <p:spPr>
          <a:xfrm>
            <a:off x="3521600"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1. Description of the phenomenon</a:t>
            </a:r>
          </a:p>
        </p:txBody>
      </p:sp>
      <p:sp>
        <p:nvSpPr>
          <p:cNvPr id="226" name="Google Shape;226;p39"/>
          <p:cNvSpPr txBox="1"/>
          <p:nvPr/>
        </p:nvSpPr>
        <p:spPr>
          <a:xfrm>
            <a:off x="4584198"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solidFill>
                  <a:schemeClr val="dk1"/>
                </a:solidFill>
              </a:rPr>
              <a:t>2. Are inspired by the phenomenon</a:t>
            </a:r>
          </a:p>
        </p:txBody>
      </p:sp>
      <p:sp>
        <p:nvSpPr>
          <p:cNvPr id="224" name="Google Shape;224;p39"/>
          <p:cNvSpPr txBox="1"/>
          <p:nvPr/>
        </p:nvSpPr>
        <p:spPr>
          <a:xfrm>
            <a:off x="6709404" y="4945981"/>
            <a:ext cx="8355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4. Draw up the plan </a:t>
            </a:r>
          </a:p>
        </p:txBody>
      </p:sp>
      <p:sp>
        <p:nvSpPr>
          <p:cNvPr id="227" name="Google Shape;227;p39"/>
          <p:cNvSpPr txBox="1"/>
          <p:nvPr/>
        </p:nvSpPr>
        <p:spPr>
          <a:xfrm>
            <a:off x="5646796"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3. Set personal goals</a:t>
            </a:r>
          </a:p>
        </p:txBody>
      </p:sp>
      <p:sp>
        <p:nvSpPr>
          <p:cNvPr id="228" name="Google Shape;228;p39"/>
          <p:cNvSpPr txBox="1"/>
          <p:nvPr/>
        </p:nvSpPr>
        <p:spPr>
          <a:xfrm>
            <a:off x="7703424" y="4945981"/>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Share what they have learned with others</a:t>
            </a:r>
          </a:p>
        </p:txBody>
      </p:sp>
      <p:cxnSp>
        <p:nvCxnSpPr>
          <p:cNvPr id="229" name="Google Shape;229;p39"/>
          <p:cNvCxnSpPr>
            <a:stCxn id="225" idx="2"/>
          </p:cNvCxnSpPr>
          <p:nvPr/>
        </p:nvCxnSpPr>
        <p:spPr>
          <a:xfrm>
            <a:off x="3984650" y="5434063"/>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0" name="Google Shape;230;p39"/>
          <p:cNvCxnSpPr/>
          <p:nvPr/>
        </p:nvCxnSpPr>
        <p:spPr>
          <a:xfrm>
            <a:off x="5044179"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1" name="Google Shape;231;p39"/>
          <p:cNvCxnSpPr/>
          <p:nvPr/>
        </p:nvCxnSpPr>
        <p:spPr>
          <a:xfrm>
            <a:off x="6106761"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2" name="Google Shape;232;p39"/>
          <p:cNvCxnSpPr/>
          <p:nvPr/>
        </p:nvCxnSpPr>
        <p:spPr>
          <a:xfrm>
            <a:off x="7123927" y="5434091"/>
            <a:ext cx="6300" cy="136200"/>
          </a:xfrm>
          <a:prstGeom prst="straightConnector1">
            <a:avLst/>
          </a:prstGeom>
          <a:noFill/>
          <a:ln w="9525" cap="flat" cmpd="sng">
            <a:solidFill>
              <a:srgbClr val="000000"/>
            </a:solidFill>
            <a:prstDash val="solid"/>
            <a:round/>
            <a:headEnd type="none" w="med" len="med"/>
            <a:tailEnd type="triangle" w="med" len="med"/>
          </a:ln>
        </p:spPr>
      </p:cxnSp>
      <p:sp>
        <p:nvSpPr>
          <p:cNvPr id="233" name="Google Shape;233;p39"/>
          <p:cNvSpPr txBox="1"/>
          <p:nvPr/>
        </p:nvSpPr>
        <p:spPr>
          <a:xfrm>
            <a:off x="7740400" y="5672650"/>
            <a:ext cx="880200" cy="9768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Peer review and Help wall</a:t>
            </a:r>
          </a:p>
          <a:p>
            <a:pPr marL="0" lvl="0" indent="0" algn="ctr" rtl="0">
              <a:spcBef>
                <a:spcPts val="0"/>
              </a:spcBef>
              <a:spcAft>
                <a:spcPts val="0"/>
              </a:spcAft>
              <a:buNone/>
            </a:pPr>
            <a:r>
              <a:rPr lang="en-US" sz="800" b="1">
                <a:solidFill>
                  <a:srgbClr val="9FC9EB"/>
                </a:solidFill>
              </a:rPr>
              <a:t>(pp. 28–29)</a:t>
            </a:r>
          </a:p>
        </p:txBody>
      </p:sp>
      <p:sp>
        <p:nvSpPr>
          <p:cNvPr id="234" name="Google Shape;234;p39"/>
          <p:cNvSpPr txBox="1">
            <a:spLocks noGrp="1"/>
          </p:cNvSpPr>
          <p:nvPr>
            <p:ph type="title"/>
          </p:nvPr>
        </p:nvSpPr>
        <p:spPr>
          <a:xfrm>
            <a:off x="452104" y="179663"/>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3000" dirty="0">
                <a:latin typeface="Arial"/>
                <a:ea typeface="Arial"/>
                <a:cs typeface="Arial"/>
                <a:sym typeface="Arial"/>
              </a:rPr>
              <a:t>Assessment tools for the various phases of phenomenon-based learning </a:t>
            </a:r>
          </a:p>
        </p:txBody>
      </p:sp>
      <p:sp>
        <p:nvSpPr>
          <p:cNvPr id="235" name="Google Shape;235;p3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ASSESSMENT TOOLS FOR PHENOMENON-BASED LEARNING</a:t>
            </a:r>
          </a:p>
        </p:txBody>
      </p:sp>
      <p:sp>
        <p:nvSpPr>
          <p:cNvPr id="236" name="Google Shape;236;p3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fi-FI"/>
              <a:t>3</a:t>
            </a:fld>
            <a:endParaRPr lang="fi-FI"/>
          </a:p>
        </p:txBody>
      </p:sp>
      <p:grpSp>
        <p:nvGrpSpPr>
          <p:cNvPr id="237" name="Google Shape;237;p39"/>
          <p:cNvGrpSpPr/>
          <p:nvPr/>
        </p:nvGrpSpPr>
        <p:grpSpPr>
          <a:xfrm>
            <a:off x="462998" y="1386320"/>
            <a:ext cx="956266" cy="956266"/>
            <a:chOff x="540175" y="2202242"/>
            <a:chExt cx="801900" cy="801900"/>
          </a:xfrm>
        </p:grpSpPr>
        <p:sp>
          <p:nvSpPr>
            <p:cNvPr id="238" name="Google Shape;238;p39"/>
            <p:cNvSpPr/>
            <p:nvPr/>
          </p:nvSpPr>
          <p:spPr>
            <a:xfrm>
              <a:off x="540175" y="2202242"/>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9"/>
            <p:cNvSpPr txBox="1"/>
            <p:nvPr/>
          </p:nvSpPr>
          <p:spPr>
            <a:xfrm>
              <a:off x="556525" y="2670479"/>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Teachers</a:t>
              </a:r>
            </a:p>
          </p:txBody>
        </p:sp>
        <p:pic>
          <p:nvPicPr>
            <p:cNvPr id="240" name="Google Shape;240;p39"/>
            <p:cNvPicPr preferRelativeResize="0"/>
            <p:nvPr/>
          </p:nvPicPr>
          <p:blipFill>
            <a:blip r:embed="rId3">
              <a:alphaModFix/>
            </a:blip>
            <a:stretch>
              <a:fillRect/>
            </a:stretch>
          </p:blipFill>
          <p:spPr>
            <a:xfrm>
              <a:off x="754675" y="2314718"/>
              <a:ext cx="372900" cy="372900"/>
            </a:xfrm>
            <a:prstGeom prst="rect">
              <a:avLst/>
            </a:prstGeom>
            <a:noFill/>
            <a:ln>
              <a:noFill/>
            </a:ln>
          </p:spPr>
        </p:pic>
      </p:grpSp>
      <p:sp>
        <p:nvSpPr>
          <p:cNvPr id="241" name="Google Shape;241;p39"/>
          <p:cNvSpPr/>
          <p:nvPr/>
        </p:nvSpPr>
        <p:spPr>
          <a:xfrm>
            <a:off x="3487200" y="151970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2" name="Google Shape;242;p39"/>
          <p:cNvSpPr/>
          <p:nvPr/>
        </p:nvSpPr>
        <p:spPr>
          <a:xfrm>
            <a:off x="8898575" y="151970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3" name="Google Shape;243;p39"/>
          <p:cNvSpPr txBox="1"/>
          <p:nvPr/>
        </p:nvSpPr>
        <p:spPr>
          <a:xfrm>
            <a:off x="1506275" y="2294725"/>
            <a:ext cx="1908900" cy="689400"/>
          </a:xfrm>
          <a:prstGeom prst="rect">
            <a:avLst/>
          </a:prstGeom>
          <a:noFill/>
          <a:ln>
            <a:noFill/>
          </a:ln>
        </p:spPr>
        <p:txBody>
          <a:bodyPr spcFirstLastPara="1" wrap="square" lIns="91425" tIns="91425" rIns="91425" bIns="91425" anchor="t" anchorCtr="0">
            <a:noAutofit/>
          </a:bodyPr>
          <a:lstStyle/>
          <a:p>
            <a:pPr marL="72000" lvl="0" indent="-116450" algn="l" rtl="0">
              <a:spcBef>
                <a:spcPts val="0"/>
              </a:spcBef>
              <a:spcAft>
                <a:spcPts val="0"/>
              </a:spcAft>
              <a:buSzPts val="700"/>
              <a:buAutoNum type="arabicPeriod"/>
            </a:pPr>
            <a:r>
              <a:rPr lang="en-US" sz="700" b="1">
                <a:solidFill>
                  <a:schemeClr val="dk1"/>
                </a:solidFill>
              </a:rPr>
              <a:t>Survey the subject-specific goals from the curriculum</a:t>
            </a:r>
          </a:p>
          <a:p>
            <a:pPr marL="72000" lvl="0" indent="-116450" algn="l" rtl="0">
              <a:spcBef>
                <a:spcPts val="0"/>
              </a:spcBef>
              <a:spcAft>
                <a:spcPts val="0"/>
              </a:spcAft>
              <a:buClr>
                <a:schemeClr val="dk1"/>
              </a:buClr>
              <a:buSzPts val="700"/>
              <a:buAutoNum type="arabicPeriod"/>
            </a:pPr>
            <a:r>
              <a:rPr lang="en-US" sz="700" b="1">
                <a:solidFill>
                  <a:schemeClr val="dk1"/>
                </a:solidFill>
              </a:rPr>
              <a:t>Select the phenomenon and specify the main goals for the phenomenon</a:t>
            </a:r>
          </a:p>
          <a:p>
            <a:pPr marL="72000" lvl="0" indent="-116450" algn="l" rtl="0">
              <a:spcBef>
                <a:spcPts val="0"/>
              </a:spcBef>
              <a:spcAft>
                <a:spcPts val="0"/>
              </a:spcAft>
              <a:buClr>
                <a:schemeClr val="dk1"/>
              </a:buClr>
              <a:buSzPts val="700"/>
              <a:buAutoNum type="arabicPeriod"/>
            </a:pPr>
            <a:r>
              <a:rPr lang="en-US" sz="700" b="1">
                <a:solidFill>
                  <a:schemeClr val="dk1"/>
                </a:solidFill>
              </a:rPr>
              <a:t>Begin to teach the phenomenon together</a:t>
            </a:r>
          </a:p>
        </p:txBody>
      </p:sp>
      <p:sp>
        <p:nvSpPr>
          <p:cNvPr id="244" name="Google Shape;244;p39"/>
          <p:cNvSpPr txBox="1"/>
          <p:nvPr/>
        </p:nvSpPr>
        <p:spPr>
          <a:xfrm>
            <a:off x="3868325" y="2294725"/>
            <a:ext cx="45708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700" b="1">
                <a:solidFill>
                  <a:schemeClr val="dk1"/>
                </a:solidFill>
              </a:rPr>
              <a:t>Meet the learners at least once during the phenomenon and direct the phenomenon in their respective subjects.</a:t>
            </a:r>
          </a:p>
        </p:txBody>
      </p:sp>
      <p:sp>
        <p:nvSpPr>
          <p:cNvPr id="245" name="Google Shape;245;p39"/>
          <p:cNvSpPr/>
          <p:nvPr/>
        </p:nvSpPr>
        <p:spPr>
          <a:xfrm>
            <a:off x="962025" y="401525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GOALS</a:t>
            </a:r>
          </a:p>
        </p:txBody>
      </p:sp>
      <p:sp>
        <p:nvSpPr>
          <p:cNvPr id="246" name="Google Shape;246;p39"/>
          <p:cNvSpPr/>
          <p:nvPr/>
        </p:nvSpPr>
        <p:spPr>
          <a:xfrm>
            <a:off x="3487200" y="401525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PARTICIPATION</a:t>
            </a:r>
          </a:p>
        </p:txBody>
      </p:sp>
      <p:sp>
        <p:nvSpPr>
          <p:cNvPr id="247" name="Google Shape;247;p39"/>
          <p:cNvSpPr/>
          <p:nvPr/>
        </p:nvSpPr>
        <p:spPr>
          <a:xfrm>
            <a:off x="8898575" y="401525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ASSESSMENT</a:t>
            </a:r>
          </a:p>
        </p:txBody>
      </p:sp>
      <p:grpSp>
        <p:nvGrpSpPr>
          <p:cNvPr id="248" name="Google Shape;248;p39"/>
          <p:cNvGrpSpPr/>
          <p:nvPr/>
        </p:nvGrpSpPr>
        <p:grpSpPr>
          <a:xfrm>
            <a:off x="452104" y="3880757"/>
            <a:ext cx="976634" cy="976634"/>
            <a:chOff x="540175" y="4560633"/>
            <a:chExt cx="801900" cy="801900"/>
          </a:xfrm>
        </p:grpSpPr>
        <p:sp>
          <p:nvSpPr>
            <p:cNvPr id="249" name="Google Shape;249;p39"/>
            <p:cNvSpPr/>
            <p:nvPr/>
          </p:nvSpPr>
          <p:spPr>
            <a:xfrm>
              <a:off x="540175" y="4560633"/>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0" name="Google Shape;250;p39"/>
            <p:cNvPicPr preferRelativeResize="0"/>
            <p:nvPr/>
          </p:nvPicPr>
          <p:blipFill>
            <a:blip r:embed="rId4">
              <a:alphaModFix/>
            </a:blip>
            <a:stretch>
              <a:fillRect/>
            </a:stretch>
          </p:blipFill>
          <p:spPr>
            <a:xfrm>
              <a:off x="754675" y="4673108"/>
              <a:ext cx="372900" cy="372900"/>
            </a:xfrm>
            <a:prstGeom prst="rect">
              <a:avLst/>
            </a:prstGeom>
            <a:noFill/>
            <a:ln>
              <a:noFill/>
            </a:ln>
          </p:spPr>
        </p:pic>
        <p:sp>
          <p:nvSpPr>
            <p:cNvPr id="251" name="Google Shape;251;p39"/>
            <p:cNvSpPr txBox="1"/>
            <p:nvPr/>
          </p:nvSpPr>
          <p:spPr>
            <a:xfrm>
              <a:off x="556525" y="5048758"/>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Learner</a:t>
              </a:r>
            </a:p>
          </p:txBody>
        </p:sp>
      </p:grpSp>
      <p:sp>
        <p:nvSpPr>
          <p:cNvPr id="252" name="Google Shape;252;p39"/>
          <p:cNvSpPr txBox="1"/>
          <p:nvPr/>
        </p:nvSpPr>
        <p:spPr>
          <a:xfrm>
            <a:off x="1382300"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GOALS</a:t>
            </a:r>
          </a:p>
        </p:txBody>
      </p:sp>
      <p:sp>
        <p:nvSpPr>
          <p:cNvPr id="253" name="Google Shape;253;p39"/>
          <p:cNvSpPr txBox="1"/>
          <p:nvPr/>
        </p:nvSpPr>
        <p:spPr>
          <a:xfrm>
            <a:off x="386832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PARTICIPATION</a:t>
            </a:r>
          </a:p>
        </p:txBody>
      </p:sp>
      <p:sp>
        <p:nvSpPr>
          <p:cNvPr id="254" name="Google Shape;254;p39"/>
          <p:cNvSpPr txBox="1"/>
          <p:nvPr/>
        </p:nvSpPr>
        <p:spPr>
          <a:xfrm>
            <a:off x="9289275" y="2294725"/>
            <a:ext cx="24657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700" b="1">
                <a:solidFill>
                  <a:schemeClr val="dk1"/>
                </a:solidFill>
              </a:rPr>
              <a:t>Decide on the phenomenon jointly</a:t>
            </a:r>
          </a:p>
        </p:txBody>
      </p:sp>
      <p:sp>
        <p:nvSpPr>
          <p:cNvPr id="255" name="Google Shape;255;p39"/>
          <p:cNvSpPr txBox="1"/>
          <p:nvPr/>
        </p:nvSpPr>
        <p:spPr>
          <a:xfrm>
            <a:off x="929757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ASSESSMENT</a:t>
            </a:r>
          </a:p>
        </p:txBody>
      </p:sp>
      <p:cxnSp>
        <p:nvCxnSpPr>
          <p:cNvPr id="256" name="Google Shape;256;p39"/>
          <p:cNvCxnSpPr/>
          <p:nvPr/>
        </p:nvCxnSpPr>
        <p:spPr>
          <a:xfrm>
            <a:off x="478500" y="1304925"/>
            <a:ext cx="11294400" cy="0"/>
          </a:xfrm>
          <a:prstGeom prst="straightConnector1">
            <a:avLst/>
          </a:prstGeom>
          <a:noFill/>
          <a:ln w="9525" cap="flat" cmpd="sng">
            <a:solidFill>
              <a:schemeClr val="dk2"/>
            </a:solidFill>
            <a:prstDash val="dot"/>
            <a:round/>
            <a:headEnd type="none" w="med" len="med"/>
            <a:tailEnd type="triangle" w="med" len="med"/>
          </a:ln>
        </p:spPr>
      </p:cxnSp>
      <p:sp>
        <p:nvSpPr>
          <p:cNvPr id="257" name="Google Shape;257;p39"/>
          <p:cNvSpPr txBox="1"/>
          <p:nvPr/>
        </p:nvSpPr>
        <p:spPr>
          <a:xfrm>
            <a:off x="409575" y="932025"/>
            <a:ext cx="1575000" cy="372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600">
                <a:solidFill>
                  <a:srgbClr val="292929"/>
                </a:solidFill>
              </a:rPr>
              <a:t>The duration of the process over several weeks</a:t>
            </a:r>
          </a:p>
        </p:txBody>
      </p:sp>
      <p:sp>
        <p:nvSpPr>
          <p:cNvPr id="258" name="Google Shape;258;p39"/>
          <p:cNvSpPr txBox="1"/>
          <p:nvPr/>
        </p:nvSpPr>
        <p:spPr>
          <a:xfrm>
            <a:off x="1125750" y="3069650"/>
            <a:ext cx="2185800" cy="736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en-US" sz="800" b="1">
                <a:solidFill>
                  <a:srgbClr val="00D7A6"/>
                </a:solidFill>
              </a:rPr>
              <a:t>Subject-specific goals (pp. 4–7)</a:t>
            </a:r>
          </a:p>
          <a:p>
            <a:pPr marL="302399" lvl="0" indent="-281199" algn="l" rtl="0">
              <a:spcBef>
                <a:spcPts val="0"/>
              </a:spcBef>
              <a:spcAft>
                <a:spcPts val="0"/>
              </a:spcAft>
              <a:buClr>
                <a:srgbClr val="00D7A6"/>
              </a:buClr>
              <a:buSzPts val="800"/>
              <a:buChar char="●"/>
            </a:pPr>
            <a:r>
              <a:rPr lang="en-US" sz="800" b="1">
                <a:solidFill>
                  <a:srgbClr val="00D7A6"/>
                </a:solidFill>
              </a:rPr>
              <a:t>Goals for transversal competence (pp. 10–19)</a:t>
            </a:r>
          </a:p>
          <a:p>
            <a:pPr marL="302399" lvl="0" indent="-281199" algn="l" rtl="0">
              <a:spcBef>
                <a:spcPts val="0"/>
              </a:spcBef>
              <a:spcAft>
                <a:spcPts val="0"/>
              </a:spcAft>
              <a:buClr>
                <a:srgbClr val="00D7A6"/>
              </a:buClr>
              <a:buSzPts val="800"/>
              <a:buChar char="●"/>
            </a:pPr>
            <a:r>
              <a:rPr lang="en-US" sz="800" b="1">
                <a:solidFill>
                  <a:srgbClr val="00D7A6"/>
                </a:solidFill>
              </a:rPr>
              <a:t>Goals of the phenomenon process (pp. 22–25)</a:t>
            </a:r>
          </a:p>
        </p:txBody>
      </p:sp>
      <p:cxnSp>
        <p:nvCxnSpPr>
          <p:cNvPr id="259" name="Google Shape;259;p39"/>
          <p:cNvCxnSpPr>
            <a:stCxn id="225" idx="3"/>
            <a:endCxn id="226" idx="1"/>
          </p:cNvCxnSpPr>
          <p:nvPr/>
        </p:nvCxnSpPr>
        <p:spPr>
          <a:xfrm>
            <a:off x="4447700"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0" name="Google Shape;260;p39"/>
          <p:cNvCxnSpPr/>
          <p:nvPr/>
        </p:nvCxnSpPr>
        <p:spPr>
          <a:xfrm>
            <a:off x="55049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1" name="Google Shape;261;p39"/>
          <p:cNvCxnSpPr/>
          <p:nvPr/>
        </p:nvCxnSpPr>
        <p:spPr>
          <a:xfrm>
            <a:off x="65717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2" name="Google Shape;262;p39"/>
          <p:cNvCxnSpPr/>
          <p:nvPr/>
        </p:nvCxnSpPr>
        <p:spPr>
          <a:xfrm>
            <a:off x="7562375" y="5190013"/>
            <a:ext cx="136500" cy="0"/>
          </a:xfrm>
          <a:prstGeom prst="straightConnector1">
            <a:avLst/>
          </a:prstGeom>
          <a:noFill/>
          <a:ln w="9525" cap="flat" cmpd="sng">
            <a:solidFill>
              <a:schemeClr val="dk2"/>
            </a:solidFill>
            <a:prstDash val="solid"/>
            <a:round/>
            <a:headEnd type="none" w="med" len="med"/>
            <a:tailEnd type="triangle" w="med" len="med"/>
          </a:ln>
        </p:spPr>
      </p:cxnSp>
      <p:sp>
        <p:nvSpPr>
          <p:cNvPr id="263" name="Google Shape;263;p39"/>
          <p:cNvSpPr txBox="1"/>
          <p:nvPr/>
        </p:nvSpPr>
        <p:spPr>
          <a:xfrm>
            <a:off x="3521600" y="5665000"/>
            <a:ext cx="40407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Assessment tool for the phenomenon process (pp. 23–25)</a:t>
            </a:r>
          </a:p>
        </p:txBody>
      </p:sp>
      <p:sp>
        <p:nvSpPr>
          <p:cNvPr id="264" name="Google Shape;264;p39"/>
          <p:cNvSpPr txBox="1"/>
          <p:nvPr/>
        </p:nvSpPr>
        <p:spPr>
          <a:xfrm>
            <a:off x="8958150" y="264152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Assessment of the process (pp. 23–25)</a:t>
            </a:r>
          </a:p>
        </p:txBody>
      </p:sp>
      <p:sp>
        <p:nvSpPr>
          <p:cNvPr id="265" name="Google Shape;265;p39"/>
          <p:cNvSpPr txBox="1"/>
          <p:nvPr/>
        </p:nvSpPr>
        <p:spPr>
          <a:xfrm>
            <a:off x="8958150" y="3241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Final assessment (p. 8)</a:t>
            </a:r>
          </a:p>
        </p:txBody>
      </p:sp>
      <p:sp>
        <p:nvSpPr>
          <p:cNvPr id="266" name="Google Shape;266;p39"/>
          <p:cNvSpPr txBox="1"/>
          <p:nvPr/>
        </p:nvSpPr>
        <p:spPr>
          <a:xfrm>
            <a:off x="3521600" y="2641525"/>
            <a:ext cx="51609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Interim assessment of the phenomenon process (pp. 23–25)</a:t>
            </a:r>
          </a:p>
        </p:txBody>
      </p:sp>
      <p:sp>
        <p:nvSpPr>
          <p:cNvPr id="267" name="Google Shape;267;p39"/>
          <p:cNvSpPr txBox="1"/>
          <p:nvPr/>
        </p:nvSpPr>
        <p:spPr>
          <a:xfrm>
            <a:off x="1216325" y="4940775"/>
            <a:ext cx="2045100" cy="7365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en-US" sz="800" b="1">
                <a:solidFill>
                  <a:srgbClr val="00D7A6"/>
                </a:solidFill>
              </a:rPr>
              <a:t>Assessment of transversal competence (pp.  16 and 20)</a:t>
            </a:r>
          </a:p>
          <a:p>
            <a:pPr marL="302399" lvl="0" indent="-281199" algn="l" rtl="0">
              <a:spcBef>
                <a:spcPts val="0"/>
              </a:spcBef>
              <a:spcAft>
                <a:spcPts val="0"/>
              </a:spcAft>
              <a:buClr>
                <a:srgbClr val="00D7A6"/>
              </a:buClr>
              <a:buSzPts val="800"/>
              <a:buChar char="●"/>
            </a:pPr>
            <a:r>
              <a:rPr lang="en-US" sz="800" b="1">
                <a:solidFill>
                  <a:srgbClr val="00D7A6"/>
                </a:solidFill>
              </a:rPr>
              <a:t>Goals of the phenomenon process (pp. 23–25)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0"/>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a:t>Subject-specific assessment</a:t>
            </a:r>
          </a:p>
          <a:p>
            <a:pPr marL="0" lvl="0" indent="0" algn="l" rtl="0">
              <a:spcBef>
                <a:spcPts val="12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1"/>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a:solidFill>
                  <a:srgbClr val="00D7A7"/>
                </a:solidFill>
              </a:rPr>
              <a:t>Tools</a:t>
            </a:r>
          </a:p>
          <a:p>
            <a:pPr marL="0" lvl="0" indent="0" algn="l" rtl="0">
              <a:spcBef>
                <a:spcPts val="0"/>
              </a:spcBef>
              <a:spcAft>
                <a:spcPts val="0"/>
              </a:spcAft>
              <a:buNone/>
            </a:pPr>
            <a:endParaRPr>
              <a:solidFill>
                <a:srgbClr val="00D7A7"/>
              </a:solidFill>
            </a:endParaRPr>
          </a:p>
        </p:txBody>
      </p:sp>
      <p:sp>
        <p:nvSpPr>
          <p:cNvPr id="280" name="Google Shape;280;p4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
        <p:nvSpPr>
          <p:cNvPr id="281" name="Google Shape;281;p41"/>
          <p:cNvSpPr txBox="1">
            <a:spLocks noGrp="1"/>
          </p:cNvSpPr>
          <p:nvPr>
            <p:ph type="body" idx="1"/>
          </p:nvPr>
        </p:nvSpPr>
        <p:spPr>
          <a:xfrm>
            <a:off x="476000" y="5115850"/>
            <a:ext cx="2623800" cy="4467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1100"/>
              <a:buFont typeface="Arial"/>
              <a:buNone/>
            </a:pPr>
            <a:r>
              <a:rPr lang="en-US" sz="1400" b="1"/>
              <a:t>Assessment table for subject-specific competence (p. 7)</a:t>
            </a:r>
          </a:p>
          <a:p>
            <a:pPr marL="0" lvl="0" indent="0" algn="l" rtl="0">
              <a:lnSpc>
                <a:spcPct val="115000"/>
              </a:lnSpc>
              <a:spcBef>
                <a:spcPts val="0"/>
              </a:spcBef>
              <a:spcAft>
                <a:spcPts val="0"/>
              </a:spcAft>
              <a:buNone/>
            </a:pPr>
            <a:endParaRPr sz="1400" b="1">
              <a:solidFill>
                <a:srgbClr val="00D7A6"/>
              </a:solidFill>
            </a:endParaRPr>
          </a:p>
        </p:txBody>
      </p:sp>
      <p:sp>
        <p:nvSpPr>
          <p:cNvPr id="282" name="Google Shape;282;p41"/>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TOOLS I Subject-specific assessment</a:t>
            </a:r>
          </a:p>
        </p:txBody>
      </p:sp>
      <p:pic>
        <p:nvPicPr>
          <p:cNvPr id="283" name="Google Shape;283;p41"/>
          <p:cNvPicPr preferRelativeResize="0"/>
          <p:nvPr/>
        </p:nvPicPr>
        <p:blipFill>
          <a:blip r:embed="rId3">
            <a:alphaModFix/>
          </a:blip>
          <a:stretch>
            <a:fillRect/>
          </a:stretch>
        </p:blipFill>
        <p:spPr>
          <a:xfrm>
            <a:off x="476000" y="1849350"/>
            <a:ext cx="5357673" cy="3036974"/>
          </a:xfrm>
          <a:prstGeom prst="rect">
            <a:avLst/>
          </a:prstGeom>
          <a:noFill/>
          <a:ln>
            <a:noFill/>
          </a:ln>
          <a:effectLst>
            <a:outerShdw blurRad="57150" dist="19050" dir="5400000" algn="bl" rotWithShape="0">
              <a:srgbClr val="000000">
                <a:alpha val="50000"/>
              </a:srgbClr>
            </a:outerShdw>
          </a:effectLst>
        </p:spPr>
      </p:pic>
      <p:sp>
        <p:nvSpPr>
          <p:cNvPr id="284" name="Google Shape;284;p41"/>
          <p:cNvSpPr txBox="1">
            <a:spLocks noGrp="1"/>
          </p:cNvSpPr>
          <p:nvPr>
            <p:ph type="body" idx="1"/>
          </p:nvPr>
        </p:nvSpPr>
        <p:spPr>
          <a:xfrm>
            <a:off x="6317000" y="5115850"/>
            <a:ext cx="2623800" cy="4467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None/>
            </a:pPr>
            <a:r>
              <a:rPr lang="en-US" sz="1400" b="1"/>
              <a:t>Subject-specific template for interim and final assessment (p. 8)</a:t>
            </a:r>
          </a:p>
          <a:p>
            <a:pPr marL="0" lvl="0" indent="0" algn="l" rtl="0">
              <a:lnSpc>
                <a:spcPct val="115000"/>
              </a:lnSpc>
              <a:spcBef>
                <a:spcPts val="0"/>
              </a:spcBef>
              <a:spcAft>
                <a:spcPts val="0"/>
              </a:spcAft>
              <a:buNone/>
            </a:pPr>
            <a:endParaRPr sz="1400" b="1">
              <a:solidFill>
                <a:srgbClr val="00D7A6"/>
              </a:solidFill>
            </a:endParaRPr>
          </a:p>
        </p:txBody>
      </p:sp>
      <p:pic>
        <p:nvPicPr>
          <p:cNvPr id="285" name="Google Shape;285;p41"/>
          <p:cNvPicPr preferRelativeResize="0"/>
          <p:nvPr/>
        </p:nvPicPr>
        <p:blipFill>
          <a:blip r:embed="rId4">
            <a:alphaModFix/>
          </a:blip>
          <a:stretch>
            <a:fillRect/>
          </a:stretch>
        </p:blipFill>
        <p:spPr>
          <a:xfrm>
            <a:off x="6316999" y="1849350"/>
            <a:ext cx="5377615" cy="3036975"/>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pic>
        <p:nvPicPr>
          <p:cNvPr id="291" name="Google Shape;291;p42"/>
          <p:cNvPicPr preferRelativeResize="0"/>
          <p:nvPr/>
        </p:nvPicPr>
        <p:blipFill>
          <a:blip r:embed="rId3">
            <a:alphaModFix/>
          </a:blip>
          <a:stretch>
            <a:fillRect/>
          </a:stretch>
        </p:blipFill>
        <p:spPr>
          <a:xfrm>
            <a:off x="5021025" y="1529775"/>
            <a:ext cx="6741714" cy="3798476"/>
          </a:xfrm>
          <a:prstGeom prst="rect">
            <a:avLst/>
          </a:prstGeom>
          <a:noFill/>
          <a:ln>
            <a:noFill/>
          </a:ln>
          <a:effectLst>
            <a:outerShdw blurRad="57150" dist="19050" dir="5400000" algn="bl" rotWithShape="0">
              <a:srgbClr val="000000">
                <a:alpha val="50000"/>
              </a:srgbClr>
            </a:outerShdw>
          </a:effectLst>
        </p:spPr>
      </p:pic>
      <p:sp>
        <p:nvSpPr>
          <p:cNvPr id="292" name="Google Shape;292;p42"/>
          <p:cNvSpPr txBox="1">
            <a:spLocks noGrp="1"/>
          </p:cNvSpPr>
          <p:nvPr>
            <p:ph type="body" idx="4294967295"/>
          </p:nvPr>
        </p:nvSpPr>
        <p:spPr>
          <a:xfrm>
            <a:off x="476000" y="1168975"/>
            <a:ext cx="4224600" cy="45669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sz="1000" b="1">
                <a:solidFill>
                  <a:srgbClr val="292929"/>
                </a:solidFill>
              </a:rPr>
              <a:t>What is a rubric? </a:t>
            </a:r>
            <a:r>
              <a:rPr lang="en-US" sz="1000"/>
              <a:t>A rubric, or an assessment table, is an excellent way to make learners see what is being looked for, and how this is displayed in their activity. The task of the assessment table is to concretely describe the kind of competence expected from learners and to make the activity as transparent as possible for both homes and learners.</a:t>
            </a:r>
          </a:p>
          <a:p>
            <a:pPr marL="0" lvl="0" indent="0" algn="l" rtl="0">
              <a:lnSpc>
                <a:spcPct val="115000"/>
              </a:lnSpc>
              <a:spcBef>
                <a:spcPts val="1200"/>
              </a:spcBef>
              <a:spcAft>
                <a:spcPts val="0"/>
              </a:spcAft>
              <a:buNone/>
            </a:pPr>
            <a:r>
              <a:rPr lang="en-US" sz="800" b="1"/>
              <a:t>The assessment criteria used in the rubric can be anything at all, such as:</a:t>
            </a:r>
          </a:p>
          <a:p>
            <a:pPr marL="457200" lvl="0" indent="-279400" algn="l" rtl="0">
              <a:lnSpc>
                <a:spcPct val="115000"/>
              </a:lnSpc>
              <a:spcBef>
                <a:spcPts val="1200"/>
              </a:spcBef>
              <a:spcAft>
                <a:spcPts val="0"/>
              </a:spcAft>
              <a:buSzPts val="800"/>
              <a:buChar char="•"/>
            </a:pPr>
            <a:r>
              <a:rPr lang="en-US" sz="800"/>
              <a:t>fail (4), adequate (5), fair (6), satisfactory (7), good (8), very good (9), excellent (10)</a:t>
            </a:r>
          </a:p>
          <a:p>
            <a:pPr marL="457200" lvl="0" indent="-279400" algn="l" rtl="0">
              <a:lnSpc>
                <a:spcPct val="115000"/>
              </a:lnSpc>
              <a:spcBef>
                <a:spcPts val="0"/>
              </a:spcBef>
              <a:spcAft>
                <a:spcPts val="0"/>
              </a:spcAft>
              <a:buSzPts val="800"/>
              <a:buChar char="•"/>
            </a:pPr>
            <a:r>
              <a:rPr lang="en-US" sz="800"/>
              <a:t>you can do this with support, you can do this to a varying extent, you can do this well, you can do this excellently</a:t>
            </a:r>
          </a:p>
          <a:p>
            <a:pPr marL="457200" lvl="0" indent="-279400" algn="l" rtl="0">
              <a:lnSpc>
                <a:spcPct val="115000"/>
              </a:lnSpc>
              <a:spcBef>
                <a:spcPts val="0"/>
              </a:spcBef>
              <a:spcAft>
                <a:spcPts val="0"/>
              </a:spcAft>
              <a:buSzPts val="800"/>
              <a:buChar char="•"/>
            </a:pPr>
            <a:r>
              <a:rPr lang="en-US" sz="800"/>
              <a:t>excellent, good, satisfactory, adequate</a:t>
            </a:r>
          </a:p>
          <a:p>
            <a:pPr marL="0" lvl="0" indent="0" algn="l" rtl="0">
              <a:lnSpc>
                <a:spcPct val="115000"/>
              </a:lnSpc>
              <a:spcBef>
                <a:spcPts val="1200"/>
              </a:spcBef>
              <a:spcAft>
                <a:spcPts val="0"/>
              </a:spcAft>
              <a:buNone/>
            </a:pPr>
            <a:r>
              <a:rPr lang="en-US" sz="800"/>
              <a:t>The main thing is that the assessment criteria and the descriptions for attaining these are understandable.</a:t>
            </a:r>
          </a:p>
          <a:p>
            <a:pPr marL="0" lvl="0" indent="0" algn="l" rtl="0">
              <a:spcBef>
                <a:spcPts val="1200"/>
              </a:spcBef>
              <a:spcAft>
                <a:spcPts val="0"/>
              </a:spcAft>
              <a:buNone/>
            </a:pPr>
            <a:r>
              <a:rPr lang="en-US" sz="800" b="1"/>
              <a:t>These phases must be completed before the tool is used: </a:t>
            </a:r>
          </a:p>
          <a:p>
            <a:pPr marL="0" lvl="0" indent="0" algn="l" rtl="0">
              <a:spcBef>
                <a:spcPts val="0"/>
              </a:spcBef>
              <a:spcAft>
                <a:spcPts val="0"/>
              </a:spcAft>
              <a:buClr>
                <a:schemeClr val="dk1"/>
              </a:buClr>
              <a:buSzPts val="1100"/>
              <a:buFont typeface="Arial"/>
              <a:buNone/>
            </a:pPr>
            <a:endParaRPr sz="800" b="1"/>
          </a:p>
          <a:p>
            <a:pPr marL="457200" lvl="0" indent="-279400" algn="l" rtl="0">
              <a:spcBef>
                <a:spcPts val="0"/>
              </a:spcBef>
              <a:spcAft>
                <a:spcPts val="0"/>
              </a:spcAft>
              <a:buSzPts val="800"/>
              <a:buAutoNum type="arabicPeriod"/>
            </a:pPr>
            <a:r>
              <a:rPr lang="en-US" sz="800"/>
              <a:t>Teachers jointly select the phenomenon discussed on the basis of themes that recur in the curriculum.</a:t>
            </a:r>
          </a:p>
          <a:p>
            <a:pPr marL="0" lvl="0" indent="0" algn="l" rtl="0">
              <a:spcBef>
                <a:spcPts val="0"/>
              </a:spcBef>
              <a:spcAft>
                <a:spcPts val="0"/>
              </a:spcAft>
              <a:buClr>
                <a:schemeClr val="dk1"/>
              </a:buClr>
              <a:buSzPts val="1100"/>
              <a:buFont typeface="Arial"/>
              <a:buNone/>
            </a:pPr>
            <a:endParaRPr sz="800"/>
          </a:p>
          <a:p>
            <a:pPr marL="457200" lvl="0" indent="-279400" algn="l" rtl="0">
              <a:spcBef>
                <a:spcPts val="0"/>
              </a:spcBef>
              <a:spcAft>
                <a:spcPts val="0"/>
              </a:spcAft>
              <a:buSzPts val="800"/>
              <a:buAutoNum type="arabicPeriod"/>
            </a:pPr>
            <a:r>
              <a:rPr lang="en-US" sz="800"/>
              <a:t>Teachers identify subject-specific goals associated with the topic, and based on these, specify the shared main goal for the whole phenomenon.</a:t>
            </a:r>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Clr>
                <a:schemeClr val="dk1"/>
              </a:buClr>
              <a:buSzPts val="1100"/>
              <a:buFont typeface="Arial"/>
              <a:buNone/>
            </a:pPr>
            <a:r>
              <a:rPr lang="en-US" sz="800" b="1"/>
              <a:t>Import the following matters to the rubric: </a:t>
            </a:r>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Clr>
                <a:schemeClr val="dk1"/>
              </a:buClr>
              <a:buSzPts val="1100"/>
              <a:buFont typeface="Arial"/>
              <a:buNone/>
            </a:pPr>
            <a:r>
              <a:rPr lang="en-US" sz="800"/>
              <a:t>Teachers add to the rubric the goals of teaching and the objects assessed, which are related to the phenomenon being discussed. (descriptions from the criteria for final assessment </a:t>
            </a:r>
            <a:r>
              <a:rPr lang="en-US" sz="800" u="sng">
                <a:solidFill>
                  <a:schemeClr val="hlink"/>
                </a:solidFill>
                <a:hlinkClick r:id="rId4"/>
              </a:rPr>
              <a:t>https://www.oph.fi/fi/koulutus-ja-tutkinnot/oppiaineiden-paattoarviointi</a:t>
            </a:r>
            <a:r>
              <a:rPr lang="en-US" sz="800"/>
              <a:t>)</a:t>
            </a:r>
          </a:p>
          <a:p>
            <a:pPr marL="0" lvl="0" indent="0" algn="l" rtl="0">
              <a:spcBef>
                <a:spcPts val="0"/>
              </a:spcBef>
              <a:spcAft>
                <a:spcPts val="0"/>
              </a:spcAft>
              <a:buClr>
                <a:schemeClr val="dk1"/>
              </a:buClr>
              <a:buSzPts val="1100"/>
              <a:buFont typeface="Arial"/>
              <a:buNone/>
            </a:pPr>
            <a:endParaRPr sz="800"/>
          </a:p>
          <a:p>
            <a:pPr marL="0" lvl="0" indent="0" algn="l" rtl="0">
              <a:spcBef>
                <a:spcPts val="0"/>
              </a:spcBef>
              <a:spcAft>
                <a:spcPts val="0"/>
              </a:spcAft>
              <a:buClr>
                <a:schemeClr val="dk1"/>
              </a:buClr>
              <a:buSzPts val="1100"/>
              <a:buFont typeface="Arial"/>
              <a:buNone/>
            </a:pPr>
            <a:r>
              <a:rPr lang="en-US" sz="800" b="1"/>
              <a:t>Use the rubric as support for the assessment: </a:t>
            </a:r>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Clr>
                <a:schemeClr val="dk1"/>
              </a:buClr>
              <a:buSzPts val="1100"/>
              <a:buFont typeface="Arial"/>
              <a:buNone/>
            </a:pPr>
            <a:r>
              <a:rPr lang="en-US" sz="800"/>
              <a:t>The teacher and the learners assess the progress of the learning process and the realization of goals in relation to the assessment criteria imported to the rubric tool.</a:t>
            </a:r>
            <a:r>
              <a:rPr lang="en-US" sz="800" b="1"/>
              <a:t> </a:t>
            </a:r>
          </a:p>
          <a:p>
            <a:pPr marL="0" lvl="0" indent="0" algn="l" rtl="0">
              <a:spcBef>
                <a:spcPts val="0"/>
              </a:spcBef>
              <a:spcAft>
                <a:spcPts val="0"/>
              </a:spcAft>
              <a:buNone/>
            </a:pPr>
            <a:endParaRPr sz="800" b="1"/>
          </a:p>
          <a:p>
            <a:pPr marL="0" lvl="0" indent="0" algn="l" rtl="0">
              <a:spcBef>
                <a:spcPts val="0"/>
              </a:spcBef>
              <a:spcAft>
                <a:spcPts val="0"/>
              </a:spcAft>
              <a:buNone/>
            </a:pPr>
            <a:endParaRPr sz="800" b="1"/>
          </a:p>
          <a:p>
            <a:pPr marL="0" lvl="0" indent="0" algn="l" rtl="0">
              <a:spcBef>
                <a:spcPts val="0"/>
              </a:spcBef>
              <a:spcAft>
                <a:spcPts val="0"/>
              </a:spcAft>
              <a:buNone/>
            </a:pPr>
            <a:endParaRPr sz="800" b="1"/>
          </a:p>
          <a:p>
            <a:pPr marL="0" lvl="0" indent="0" algn="l" rtl="0">
              <a:spcBef>
                <a:spcPts val="0"/>
              </a:spcBef>
              <a:spcAft>
                <a:spcPts val="0"/>
              </a:spcAft>
              <a:buNone/>
            </a:pPr>
            <a:endParaRPr sz="800"/>
          </a:p>
        </p:txBody>
      </p:sp>
      <p:sp>
        <p:nvSpPr>
          <p:cNvPr id="293" name="Google Shape;293;p42"/>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3000">
                <a:latin typeface="Arial"/>
                <a:ea typeface="Arial"/>
                <a:cs typeface="Arial"/>
                <a:sym typeface="Arial"/>
              </a:rPr>
              <a:t>Assessment table for subject-specific competence</a:t>
            </a:r>
          </a:p>
        </p:txBody>
      </p:sp>
      <p:sp>
        <p:nvSpPr>
          <p:cNvPr id="294" name="Google Shape;294;p4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
        <p:nvSpPr>
          <p:cNvPr id="295" name="Google Shape;295;p42"/>
          <p:cNvSpPr txBox="1"/>
          <p:nvPr/>
        </p:nvSpPr>
        <p:spPr>
          <a:xfrm>
            <a:off x="5457050" y="5607875"/>
            <a:ext cx="2618700" cy="7875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000"/>
              <a:t>Write the goals being learned here. Clearly bring out the goals set for learning whose realization is assessed.</a:t>
            </a:r>
          </a:p>
        </p:txBody>
      </p:sp>
      <p:cxnSp>
        <p:nvCxnSpPr>
          <p:cNvPr id="296" name="Google Shape;296;p42"/>
          <p:cNvCxnSpPr>
            <a:stCxn id="295" idx="0"/>
          </p:cNvCxnSpPr>
          <p:nvPr/>
        </p:nvCxnSpPr>
        <p:spPr>
          <a:xfrm rot="10800000">
            <a:off x="6056600" y="3119375"/>
            <a:ext cx="709800" cy="2488500"/>
          </a:xfrm>
          <a:prstGeom prst="straightConnector1">
            <a:avLst/>
          </a:prstGeom>
          <a:noFill/>
          <a:ln w="9525" cap="flat" cmpd="sng">
            <a:solidFill>
              <a:srgbClr val="9FC9EB"/>
            </a:solidFill>
            <a:prstDash val="solid"/>
            <a:round/>
            <a:headEnd type="none" w="med" len="med"/>
            <a:tailEnd type="oval" w="med" len="med"/>
          </a:ln>
        </p:spPr>
      </p:cxnSp>
      <p:sp>
        <p:nvSpPr>
          <p:cNvPr id="297" name="Google Shape;297;p42"/>
          <p:cNvSpPr txBox="1"/>
          <p:nvPr/>
        </p:nvSpPr>
        <p:spPr>
          <a:xfrm>
            <a:off x="8918600" y="852700"/>
            <a:ext cx="2959500" cy="3975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000"/>
              <a:t>Write the assessment scale used on this line.</a:t>
            </a:r>
          </a:p>
        </p:txBody>
      </p:sp>
      <p:cxnSp>
        <p:nvCxnSpPr>
          <p:cNvPr id="298" name="Google Shape;298;p42"/>
          <p:cNvCxnSpPr>
            <a:stCxn id="297" idx="2"/>
          </p:cNvCxnSpPr>
          <p:nvPr/>
        </p:nvCxnSpPr>
        <p:spPr>
          <a:xfrm flipH="1">
            <a:off x="9219650" y="1250200"/>
            <a:ext cx="1178700" cy="707100"/>
          </a:xfrm>
          <a:prstGeom prst="straightConnector1">
            <a:avLst/>
          </a:prstGeom>
          <a:noFill/>
          <a:ln w="9525" cap="flat" cmpd="sng">
            <a:solidFill>
              <a:srgbClr val="9FC9EB"/>
            </a:solidFill>
            <a:prstDash val="solid"/>
            <a:round/>
            <a:headEnd type="none" w="med" len="med"/>
            <a:tailEnd type="oval" w="med" len="med"/>
          </a:ln>
        </p:spPr>
      </p:cxnSp>
      <p:sp>
        <p:nvSpPr>
          <p:cNvPr id="299" name="Google Shape;299;p42"/>
          <p:cNvSpPr txBox="1"/>
          <p:nvPr/>
        </p:nvSpPr>
        <p:spPr>
          <a:xfrm>
            <a:off x="6022125" y="898525"/>
            <a:ext cx="2618700" cy="5409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000"/>
              <a:t>Write the objects of assessment in this column.</a:t>
            </a:r>
          </a:p>
        </p:txBody>
      </p:sp>
      <p:cxnSp>
        <p:nvCxnSpPr>
          <p:cNvPr id="300" name="Google Shape;300;p42"/>
          <p:cNvCxnSpPr>
            <a:stCxn id="299" idx="2"/>
          </p:cNvCxnSpPr>
          <p:nvPr/>
        </p:nvCxnSpPr>
        <p:spPr>
          <a:xfrm>
            <a:off x="7331475" y="1439425"/>
            <a:ext cx="0" cy="1006500"/>
          </a:xfrm>
          <a:prstGeom prst="straightConnector1">
            <a:avLst/>
          </a:prstGeom>
          <a:noFill/>
          <a:ln w="9525" cap="flat" cmpd="sng">
            <a:solidFill>
              <a:srgbClr val="9FC9EB"/>
            </a:solidFill>
            <a:prstDash val="solid"/>
            <a:round/>
            <a:headEnd type="none" w="med" len="med"/>
            <a:tailEnd type="oval" w="med" len="med"/>
          </a:ln>
        </p:spPr>
      </p:cxnSp>
      <p:sp>
        <p:nvSpPr>
          <p:cNvPr id="301" name="Google Shape;301;p42"/>
          <p:cNvSpPr/>
          <p:nvPr/>
        </p:nvSpPr>
        <p:spPr>
          <a:xfrm>
            <a:off x="8175350" y="5607825"/>
            <a:ext cx="759600" cy="490200"/>
          </a:xfrm>
          <a:prstGeom prst="rect">
            <a:avLst/>
          </a:prstGeom>
          <a:solidFill>
            <a:schemeClr val="accent3"/>
          </a:solidFill>
          <a:ln w="9525" cap="flat" cmpd="sng">
            <a:solidFill>
              <a:srgbClr val="9FC9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2"/>
          <p:cNvSpPr txBox="1"/>
          <p:nvPr/>
        </p:nvSpPr>
        <p:spPr>
          <a:xfrm>
            <a:off x="8934950" y="5607825"/>
            <a:ext cx="2618700" cy="10065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000"/>
              <a:t>Shade or mark the section that best describes the realization of the goal set. During the process, you can review lessons learned in relation to the assessment criteria and give learners feedback on where you are going, and what could be developed further.</a:t>
            </a:r>
          </a:p>
        </p:txBody>
      </p:sp>
      <p:sp>
        <p:nvSpPr>
          <p:cNvPr id="303" name="Google Shape;303;p42"/>
          <p:cNvSpPr/>
          <p:nvPr/>
        </p:nvSpPr>
        <p:spPr>
          <a:xfrm>
            <a:off x="7713700" y="4431225"/>
            <a:ext cx="759600" cy="3453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2"/>
          <p:cNvSpPr/>
          <p:nvPr/>
        </p:nvSpPr>
        <p:spPr>
          <a:xfrm>
            <a:off x="8473300" y="3620525"/>
            <a:ext cx="759600" cy="810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2"/>
          <p:cNvSpPr/>
          <p:nvPr/>
        </p:nvSpPr>
        <p:spPr>
          <a:xfrm>
            <a:off x="7713700" y="3223025"/>
            <a:ext cx="7596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06" name="Google Shape;306;p42"/>
          <p:cNvCxnSpPr>
            <a:stCxn id="307" idx="0"/>
          </p:cNvCxnSpPr>
          <p:nvPr/>
        </p:nvCxnSpPr>
        <p:spPr>
          <a:xfrm rot="10800000">
            <a:off x="8128050" y="2256500"/>
            <a:ext cx="2030100" cy="713400"/>
          </a:xfrm>
          <a:prstGeom prst="straightConnector1">
            <a:avLst/>
          </a:prstGeom>
          <a:noFill/>
          <a:ln w="9525" cap="flat" cmpd="sng">
            <a:solidFill>
              <a:srgbClr val="9FC9EB"/>
            </a:solidFill>
            <a:prstDash val="solid"/>
            <a:round/>
            <a:headEnd type="none" w="med" len="med"/>
            <a:tailEnd type="oval" w="med" len="med"/>
          </a:ln>
        </p:spPr>
      </p:cxnSp>
      <p:sp>
        <p:nvSpPr>
          <p:cNvPr id="308" name="Google Shape;308;p42"/>
          <p:cNvSpPr/>
          <p:nvPr/>
        </p:nvSpPr>
        <p:spPr>
          <a:xfrm>
            <a:off x="8473300" y="2825375"/>
            <a:ext cx="7596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2"/>
          <p:cNvSpPr txBox="1"/>
          <p:nvPr/>
        </p:nvSpPr>
        <p:spPr>
          <a:xfrm>
            <a:off x="8734500" y="2969900"/>
            <a:ext cx="2847300" cy="650700"/>
          </a:xfrm>
          <a:prstGeom prst="rect">
            <a:avLst/>
          </a:prstGeom>
          <a:solidFill>
            <a:srgbClr val="FFFFFF"/>
          </a:solid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000"/>
              <a:t>For each goal, write assessment criteria in which you describe what the realization of the goal means concretely.</a:t>
            </a:r>
          </a:p>
        </p:txBody>
      </p:sp>
      <p:sp>
        <p:nvSpPr>
          <p:cNvPr id="309" name="Google Shape;309;p42"/>
          <p:cNvSpPr/>
          <p:nvPr/>
        </p:nvSpPr>
        <p:spPr>
          <a:xfrm>
            <a:off x="9962450" y="2037875"/>
            <a:ext cx="7596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10" name="Google Shape;310;p42"/>
          <p:cNvCxnSpPr>
            <a:stCxn id="302" idx="0"/>
            <a:endCxn id="304" idx="2"/>
          </p:cNvCxnSpPr>
          <p:nvPr/>
        </p:nvCxnSpPr>
        <p:spPr>
          <a:xfrm rot="10800000">
            <a:off x="8853200" y="4431225"/>
            <a:ext cx="1391100" cy="1176600"/>
          </a:xfrm>
          <a:prstGeom prst="straightConnector1">
            <a:avLst/>
          </a:prstGeom>
          <a:noFill/>
          <a:ln w="9525" cap="flat" cmpd="sng">
            <a:solidFill>
              <a:srgbClr val="9FC9EB"/>
            </a:solidFill>
            <a:prstDash val="solid"/>
            <a:round/>
            <a:headEnd type="none" w="med" len="med"/>
            <a:tailEnd type="oval" w="med" len="med"/>
          </a:ln>
        </p:spPr>
      </p:cxnSp>
      <p:sp>
        <p:nvSpPr>
          <p:cNvPr id="311" name="Google Shape;311;p42"/>
          <p:cNvSpPr/>
          <p:nvPr/>
        </p:nvSpPr>
        <p:spPr>
          <a:xfrm>
            <a:off x="7713700" y="2429075"/>
            <a:ext cx="7596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2"/>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en-US" sz="800" b="1"/>
              <a:t>INSTRUCTIONS FOR FILLING OUT THE RUBRIC: Subject-specific assessment criteria</a:t>
            </a:r>
          </a:p>
          <a:p>
            <a:pPr marL="0" marR="0" lvl="0" indent="0" algn="l" rtl="0">
              <a:lnSpc>
                <a:spcPct val="90000"/>
              </a:lnSpc>
              <a:spcBef>
                <a:spcPts val="600"/>
              </a:spcBef>
              <a:spcAft>
                <a:spcPts val="0"/>
              </a:spcAft>
              <a:buClr>
                <a:srgbClr val="343D58"/>
              </a:buClr>
              <a:buSzPts val="800"/>
              <a:buFont typeface="Arial"/>
              <a:buNone/>
            </a:pPr>
            <a:endParaRPr sz="8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graphicFrame>
        <p:nvGraphicFramePr>
          <p:cNvPr id="317" name="Google Shape;317;p43"/>
          <p:cNvGraphicFramePr/>
          <p:nvPr/>
        </p:nvGraphicFramePr>
        <p:xfrm>
          <a:off x="3526938" y="633388"/>
          <a:ext cx="8147700" cy="5221450"/>
        </p:xfrm>
        <a:graphic>
          <a:graphicData uri="http://schemas.openxmlformats.org/drawingml/2006/table">
            <a:tbl>
              <a:tblPr>
                <a:noFill/>
                <a:tableStyleId>{3D2BE97B-CBCA-4684-8CA2-D9B863EF6814}</a:tableStyleId>
              </a:tblPr>
              <a:tblGrid>
                <a:gridCol w="1357950">
                  <a:extLst>
                    <a:ext uri="{9D8B030D-6E8A-4147-A177-3AD203B41FA5}">
                      <a16:colId xmlns:a16="http://schemas.microsoft.com/office/drawing/2014/main" val="20000"/>
                    </a:ext>
                  </a:extLst>
                </a:gridCol>
                <a:gridCol w="1357950">
                  <a:extLst>
                    <a:ext uri="{9D8B030D-6E8A-4147-A177-3AD203B41FA5}">
                      <a16:colId xmlns:a16="http://schemas.microsoft.com/office/drawing/2014/main" val="20001"/>
                    </a:ext>
                  </a:extLst>
                </a:gridCol>
                <a:gridCol w="1357950">
                  <a:extLst>
                    <a:ext uri="{9D8B030D-6E8A-4147-A177-3AD203B41FA5}">
                      <a16:colId xmlns:a16="http://schemas.microsoft.com/office/drawing/2014/main" val="20002"/>
                    </a:ext>
                  </a:extLst>
                </a:gridCol>
                <a:gridCol w="1357950">
                  <a:extLst>
                    <a:ext uri="{9D8B030D-6E8A-4147-A177-3AD203B41FA5}">
                      <a16:colId xmlns:a16="http://schemas.microsoft.com/office/drawing/2014/main" val="20003"/>
                    </a:ext>
                  </a:extLst>
                </a:gridCol>
                <a:gridCol w="1357950">
                  <a:extLst>
                    <a:ext uri="{9D8B030D-6E8A-4147-A177-3AD203B41FA5}">
                      <a16:colId xmlns:a16="http://schemas.microsoft.com/office/drawing/2014/main" val="20004"/>
                    </a:ext>
                  </a:extLst>
                </a:gridCol>
                <a:gridCol w="1357950">
                  <a:extLst>
                    <a:ext uri="{9D8B030D-6E8A-4147-A177-3AD203B41FA5}">
                      <a16:colId xmlns:a16="http://schemas.microsoft.com/office/drawing/2014/main" val="20005"/>
                    </a:ext>
                  </a:extLst>
                </a:gridCol>
              </a:tblGrid>
              <a:tr h="289625">
                <a:tc>
                  <a:txBody>
                    <a:bodyPr/>
                    <a:lstStyle/>
                    <a:p>
                      <a:pPr marL="0" lvl="0" indent="0" algn="ctr" rtl="0">
                        <a:spcBef>
                          <a:spcPts val="0"/>
                        </a:spcBef>
                        <a:spcAft>
                          <a:spcPts val="0"/>
                        </a:spcAft>
                        <a:buNone/>
                      </a:pPr>
                      <a:r>
                        <a:rPr lang="en-US" sz="700">
                          <a:solidFill>
                            <a:srgbClr val="434343"/>
                          </a:solidFill>
                          <a:latin typeface="Arial Black"/>
                          <a:ea typeface="Arial Black"/>
                          <a:cs typeface="Arial Black"/>
                          <a:sym typeface="Arial Black"/>
                        </a:rPr>
                        <a:t>Skill-related goals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en-US" sz="700">
                          <a:solidFill>
                            <a:srgbClr val="434343"/>
                          </a:solidFill>
                          <a:latin typeface="Arial Black"/>
                          <a:ea typeface="Arial Black"/>
                          <a:cs typeface="Arial Black"/>
                          <a:sym typeface="Arial Black"/>
                        </a:rPr>
                        <a:t>Assessment criterion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en-US" sz="700">
                          <a:solidFill>
                            <a:srgbClr val="434343"/>
                          </a:solidFill>
                          <a:latin typeface="Arial Black"/>
                          <a:ea typeface="Arial Black"/>
                          <a:cs typeface="Arial Black"/>
                          <a:sym typeface="Arial Black"/>
                        </a:rPr>
                        <a:t>Assessment criterion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Clr>
                          <a:schemeClr val="dk1"/>
                        </a:buClr>
                        <a:buSzPts val="1100"/>
                        <a:buFont typeface="Arial"/>
                        <a:buNone/>
                      </a:pPr>
                      <a:r>
                        <a:rPr lang="en-US" sz="700">
                          <a:solidFill>
                            <a:srgbClr val="434343"/>
                          </a:solidFill>
                          <a:latin typeface="Arial Black"/>
                          <a:ea typeface="Arial Black"/>
                          <a:cs typeface="Arial Black"/>
                          <a:sym typeface="Arial Black"/>
                        </a:rPr>
                        <a:t>Assessment criterion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Clr>
                          <a:schemeClr val="dk1"/>
                        </a:buClr>
                        <a:buSzPts val="1100"/>
                        <a:buFont typeface="Arial"/>
                        <a:buNone/>
                      </a:pPr>
                      <a:r>
                        <a:rPr lang="en-US" sz="700">
                          <a:solidFill>
                            <a:srgbClr val="434343"/>
                          </a:solidFill>
                          <a:latin typeface="Arial Black"/>
                          <a:ea typeface="Arial Black"/>
                          <a:cs typeface="Arial Black"/>
                          <a:sym typeface="Arial Black"/>
                        </a:rPr>
                        <a:t>Assessment criterion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Clr>
                          <a:schemeClr val="dk1"/>
                        </a:buClr>
                        <a:buSzPts val="1100"/>
                        <a:buFont typeface="Arial"/>
                        <a:buNone/>
                      </a:pPr>
                      <a:r>
                        <a:rPr lang="en-US" sz="700">
                          <a:solidFill>
                            <a:srgbClr val="434343"/>
                          </a:solidFill>
                          <a:latin typeface="Arial Black"/>
                          <a:ea typeface="Arial Black"/>
                          <a:cs typeface="Arial Black"/>
                          <a:sym typeface="Arial Black"/>
                        </a:rPr>
                        <a:t>Assessment criterion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11600">
                <a:tc>
                  <a:txBody>
                    <a:bodyPr/>
                    <a:lstStyle/>
                    <a:p>
                      <a:pPr marL="0" lvl="0" indent="0" algn="l" rtl="0">
                        <a:spcBef>
                          <a:spcPts val="0"/>
                        </a:spcBef>
                        <a:spcAft>
                          <a:spcPts val="0"/>
                        </a:spcAft>
                        <a:buNone/>
                      </a:pPr>
                      <a:r>
                        <a:rPr lang="en-US" sz="600">
                          <a:latin typeface="Arial Black"/>
                          <a:ea typeface="Arial Black"/>
                          <a:cs typeface="Arial Black"/>
                          <a:sym typeface="Arial Black"/>
                        </a:rPr>
                        <a:t>1. Object of the assessment: </a:t>
                      </a:r>
                    </a:p>
                    <a:p>
                      <a:pPr marL="0" lvl="0" indent="0" algn="l" rtl="0">
                        <a:spcBef>
                          <a:spcPts val="0"/>
                        </a:spcBef>
                        <a:spcAft>
                          <a:spcPts val="0"/>
                        </a:spcAft>
                        <a:buNone/>
                      </a:pPr>
                      <a:endParaRPr sz="600" b="1"/>
                    </a:p>
                    <a:p>
                      <a:pPr marL="0" lvl="0" indent="0" algn="l" rtl="0">
                        <a:spcBef>
                          <a:spcPts val="0"/>
                        </a:spcBef>
                        <a:spcAft>
                          <a:spcPts val="0"/>
                        </a:spcAft>
                        <a:buNone/>
                      </a:pPr>
                      <a:endParaRPr sz="600" b="1"/>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600"/>
                        <a:t>Grounds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6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11600">
                <a:tc>
                  <a:txBody>
                    <a:bodyPr/>
                    <a:lstStyle/>
                    <a:p>
                      <a:pPr marL="0" lvl="0" indent="0" algn="l" rtl="0">
                        <a:spcBef>
                          <a:spcPts val="0"/>
                        </a:spcBef>
                        <a:spcAft>
                          <a:spcPts val="0"/>
                        </a:spcAft>
                        <a:buClr>
                          <a:schemeClr val="dk1"/>
                        </a:buClr>
                        <a:buSzPts val="1100"/>
                        <a:buFont typeface="Arial"/>
                        <a:buNone/>
                      </a:pPr>
                      <a:r>
                        <a:rPr lang="en-US" sz="600">
                          <a:solidFill>
                            <a:schemeClr val="dk1"/>
                          </a:solidFill>
                          <a:latin typeface="Arial Black"/>
                          <a:ea typeface="Arial Black"/>
                          <a:cs typeface="Arial Black"/>
                          <a:sym typeface="Arial Black"/>
                        </a:rPr>
                        <a:t>2.  Object of the assessment</a:t>
                      </a:r>
                    </a:p>
                    <a:p>
                      <a:pPr marL="0" lvl="0" indent="0" algn="l" rtl="0">
                        <a:spcBef>
                          <a:spcPts val="0"/>
                        </a:spcBef>
                        <a:spcAft>
                          <a:spcPts val="0"/>
                        </a:spcAft>
                        <a:buClr>
                          <a:schemeClr val="dk1"/>
                        </a:buClr>
                        <a:buSzPts val="1100"/>
                        <a:buFont typeface="Arial"/>
                        <a:buNone/>
                      </a:pPr>
                      <a:endParaRPr sz="600" b="1">
                        <a:solidFill>
                          <a:schemeClr val="dk1"/>
                        </a:solidFill>
                      </a:endParaRPr>
                    </a:p>
                    <a:p>
                      <a:pPr marL="0" lvl="0" indent="0" algn="l" rtl="0">
                        <a:spcBef>
                          <a:spcPts val="0"/>
                        </a:spcBef>
                        <a:spcAft>
                          <a:spcPts val="0"/>
                        </a:spcAft>
                        <a:buClr>
                          <a:schemeClr val="dk1"/>
                        </a:buClr>
                        <a:buSzPts val="1100"/>
                        <a:buFont typeface="Arial"/>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11600">
                <a:tc>
                  <a:txBody>
                    <a:bodyPr/>
                    <a:lstStyle/>
                    <a:p>
                      <a:pPr marL="0" lvl="0" indent="0" algn="l" rtl="0">
                        <a:spcBef>
                          <a:spcPts val="0"/>
                        </a:spcBef>
                        <a:spcAft>
                          <a:spcPts val="0"/>
                        </a:spcAft>
                        <a:buNone/>
                      </a:pPr>
                      <a:r>
                        <a:rPr lang="en-US" sz="600">
                          <a:solidFill>
                            <a:schemeClr val="dk1"/>
                          </a:solidFill>
                          <a:latin typeface="Arial Black"/>
                          <a:ea typeface="Arial Black"/>
                          <a:cs typeface="Arial Black"/>
                          <a:sym typeface="Arial Black"/>
                        </a:rPr>
                        <a:t>3.  Object of the assessment</a:t>
                      </a:r>
                    </a:p>
                    <a:p>
                      <a:pPr marL="0" lvl="0" indent="0" algn="l" rtl="0">
                        <a:spcBef>
                          <a:spcPts val="0"/>
                        </a:spcBef>
                        <a:spcAft>
                          <a:spcPts val="0"/>
                        </a:spcAft>
                        <a:buNone/>
                      </a:pPr>
                      <a:endParaRPr sz="600" b="1">
                        <a:solidFill>
                          <a:schemeClr val="dk1"/>
                        </a:solidFill>
                      </a:endParaRP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11600">
                <a:tc>
                  <a:txBody>
                    <a:bodyPr/>
                    <a:lstStyle/>
                    <a:p>
                      <a:pPr marL="0" lvl="0" indent="0" algn="l" rtl="0">
                        <a:spcBef>
                          <a:spcPts val="0"/>
                        </a:spcBef>
                        <a:spcAft>
                          <a:spcPts val="0"/>
                        </a:spcAft>
                        <a:buNone/>
                      </a:pPr>
                      <a:r>
                        <a:rPr lang="en-US" sz="600">
                          <a:solidFill>
                            <a:schemeClr val="dk1"/>
                          </a:solidFill>
                          <a:latin typeface="Arial Black"/>
                          <a:ea typeface="Arial Black"/>
                          <a:cs typeface="Arial Black"/>
                          <a:sym typeface="Arial Black"/>
                        </a:rPr>
                        <a:t>4.  Object of the assessment</a:t>
                      </a:r>
                    </a:p>
                    <a:p>
                      <a:pPr marL="0" lvl="0" indent="0" algn="l" rtl="0">
                        <a:spcBef>
                          <a:spcPts val="0"/>
                        </a:spcBef>
                        <a:spcAft>
                          <a:spcPts val="0"/>
                        </a:spcAft>
                        <a:buNone/>
                      </a:pPr>
                      <a:endParaRPr sz="600" b="1">
                        <a:solidFill>
                          <a:schemeClr val="dk1"/>
                        </a:solidFill>
                      </a:endParaRP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40025">
                <a:tc>
                  <a:txBody>
                    <a:bodyPr/>
                    <a:lstStyle/>
                    <a:p>
                      <a:pPr marL="0" lvl="0" indent="0" algn="l" rtl="0">
                        <a:spcBef>
                          <a:spcPts val="0"/>
                        </a:spcBef>
                        <a:spcAft>
                          <a:spcPts val="0"/>
                        </a:spcAft>
                        <a:buNone/>
                      </a:pPr>
                      <a:r>
                        <a:rPr lang="en-US" sz="600">
                          <a:solidFill>
                            <a:schemeClr val="dk1"/>
                          </a:solidFill>
                          <a:latin typeface="Arial Black"/>
                          <a:ea typeface="Arial Black"/>
                          <a:cs typeface="Arial Black"/>
                          <a:sym typeface="Arial Black"/>
                        </a:rPr>
                        <a:t>5.  Object of the assessment</a:t>
                      </a: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40025">
                <a:tc>
                  <a:txBody>
                    <a:bodyPr/>
                    <a:lstStyle/>
                    <a:p>
                      <a:pPr marL="0" lvl="0" indent="0" algn="l" rtl="0">
                        <a:spcBef>
                          <a:spcPts val="0"/>
                        </a:spcBef>
                        <a:spcAft>
                          <a:spcPts val="0"/>
                        </a:spcAft>
                        <a:buNone/>
                      </a:pPr>
                      <a:r>
                        <a:rPr lang="en-US" sz="600">
                          <a:solidFill>
                            <a:schemeClr val="dk1"/>
                          </a:solidFill>
                          <a:latin typeface="Arial Black"/>
                          <a:ea typeface="Arial Black"/>
                          <a:cs typeface="Arial Black"/>
                          <a:sym typeface="Arial Black"/>
                        </a:rPr>
                        <a:t>6.  Object of the assessment</a:t>
                      </a:r>
                    </a:p>
                    <a:p>
                      <a:pPr marL="0" lvl="0" indent="0" algn="l" rtl="0">
                        <a:spcBef>
                          <a:spcPts val="0"/>
                        </a:spcBef>
                        <a:spcAft>
                          <a:spcPts val="0"/>
                        </a:spcAft>
                        <a:buNone/>
                      </a:pPr>
                      <a:endParaRPr sz="600" b="1">
                        <a:solidFill>
                          <a:schemeClr val="dk1"/>
                        </a:solidFill>
                      </a:endParaRP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05375">
                <a:tc>
                  <a:txBody>
                    <a:bodyPr/>
                    <a:lstStyle/>
                    <a:p>
                      <a:pPr marL="0" lvl="0" indent="0" algn="l" rtl="0">
                        <a:spcBef>
                          <a:spcPts val="0"/>
                        </a:spcBef>
                        <a:spcAft>
                          <a:spcPts val="0"/>
                        </a:spcAft>
                        <a:buNone/>
                      </a:pPr>
                      <a:r>
                        <a:rPr lang="en-US" sz="600">
                          <a:solidFill>
                            <a:schemeClr val="dk1"/>
                          </a:solidFill>
                          <a:latin typeface="Arial Black"/>
                          <a:ea typeface="Arial Black"/>
                          <a:cs typeface="Arial Black"/>
                          <a:sym typeface="Arial Black"/>
                        </a:rPr>
                        <a:t>7. Object of the assessment</a:t>
                      </a:r>
                    </a:p>
                    <a:p>
                      <a:pPr marL="0" lvl="0" indent="0" algn="l" rtl="0">
                        <a:spcBef>
                          <a:spcPts val="0"/>
                        </a:spcBef>
                        <a:spcAft>
                          <a:spcPts val="0"/>
                        </a:spcAft>
                        <a:buNone/>
                      </a:pPr>
                      <a:endParaRPr sz="600" b="1">
                        <a:solidFill>
                          <a:schemeClr val="dk1"/>
                        </a:solidFill>
                      </a:endParaRP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endParaRPr sz="600">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5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318" name="Google Shape;318;p4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7</a:t>
            </a:fld>
            <a:endParaRPr lang="fi-FI"/>
          </a:p>
        </p:txBody>
      </p:sp>
      <p:sp>
        <p:nvSpPr>
          <p:cNvPr id="319" name="Google Shape;319;p43"/>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latin typeface="Arial"/>
                <a:ea typeface="Arial"/>
                <a:cs typeface="Arial"/>
                <a:sym typeface="Arial"/>
              </a:rPr>
              <a:t>PHENOMENON</a:t>
            </a:r>
            <a:r>
              <a:rPr lang="en-US" sz="1200" b="1"/>
              <a:t>:________________________________________________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en-US" sz="800"/>
              <a:t>Write the name of the phenomenon studied here</a:t>
            </a:r>
          </a:p>
        </p:txBody>
      </p:sp>
      <p:sp>
        <p:nvSpPr>
          <p:cNvPr id="320" name="Google Shape;320;p43"/>
          <p:cNvSpPr txBox="1"/>
          <p:nvPr/>
        </p:nvSpPr>
        <p:spPr>
          <a:xfrm>
            <a:off x="5933726"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t>SUBJECT:________________________________________________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en-US" sz="800"/>
              <a:t>Write the name of the subject here</a:t>
            </a:r>
          </a:p>
        </p:txBody>
      </p:sp>
      <p:sp>
        <p:nvSpPr>
          <p:cNvPr id="321" name="Google Shape;321;p43"/>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en-US" sz="800" b="1"/>
              <a:t>RUBRIC: Assessment table for subject-specific competence</a:t>
            </a:r>
          </a:p>
          <a:p>
            <a:pPr marL="0" marR="0" lvl="0" indent="0" algn="l" rtl="0">
              <a:lnSpc>
                <a:spcPct val="90000"/>
              </a:lnSpc>
              <a:spcBef>
                <a:spcPts val="600"/>
              </a:spcBef>
              <a:spcAft>
                <a:spcPts val="0"/>
              </a:spcAft>
              <a:buClr>
                <a:srgbClr val="343D58"/>
              </a:buClr>
              <a:buSzPts val="800"/>
              <a:buFont typeface="Arial"/>
              <a:buNone/>
            </a:pPr>
            <a:endParaRPr sz="800" b="1"/>
          </a:p>
        </p:txBody>
      </p:sp>
      <p:sp>
        <p:nvSpPr>
          <p:cNvPr id="322" name="Google Shape;322;p43"/>
          <p:cNvSpPr/>
          <p:nvPr/>
        </p:nvSpPr>
        <p:spPr>
          <a:xfrm>
            <a:off x="476000" y="633400"/>
            <a:ext cx="2853300" cy="52215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3"/>
          <p:cNvSpPr txBox="1"/>
          <p:nvPr/>
        </p:nvSpPr>
        <p:spPr>
          <a:xfrm>
            <a:off x="595990" y="785888"/>
            <a:ext cx="2613300" cy="322500"/>
          </a:xfrm>
          <a:prstGeom prst="rect">
            <a:avLst/>
          </a:prstGeom>
          <a:noFill/>
          <a:ln>
            <a:noFill/>
          </a:ln>
        </p:spPr>
        <p:txBody>
          <a:bodyPr spcFirstLastPara="1" wrap="square" lIns="18000" tIns="0" rIns="0" bIns="0" anchor="t" anchorCtr="0">
            <a:noAutofit/>
          </a:bodyPr>
          <a:lstStyle/>
          <a:p>
            <a:pPr marL="0" marR="0" lvl="0" indent="0" algn="l" rtl="0">
              <a:lnSpc>
                <a:spcPct val="100000"/>
              </a:lnSpc>
              <a:spcBef>
                <a:spcPts val="0"/>
              </a:spcBef>
              <a:spcAft>
                <a:spcPts val="0"/>
              </a:spcAft>
              <a:buClr>
                <a:srgbClr val="343D58"/>
              </a:buClr>
              <a:buSzPts val="800"/>
              <a:buFont typeface="Arial"/>
              <a:buNone/>
            </a:pPr>
            <a:r>
              <a:rPr lang="en-US" sz="1000">
                <a:latin typeface="Arial Black"/>
                <a:ea typeface="Arial Black"/>
                <a:cs typeface="Arial Black"/>
                <a:sym typeface="Arial Black"/>
              </a:rPr>
              <a:t>Goals for the subject</a:t>
            </a:r>
          </a:p>
          <a:p>
            <a:pPr marL="0" marR="0" lvl="0" indent="0" algn="l" rtl="0">
              <a:lnSpc>
                <a:spcPct val="100000"/>
              </a:lnSpc>
              <a:spcBef>
                <a:spcPts val="0"/>
              </a:spcBef>
              <a:spcAft>
                <a:spcPts val="0"/>
              </a:spcAft>
              <a:buClr>
                <a:srgbClr val="343D58"/>
              </a:buClr>
              <a:buSzPts val="800"/>
              <a:buFont typeface="Arial"/>
              <a:buNone/>
            </a:pPr>
            <a:endParaRPr sz="1000">
              <a:latin typeface="Arial Black"/>
              <a:ea typeface="Arial Black"/>
              <a:cs typeface="Arial Black"/>
              <a:sym typeface="Arial Black"/>
            </a:endParaRPr>
          </a:p>
          <a:p>
            <a:pPr marL="0" marR="0" lvl="0" indent="0" algn="l" rtl="0">
              <a:lnSpc>
                <a:spcPct val="100000"/>
              </a:lnSpc>
              <a:spcBef>
                <a:spcPts val="0"/>
              </a:spcBef>
              <a:spcAft>
                <a:spcPts val="0"/>
              </a:spcAft>
              <a:buClr>
                <a:srgbClr val="343D58"/>
              </a:buClr>
              <a:buSzPts val="800"/>
              <a:buFont typeface="Arial"/>
              <a:buNone/>
            </a:pPr>
            <a:endParaRPr sz="10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44"/>
          <p:cNvSpPr txBox="1"/>
          <p:nvPr/>
        </p:nvSpPr>
        <p:spPr>
          <a:xfrm>
            <a:off x="426300" y="771550"/>
            <a:ext cx="5889300" cy="329100"/>
          </a:xfrm>
          <a:prstGeom prst="rect">
            <a:avLst/>
          </a:prstGeom>
          <a:solidFill>
            <a:srgbClr val="0072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000" b="1">
                <a:solidFill>
                  <a:srgbClr val="FFFFFF"/>
                </a:solidFill>
              </a:rPr>
              <a:t>Self-assessment by the student</a:t>
            </a:r>
          </a:p>
        </p:txBody>
      </p:sp>
      <p:sp>
        <p:nvSpPr>
          <p:cNvPr id="329" name="Google Shape;329;p44"/>
          <p:cNvSpPr/>
          <p:nvPr/>
        </p:nvSpPr>
        <p:spPr>
          <a:xfrm>
            <a:off x="426300" y="764025"/>
            <a:ext cx="5889300" cy="2270400"/>
          </a:xfrm>
          <a:prstGeom prst="rect">
            <a:avLst/>
          </a:prstGeom>
          <a:noFill/>
          <a:ln w="19050"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30" name="Google Shape;330;p44" title="Chart"/>
          <p:cNvPicPr preferRelativeResize="0"/>
          <p:nvPr/>
        </p:nvPicPr>
        <p:blipFill>
          <a:blip r:embed="rId3">
            <a:alphaModFix/>
          </a:blip>
          <a:stretch>
            <a:fillRect/>
          </a:stretch>
        </p:blipFill>
        <p:spPr>
          <a:xfrm>
            <a:off x="6544200" y="791794"/>
            <a:ext cx="5190600" cy="5049656"/>
          </a:xfrm>
          <a:prstGeom prst="rect">
            <a:avLst/>
          </a:prstGeom>
          <a:noFill/>
          <a:ln w="19050" cap="flat" cmpd="sng">
            <a:solidFill>
              <a:srgbClr val="DEDFE1"/>
            </a:solidFill>
            <a:prstDash val="solid"/>
            <a:round/>
            <a:headEnd type="none" w="sm" len="sm"/>
            <a:tailEnd type="none" w="sm" len="sm"/>
          </a:ln>
        </p:spPr>
      </p:pic>
      <p:sp>
        <p:nvSpPr>
          <p:cNvPr id="331" name="Google Shape;331;p44"/>
          <p:cNvSpPr txBox="1">
            <a:spLocks noGrp="1"/>
          </p:cNvSpPr>
          <p:nvPr>
            <p:ph type="body" idx="1"/>
          </p:nvPr>
        </p:nvSpPr>
        <p:spPr>
          <a:xfrm>
            <a:off x="457200" y="1176900"/>
            <a:ext cx="5889300" cy="1941300"/>
          </a:xfrm>
          <a:prstGeom prst="rect">
            <a:avLst/>
          </a:prstGeom>
          <a:noFill/>
          <a:ln>
            <a:noFill/>
          </a:ln>
        </p:spPr>
        <p:txBody>
          <a:bodyPr spcFirstLastPara="1" wrap="square" lIns="0" tIns="36000" rIns="0" bIns="0" anchor="t" anchorCtr="0">
            <a:noAutofit/>
          </a:bodyPr>
          <a:lstStyle/>
          <a:p>
            <a:pPr marL="35999" lvl="0" indent="0" algn="l" rtl="0">
              <a:lnSpc>
                <a:spcPct val="90000"/>
              </a:lnSpc>
              <a:spcBef>
                <a:spcPts val="0"/>
              </a:spcBef>
              <a:spcAft>
                <a:spcPts val="0"/>
              </a:spcAft>
              <a:buClr>
                <a:srgbClr val="343D58"/>
              </a:buClr>
              <a:buSzPts val="1200"/>
              <a:buFont typeface="Arial"/>
              <a:buNone/>
            </a:pPr>
            <a:r>
              <a:rPr lang="en-US" sz="700" b="1"/>
              <a:t>1. How did you achieve the goals you set? State reasons for your answer. </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Clr>
                <a:srgbClr val="343D58"/>
              </a:buClr>
              <a:buSzPts val="1200"/>
              <a:buFont typeface="Arial"/>
              <a:buNone/>
            </a:pPr>
            <a:r>
              <a:rPr lang="en-US" sz="700" b="1"/>
              <a:t>2. Did you follow the plan you drew up? Why/why not? </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r>
              <a:rPr lang="en-US" sz="700" b="1"/>
              <a:t>3. In your opinion, how did you succeed at sharing lessons learned? State reasons for your answer. </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Clr>
                <a:srgbClr val="343D58"/>
              </a:buClr>
              <a:buSzPts val="1200"/>
              <a:buFont typeface="Arial"/>
              <a:buNone/>
            </a:pPr>
            <a:r>
              <a:rPr lang="en-US" sz="700" b="1"/>
              <a:t>3. What did you succeed at?</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Clr>
                <a:srgbClr val="343D58"/>
              </a:buClr>
              <a:buSzPts val="1200"/>
              <a:buFont typeface="Arial"/>
              <a:buNone/>
            </a:pPr>
            <a:r>
              <a:rPr lang="en-US" sz="700" b="1"/>
              <a:t>4. What could you have done better? </a:t>
            </a:r>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None/>
            </a:pPr>
            <a:endParaRPr sz="700"/>
          </a:p>
          <a:p>
            <a:pPr marL="35999" lvl="0" indent="0" algn="l" rtl="0">
              <a:lnSpc>
                <a:spcPct val="90000"/>
              </a:lnSpc>
              <a:spcBef>
                <a:spcPts val="600"/>
              </a:spcBef>
              <a:spcAft>
                <a:spcPts val="0"/>
              </a:spcAft>
              <a:buClr>
                <a:srgbClr val="343D58"/>
              </a:buClr>
              <a:buSzPts val="800"/>
              <a:buFont typeface="Arial"/>
              <a:buNone/>
            </a:pPr>
            <a:endParaRPr sz="700">
              <a:solidFill>
                <a:srgbClr val="000000"/>
              </a:solidFill>
            </a:endParaRPr>
          </a:p>
          <a:p>
            <a:pPr marL="35999" lvl="0" indent="0" algn="l" rtl="0">
              <a:lnSpc>
                <a:spcPct val="90000"/>
              </a:lnSpc>
              <a:spcBef>
                <a:spcPts val="0"/>
              </a:spcBef>
              <a:spcAft>
                <a:spcPts val="0"/>
              </a:spcAft>
              <a:buClr>
                <a:srgbClr val="343D58"/>
              </a:buClr>
              <a:buSzPts val="1200"/>
              <a:buFont typeface="Arial"/>
              <a:buNone/>
            </a:pPr>
            <a:endParaRPr sz="700">
              <a:solidFill>
                <a:srgbClr val="000000"/>
              </a:solidFill>
            </a:endParaRPr>
          </a:p>
          <a:p>
            <a:pPr marL="35999" lvl="0" indent="0" algn="l" rtl="0">
              <a:lnSpc>
                <a:spcPct val="100000"/>
              </a:lnSpc>
              <a:spcBef>
                <a:spcPts val="0"/>
              </a:spcBef>
              <a:spcAft>
                <a:spcPts val="0"/>
              </a:spcAft>
              <a:buNone/>
            </a:pPr>
            <a:endParaRPr sz="700"/>
          </a:p>
        </p:txBody>
      </p:sp>
      <p:sp>
        <p:nvSpPr>
          <p:cNvPr id="332" name="Google Shape;332;p44"/>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SUBJECT-SPECIFIC TEMPLATE FOR THE INTERIM/FINAL ASSESSMENT</a:t>
            </a:r>
          </a:p>
        </p:txBody>
      </p:sp>
      <p:sp>
        <p:nvSpPr>
          <p:cNvPr id="333" name="Google Shape;333;p4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8</a:t>
            </a:fld>
            <a:endParaRPr lang="fi-FI"/>
          </a:p>
        </p:txBody>
      </p:sp>
      <p:sp>
        <p:nvSpPr>
          <p:cNvPr id="334" name="Google Shape;334;p44"/>
          <p:cNvSpPr txBox="1"/>
          <p:nvPr/>
        </p:nvSpPr>
        <p:spPr>
          <a:xfrm>
            <a:off x="457200" y="3236550"/>
            <a:ext cx="5889300" cy="329100"/>
          </a:xfrm>
          <a:prstGeom prst="rect">
            <a:avLst/>
          </a:prstGeom>
          <a:solidFill>
            <a:srgbClr val="0092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000" b="1">
                <a:solidFill>
                  <a:srgbClr val="FFFFFF"/>
                </a:solidFill>
              </a:rPr>
              <a:t>Assessment by the teacher </a:t>
            </a:r>
          </a:p>
        </p:txBody>
      </p:sp>
      <p:sp>
        <p:nvSpPr>
          <p:cNvPr id="335" name="Google Shape;335;p44"/>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t>SUBJECT:________________________________________________</a:t>
            </a:r>
          </a:p>
          <a:p>
            <a:pPr marL="0" marR="0" lvl="0" indent="0" algn="l" rtl="0">
              <a:lnSpc>
                <a:spcPct val="90000"/>
              </a:lnSpc>
              <a:spcBef>
                <a:spcPts val="600"/>
              </a:spcBef>
              <a:spcAft>
                <a:spcPts val="0"/>
              </a:spcAft>
              <a:buClr>
                <a:srgbClr val="343D58"/>
              </a:buClr>
              <a:buSzPts val="800"/>
              <a:buFont typeface="Arial"/>
              <a:buNone/>
            </a:pPr>
            <a:endParaRPr/>
          </a:p>
        </p:txBody>
      </p:sp>
      <p:sp>
        <p:nvSpPr>
          <p:cNvPr id="336" name="Google Shape;336;p44"/>
          <p:cNvSpPr txBox="1"/>
          <p:nvPr/>
        </p:nvSpPr>
        <p:spPr>
          <a:xfrm>
            <a:off x="7001525" y="210900"/>
            <a:ext cx="47334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t>LEARNER:_______________________________________________</a:t>
            </a:r>
          </a:p>
          <a:p>
            <a:pPr marL="0" marR="0" lvl="0" indent="0" algn="l" rtl="0">
              <a:lnSpc>
                <a:spcPct val="90000"/>
              </a:lnSpc>
              <a:spcBef>
                <a:spcPts val="600"/>
              </a:spcBef>
              <a:spcAft>
                <a:spcPts val="0"/>
              </a:spcAft>
              <a:buClr>
                <a:srgbClr val="343D58"/>
              </a:buClr>
              <a:buSzPts val="800"/>
              <a:buFont typeface="Arial"/>
              <a:buNone/>
            </a:pPr>
            <a:endParaRPr/>
          </a:p>
        </p:txBody>
      </p:sp>
      <p:sp>
        <p:nvSpPr>
          <p:cNvPr id="337" name="Google Shape;337;p44"/>
          <p:cNvSpPr/>
          <p:nvPr/>
        </p:nvSpPr>
        <p:spPr>
          <a:xfrm>
            <a:off x="457200" y="3236550"/>
            <a:ext cx="5889300" cy="2604900"/>
          </a:xfrm>
          <a:prstGeom prst="rect">
            <a:avLst/>
          </a:prstGeom>
          <a:noFill/>
          <a:ln w="19050"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44"/>
          <p:cNvSpPr txBox="1">
            <a:spLocks noGrp="1"/>
          </p:cNvSpPr>
          <p:nvPr>
            <p:ph type="body" idx="1"/>
          </p:nvPr>
        </p:nvSpPr>
        <p:spPr>
          <a:xfrm>
            <a:off x="457200" y="3569850"/>
            <a:ext cx="5889300" cy="1941300"/>
          </a:xfrm>
          <a:prstGeom prst="rect">
            <a:avLst/>
          </a:prstGeom>
          <a:noFill/>
          <a:ln>
            <a:noFill/>
          </a:ln>
        </p:spPr>
        <p:txBody>
          <a:bodyPr spcFirstLastPara="1" wrap="square" lIns="0" tIns="36000" rIns="0" bIns="0" anchor="t" anchorCtr="0">
            <a:noAutofit/>
          </a:bodyPr>
          <a:lstStyle/>
          <a:p>
            <a:pPr marL="0" lvl="0" indent="0" algn="l" rtl="0">
              <a:lnSpc>
                <a:spcPct val="90000"/>
              </a:lnSpc>
              <a:spcBef>
                <a:spcPts val="0"/>
              </a:spcBef>
              <a:spcAft>
                <a:spcPts val="0"/>
              </a:spcAft>
              <a:buClr>
                <a:srgbClr val="343D58"/>
              </a:buClr>
              <a:buSzPts val="1200"/>
              <a:buFont typeface="Arial"/>
              <a:buNone/>
            </a:pPr>
            <a:r>
              <a:rPr lang="en-US" sz="700"/>
              <a:t> </a:t>
            </a:r>
            <a:r>
              <a:rPr lang="en-US" sz="700" b="1"/>
              <a:t>1. What did the learner succeed at?</a:t>
            </a:r>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i="1"/>
          </a:p>
          <a:p>
            <a:pPr marL="35999"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Clr>
                <a:srgbClr val="343D58"/>
              </a:buClr>
              <a:buSzPts val="1200"/>
              <a:buFont typeface="Arial"/>
              <a:buNone/>
            </a:pPr>
            <a:r>
              <a:rPr lang="en-US" sz="700" b="1"/>
              <a:t>2. How could the learner improve their work and further develop their competence? </a:t>
            </a:r>
          </a:p>
          <a:p>
            <a:pPr marL="0"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0"/>
              </a:spcBef>
              <a:spcAft>
                <a:spcPts val="0"/>
              </a:spcAft>
              <a:buNone/>
            </a:pPr>
            <a:r>
              <a:rPr lang="en-US" sz="700"/>
              <a:t> </a:t>
            </a:r>
          </a:p>
          <a:p>
            <a:pPr marL="0" lvl="0" indent="0" algn="l" rtl="0">
              <a:lnSpc>
                <a:spcPct val="90000"/>
              </a:lnSpc>
              <a:spcBef>
                <a:spcPts val="0"/>
              </a:spcBef>
              <a:spcAft>
                <a:spcPts val="0"/>
              </a:spcAft>
              <a:buClr>
                <a:srgbClr val="343D58"/>
              </a:buClr>
              <a:buSzPts val="1200"/>
              <a:buFont typeface="Arial"/>
              <a:buNone/>
            </a:pPr>
            <a:endParaRPr sz="700"/>
          </a:p>
          <a:p>
            <a:pPr marL="35999" lvl="0" indent="0" algn="l" rtl="0">
              <a:lnSpc>
                <a:spcPct val="90000"/>
              </a:lnSpc>
              <a:spcBef>
                <a:spcPts val="600"/>
              </a:spcBef>
              <a:spcAft>
                <a:spcPts val="0"/>
              </a:spcAft>
              <a:buClr>
                <a:srgbClr val="343D58"/>
              </a:buClr>
              <a:buSzPts val="800"/>
              <a:buFont typeface="Arial"/>
              <a:buNone/>
            </a:pPr>
            <a:endParaRPr sz="700">
              <a:solidFill>
                <a:srgbClr val="000000"/>
              </a:solidFill>
            </a:endParaRPr>
          </a:p>
          <a:p>
            <a:pPr marL="35999" lvl="0" indent="0" algn="l" rtl="0">
              <a:lnSpc>
                <a:spcPct val="90000"/>
              </a:lnSpc>
              <a:spcBef>
                <a:spcPts val="0"/>
              </a:spcBef>
              <a:spcAft>
                <a:spcPts val="0"/>
              </a:spcAft>
              <a:buClr>
                <a:srgbClr val="343D58"/>
              </a:buClr>
              <a:buSzPts val="1200"/>
              <a:buFont typeface="Arial"/>
              <a:buNone/>
            </a:pPr>
            <a:endParaRPr sz="700">
              <a:solidFill>
                <a:srgbClr val="000000"/>
              </a:solidFill>
            </a:endParaRPr>
          </a:p>
          <a:p>
            <a:pPr marL="35999" lvl="0" indent="0" algn="l" rtl="0">
              <a:lnSpc>
                <a:spcPct val="100000"/>
              </a:lnSpc>
              <a:spcBef>
                <a:spcPts val="0"/>
              </a:spcBef>
              <a:spcAft>
                <a:spcPts val="0"/>
              </a:spcAft>
              <a:buNone/>
            </a:pPr>
            <a:endParaRPr sz="700"/>
          </a:p>
        </p:txBody>
      </p:sp>
      <p:sp>
        <p:nvSpPr>
          <p:cNvPr id="339" name="Google Shape;339;p44"/>
          <p:cNvSpPr txBox="1">
            <a:spLocks noGrp="1"/>
          </p:cNvSpPr>
          <p:nvPr>
            <p:ph type="body" idx="1"/>
          </p:nvPr>
        </p:nvSpPr>
        <p:spPr>
          <a:xfrm>
            <a:off x="6624900" y="877600"/>
            <a:ext cx="5037600" cy="484500"/>
          </a:xfrm>
          <a:prstGeom prst="rect">
            <a:avLst/>
          </a:prstGeom>
          <a:noFill/>
          <a:ln>
            <a:noFill/>
          </a:ln>
        </p:spPr>
        <p:txBody>
          <a:bodyPr spcFirstLastPara="1" wrap="square" lIns="0" tIns="0" rIns="0" bIns="0" anchor="t" anchorCtr="0">
            <a:noAutofit/>
          </a:bodyPr>
          <a:lstStyle/>
          <a:p>
            <a:pPr marL="457200" lvl="0" indent="-279400" algn="l" rtl="0">
              <a:spcBef>
                <a:spcPts val="0"/>
              </a:spcBef>
              <a:spcAft>
                <a:spcPts val="0"/>
              </a:spcAft>
              <a:buSzPts val="800"/>
              <a:buAutoNum type="arabicPeriod"/>
            </a:pPr>
            <a:r>
              <a:rPr lang="en-US" sz="800" b="1">
                <a:solidFill>
                  <a:srgbClr val="000000"/>
                </a:solidFill>
              </a:rPr>
              <a:t>Open the diagram in Excel by clicking the right mouse button and on the “open source” selection.</a:t>
            </a:r>
          </a:p>
          <a:p>
            <a:pPr marL="457200" lvl="0" indent="-279400" algn="l" rtl="0">
              <a:lnSpc>
                <a:spcPct val="90000"/>
              </a:lnSpc>
              <a:spcBef>
                <a:spcPts val="0"/>
              </a:spcBef>
              <a:spcAft>
                <a:spcPts val="0"/>
              </a:spcAft>
              <a:buSzPts val="800"/>
              <a:buAutoNum type="arabicPeriod"/>
            </a:pPr>
            <a:r>
              <a:rPr lang="en-US" sz="800" b="1"/>
              <a:t>Write the goals.</a:t>
            </a:r>
          </a:p>
          <a:p>
            <a:pPr marL="457200" lvl="0" indent="-279400" algn="l" rtl="0">
              <a:lnSpc>
                <a:spcPct val="90000"/>
              </a:lnSpc>
              <a:spcBef>
                <a:spcPts val="0"/>
              </a:spcBef>
              <a:spcAft>
                <a:spcPts val="0"/>
              </a:spcAft>
              <a:buSzPts val="800"/>
              <a:buAutoNum type="arabicPeriod"/>
            </a:pPr>
            <a:r>
              <a:rPr lang="en-US" sz="800" b="1"/>
              <a:t>Edit the diagram’s assessment criteria if necessary (such as 4–10). </a:t>
            </a:r>
          </a:p>
          <a:p>
            <a:pPr marL="457200" lvl="0" indent="-279400" algn="l" rtl="0">
              <a:lnSpc>
                <a:spcPct val="90000"/>
              </a:lnSpc>
              <a:spcBef>
                <a:spcPts val="0"/>
              </a:spcBef>
              <a:spcAft>
                <a:spcPts val="0"/>
              </a:spcAft>
              <a:buClr>
                <a:srgbClr val="000000"/>
              </a:buClr>
              <a:buSzPts val="800"/>
              <a:buAutoNum type="arabicPeriod"/>
            </a:pPr>
            <a:r>
              <a:rPr lang="en-US" sz="800" b="1">
                <a:solidFill>
                  <a:srgbClr val="000000"/>
                </a:solidFill>
              </a:rPr>
              <a:t>The teacher and the learner assess the realization of the goals.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Thank</a:t>
            </a:r>
            <a:r>
              <a:rPr lang="fi-FI" dirty="0" smtClean="0"/>
              <a:t> </a:t>
            </a:r>
            <a:r>
              <a:rPr lang="fi-FI" dirty="0" err="1" smtClean="0"/>
              <a:t>You</a:t>
            </a:r>
            <a:r>
              <a:rPr lang="fi-FI" dirty="0" smtClean="0"/>
              <a:t>!</a:t>
            </a:r>
            <a:endParaRPr lang="fi-FI" dirty="0"/>
          </a:p>
        </p:txBody>
      </p:sp>
    </p:spTree>
  </p:cSld>
  <p:clrMapOvr>
    <a:masterClrMapping/>
  </p:clrMapOvr>
</p:sld>
</file>

<file path=ppt/theme/theme1.xml><?xml version="1.0" encoding="utf-8"?>
<a:theme xmlns:a="http://schemas.openxmlformats.org/drawingml/2006/main" name="HKI-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4b5fd0cd-a615-46ae-ab86-79584c8b7ad4">
      <UserInfo>
        <DisplayName/>
        <AccountId xsi:nil="true"/>
        <AccountType/>
      </UserInfo>
    </Owner>
    <Has_Leaders_Only_SectionGroup xmlns="4b5fd0cd-a615-46ae-ab86-79584c8b7ad4" xsi:nil="true"/>
    <TeamsChannelId xmlns="4b5fd0cd-a615-46ae-ab86-79584c8b7ad4" xsi:nil="true"/>
    <IsNotebookLocked xmlns="4b5fd0cd-a615-46ae-ab86-79584c8b7ad4" xsi:nil="true"/>
    <NotebookType xmlns="4b5fd0cd-a615-46ae-ab86-79584c8b7ad4" xsi:nil="true"/>
    <Math_Settings xmlns="4b5fd0cd-a615-46ae-ab86-79584c8b7ad4" xsi:nil="true"/>
    <FolderType xmlns="4b5fd0cd-a615-46ae-ab86-79584c8b7ad4" xsi:nil="true"/>
    <Distribution_Groups xmlns="4b5fd0cd-a615-46ae-ab86-79584c8b7ad4" xsi:nil="true"/>
    <Self_Registration_Enabled xmlns="4b5fd0cd-a615-46ae-ab86-79584c8b7ad4" xsi:nil="true"/>
    <AppVersion xmlns="4b5fd0cd-a615-46ae-ab86-79584c8b7ad4" xsi:nil="true"/>
    <Is_Collaboration_Space_Locked xmlns="4b5fd0cd-a615-46ae-ab86-79584c8b7ad4" xsi:nil="true"/>
    <LMS_Mappings xmlns="4b5fd0cd-a615-46ae-ab86-79584c8b7ad4" xsi:nil="true"/>
    <Invited_Leaders xmlns="4b5fd0cd-a615-46ae-ab86-79584c8b7ad4" xsi:nil="true"/>
    <CultureName xmlns="4b5fd0cd-a615-46ae-ab86-79584c8b7ad4" xsi:nil="true"/>
    <Leaders xmlns="4b5fd0cd-a615-46ae-ab86-79584c8b7ad4">
      <UserInfo>
        <DisplayName/>
        <AccountId xsi:nil="true"/>
        <AccountType/>
      </UserInfo>
    </Leaders>
    <Templates xmlns="4b5fd0cd-a615-46ae-ab86-79584c8b7ad4" xsi:nil="true"/>
    <Members xmlns="4b5fd0cd-a615-46ae-ab86-79584c8b7ad4">
      <UserInfo>
        <DisplayName/>
        <AccountId xsi:nil="true"/>
        <AccountType/>
      </UserInfo>
    </Members>
    <Member_Groups xmlns="4b5fd0cd-a615-46ae-ab86-79584c8b7ad4">
      <UserInfo>
        <DisplayName/>
        <AccountId xsi:nil="true"/>
        <AccountType/>
      </UserInfo>
    </Member_Groups>
    <DefaultSectionNames xmlns="4b5fd0cd-a615-46ae-ab86-79584c8b7ad4" xsi:nil="true"/>
    <Invited_Members xmlns="4b5fd0cd-a615-46ae-ab86-79584c8b7ad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595A45257258E54592B4B23189CAE676" ma:contentTypeVersion="22" ma:contentTypeDescription="Luo uusi asiakirja." ma:contentTypeScope="" ma:versionID="10fd5199cdabee57dec727d03bdf60dd">
  <xsd:schema xmlns:xsd="http://www.w3.org/2001/XMLSchema" xmlns:xs="http://www.w3.org/2001/XMLSchema" xmlns:p="http://schemas.microsoft.com/office/2006/metadata/properties" xmlns:ns2="4b5fd0cd-a615-46ae-ab86-79584c8b7ad4" targetNamespace="http://schemas.microsoft.com/office/2006/metadata/properties" ma:root="true" ma:fieldsID="b9229f7cef13a528dfa371e86b24d5c4" ns2:_="">
    <xsd:import namespace="4b5fd0cd-a615-46ae-ab86-79584c8b7ad4"/>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fd0cd-a615-46ae-ab86-79584c8b7ad4"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94A399-7DFB-4098-8A8D-DB9080C2E3CA}">
  <ds:schemaRefs>
    <ds:schemaRef ds:uri="http://purl.org/dc/elements/1.1/"/>
    <ds:schemaRef ds:uri="http://schemas.microsoft.com/office/2006/metadata/properties"/>
    <ds:schemaRef ds:uri="http://schemas.microsoft.com/office/2006/documentManagement/types"/>
    <ds:schemaRef ds:uri="http://purl.org/dc/terms/"/>
    <ds:schemaRef ds:uri="4b5fd0cd-a615-46ae-ab86-79584c8b7ad4"/>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C968399-35B8-4A18-8770-FDB34CF764F2}">
  <ds:schemaRefs>
    <ds:schemaRef ds:uri="http://schemas.microsoft.com/sharepoint/v3/contenttype/forms"/>
  </ds:schemaRefs>
</ds:datastoreItem>
</file>

<file path=customXml/itemProps3.xml><?xml version="1.0" encoding="utf-8"?>
<ds:datastoreItem xmlns:ds="http://schemas.openxmlformats.org/officeDocument/2006/customXml" ds:itemID="{B8B76B0C-DF70-41AF-A9C3-A8DBAF7F32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5fd0cd-a615-46ae-ab86-79584c8b7a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TotalTime>
  <Words>1063</Words>
  <Application>Microsoft Office PowerPoint</Application>
  <PresentationFormat>Laajakuva</PresentationFormat>
  <Paragraphs>153</Paragraphs>
  <Slides>9</Slides>
  <Notes>9</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Arial Black</vt:lpstr>
      <vt:lpstr>Calibri</vt:lpstr>
      <vt:lpstr>HKI-perus</vt:lpstr>
      <vt:lpstr>Tools for the assessment of  phenomenon-based learning</vt:lpstr>
      <vt:lpstr>Guidelines for using the tools</vt:lpstr>
      <vt:lpstr>Assessment tools for the various phases of phenomenon-based learning </vt:lpstr>
      <vt:lpstr>Subject-specific assessment </vt:lpstr>
      <vt:lpstr>Tools </vt:lpstr>
      <vt:lpstr>Assessment table for subject-specific competence</vt:lpstr>
      <vt:lpstr>PowerPoint-esitys</vt:lpstr>
      <vt:lpstr>PowerPoint-esitys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 for the assessment of  phenomenon-based learning</dc:title>
  <dc:creator>Mikko Väisänen</dc:creator>
  <cp:lastModifiedBy>Juntunen Seija</cp:lastModifiedBy>
  <cp:revision>5</cp:revision>
  <dcterms:modified xsi:type="dcterms:W3CDTF">2020-02-24T11:56:20Z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0x010100595A45257258E54592B4B23189CAE676</vt:lpwstr>
  </property>
</Properties>
</file>