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4"/>
  </p:sldMasterIdLst>
  <p:notesMasterIdLst>
    <p:notesMasterId r:id="rId14"/>
  </p:notesMasterIdLst>
  <p:sldIdLst>
    <p:sldId id="256" r:id="rId5"/>
    <p:sldId id="257" r:id="rId6"/>
    <p:sldId id="258" r:id="rId7"/>
    <p:sldId id="276" r:id="rId8"/>
    <p:sldId id="277" r:id="rId9"/>
    <p:sldId id="278" r:id="rId10"/>
    <p:sldId id="279" r:id="rId11"/>
    <p:sldId id="280" r:id="rId12"/>
    <p:sldId id="285" r:id="rId13"/>
  </p:sldIdLst>
  <p:sldSz cx="12192000" cy="6858000"/>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00">
          <p15:clr>
            <a:srgbClr val="9AA0A6"/>
          </p15:clr>
        </p15:guide>
        <p15:guide id="2" pos="7347">
          <p15:clr>
            <a:srgbClr val="9AA0A6"/>
          </p15:clr>
        </p15:guide>
        <p15:guide id="3" orient="horz" pos="73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2BE97B-CBCA-4684-8CA2-D9B863EF6814}">
  <a:tblStyle styleId="{3D2BE97B-CBCA-4684-8CA2-D9B863EF68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pos="300"/>
        <p:guide pos="7347"/>
        <p:guide orient="horz" pos="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50475" cy="49877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6737" y="0"/>
            <a:ext cx="2950475" cy="49877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2154"/>
            <a:ext cx="2950475" cy="49877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02272d516_0_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02272d516_0_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rgbClr val="000000"/>
              </a:buClr>
              <a:buSzPts val="1400"/>
              <a:buFont typeface="Arial"/>
              <a:buAutoNum type="arabicPeriod"/>
            </a:pPr>
            <a:endParaRPr>
              <a:solidFill>
                <a:srgbClr val="000000"/>
              </a:solidFill>
              <a:latin typeface="Arial"/>
              <a:ea typeface="Arial"/>
              <a:cs typeface="Arial"/>
              <a:sym typeface="Arial"/>
            </a:endParaRPr>
          </a:p>
        </p:txBody>
      </p:sp>
      <p:sp>
        <p:nvSpPr>
          <p:cNvPr id="207" name="Google Shape;207;g602272d516_0_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602272d516_0_1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100">
                <a:solidFill>
                  <a:srgbClr val="1F497D"/>
                </a:solidFill>
              </a:rPr>
              <a:t>for the suitability of tools for the O365 and Google environments?</a:t>
            </a:r>
          </a:p>
        </p:txBody>
      </p:sp>
      <p:sp>
        <p:nvSpPr>
          <p:cNvPr id="212" name="Google Shape;212;g602272d516_0_1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602272d516_2_2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218" name="Google Shape;218;g602272d516_2_2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Google Shape;529;g75b1c14422_2_58: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0" name="Google Shape;530;g75b1c14422_2_58: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1" name="Google Shape;531;g75b1c14422_2_58: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4</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g75b1c14422_0_36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6" name="Google Shape;536;g75b1c14422_0_365: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7" name="Google Shape;537;g75b1c14422_0_365: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Google Shape;548;g75b1c14422_0_374: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9" name="Google Shape;549;g75b1c14422_0_37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g75b1c14422_0_427: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3" name="Google Shape;603;g75b1c14422_0_427: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0"/>
        <p:cNvGrpSpPr/>
        <p:nvPr/>
      </p:nvGrpSpPr>
      <p:grpSpPr>
        <a:xfrm>
          <a:off x="0" y="0"/>
          <a:ext cx="0" cy="0"/>
          <a:chOff x="0" y="0"/>
          <a:chExt cx="0" cy="0"/>
        </a:xfrm>
      </p:grpSpPr>
      <p:sp>
        <p:nvSpPr>
          <p:cNvPr id="641" name="Google Shape;641;g75b1c14422_0_465: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42" name="Google Shape;642;g75b1c14422_0_46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602272d516_2_2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8" name="Google Shape;788;g602272d516_2_2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9" name="Google Shape;789;g602272d516_2_2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9</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 name="Google Shape;79;p14"/>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0" name="Google Shape;80;p1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1" name="Google Shape;81;p1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äliotsikko vaakuna">
  <p:cSld name="Väliotsikko vaakuna">
    <p:bg>
      <p:bgPr>
        <a:solidFill>
          <a:srgbClr val="0001BE"/>
        </a:solidFill>
        <a:effectLst/>
      </p:bgPr>
    </p:bg>
    <p:spTree>
      <p:nvGrpSpPr>
        <p:cNvPr id="1" name="Shape 127"/>
        <p:cNvGrpSpPr/>
        <p:nvPr/>
      </p:nvGrpSpPr>
      <p:grpSpPr>
        <a:xfrm>
          <a:off x="0" y="0"/>
          <a:ext cx="0" cy="0"/>
          <a:chOff x="0" y="0"/>
          <a:chExt cx="0" cy="0"/>
        </a:xfrm>
      </p:grpSpPr>
      <p:sp>
        <p:nvSpPr>
          <p:cNvPr id="128" name="Google Shape;128;p23"/>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2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0" name="Google Shape;130;p2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p2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2" name="Google Shape;132;p23"/>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äliotsikko tiili">
  <p:cSld name="Väliotsikko tiili">
    <p:bg>
      <p:bgPr>
        <a:solidFill>
          <a:srgbClr val="DB2719"/>
        </a:solidFill>
        <a:effectLst/>
      </p:bgPr>
    </p:bg>
    <p:spTree>
      <p:nvGrpSpPr>
        <p:cNvPr id="1" name="Shape 133"/>
        <p:cNvGrpSpPr/>
        <p:nvPr/>
      </p:nvGrpSpPr>
      <p:grpSpPr>
        <a:xfrm>
          <a:off x="0" y="0"/>
          <a:ext cx="0" cy="0"/>
          <a:chOff x="0" y="0"/>
          <a:chExt cx="0" cy="0"/>
        </a:xfrm>
      </p:grpSpPr>
      <p:sp>
        <p:nvSpPr>
          <p:cNvPr id="134" name="Google Shape;134;p24"/>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5" name="Google Shape;135;p2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6" name="Google Shape;136;p2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7" name="Google Shape;137;p2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8" name="Google Shape;138;p24"/>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äliotsikko sumu">
  <p:cSld name="Väliotsikko sumu">
    <p:bg>
      <p:bgPr>
        <a:solidFill>
          <a:schemeClr val="accent3"/>
        </a:solidFill>
        <a:effectLst/>
      </p:bgPr>
    </p:bg>
    <p:spTree>
      <p:nvGrpSpPr>
        <p:cNvPr id="1" name="Shape 139"/>
        <p:cNvGrpSpPr/>
        <p:nvPr/>
      </p:nvGrpSpPr>
      <p:grpSpPr>
        <a:xfrm>
          <a:off x="0" y="0"/>
          <a:ext cx="0" cy="0"/>
          <a:chOff x="0" y="0"/>
          <a:chExt cx="0" cy="0"/>
        </a:xfrm>
      </p:grpSpPr>
      <p:sp>
        <p:nvSpPr>
          <p:cNvPr id="140" name="Google Shape;140;p25"/>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1" name="Google Shape;141;p25"/>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 name="Google Shape;142;p25"/>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3" name="Google Shape;143;p2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44" name="Google Shape;144;p25"/>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Väliotsikko metro">
  <p:cSld name="Väliotsikko metro">
    <p:bg>
      <p:bgPr>
        <a:solidFill>
          <a:schemeClr val="accent2"/>
        </a:solidFill>
        <a:effectLst/>
      </p:bgPr>
    </p:bg>
    <p:spTree>
      <p:nvGrpSpPr>
        <p:cNvPr id="1" name="Shape 145"/>
        <p:cNvGrpSpPr/>
        <p:nvPr/>
      </p:nvGrpSpPr>
      <p:grpSpPr>
        <a:xfrm>
          <a:off x="0" y="0"/>
          <a:ext cx="0" cy="0"/>
          <a:chOff x="0" y="0"/>
          <a:chExt cx="0" cy="0"/>
        </a:xfrm>
      </p:grpSpPr>
      <p:sp>
        <p:nvSpPr>
          <p:cNvPr id="146" name="Google Shape;146;p26"/>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p2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9" name="Google Shape;149;p2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50" name="Google Shape;150;p26"/>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ailu">
  <p:cSld name="Vertailu">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27"/>
          <p:cNvSpPr txBox="1">
            <a:spLocks noGrp="1"/>
          </p:cNvSpPr>
          <p:nvPr>
            <p:ph type="body" idx="1"/>
          </p:nvPr>
        </p:nvSpPr>
        <p:spPr>
          <a:xfrm>
            <a:off x="457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4" name="Google Shape;154;p27"/>
          <p:cNvSpPr txBox="1">
            <a:spLocks noGrp="1"/>
          </p:cNvSpPr>
          <p:nvPr>
            <p:ph type="body" idx="2"/>
          </p:nvPr>
        </p:nvSpPr>
        <p:spPr>
          <a:xfrm>
            <a:off x="6172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5" name="Google Shape;155;p2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6" name="Google Shape;156;p2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7" name="Google Shape;157;p2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58" name="Google Shape;158;p27"/>
          <p:cNvSpPr txBox="1">
            <a:spLocks noGrp="1"/>
          </p:cNvSpPr>
          <p:nvPr>
            <p:ph type="body" idx="3"/>
          </p:nvPr>
        </p:nvSpPr>
        <p:spPr>
          <a:xfrm>
            <a:off x="4572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9" name="Google Shape;159;p27"/>
          <p:cNvSpPr txBox="1">
            <a:spLocks noGrp="1"/>
          </p:cNvSpPr>
          <p:nvPr>
            <p:ph type="body" idx="4"/>
          </p:nvPr>
        </p:nvSpPr>
        <p:spPr>
          <a:xfrm>
            <a:off x="61740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isältö ja kuva">
  <p:cSld name="Sisältö ja kuva">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457200" y="408562"/>
            <a:ext cx="63717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2" name="Google Shape;162;p28"/>
          <p:cNvSpPr txBox="1">
            <a:spLocks noGrp="1"/>
          </p:cNvSpPr>
          <p:nvPr>
            <p:ph type="body" idx="1"/>
          </p:nvPr>
        </p:nvSpPr>
        <p:spPr>
          <a:xfrm>
            <a:off x="457200" y="1195200"/>
            <a:ext cx="63717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3" name="Google Shape;163;p28"/>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4" name="Google Shape;164;p28"/>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5" name="Google Shape;165;p28"/>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66" name="Google Shape;166;p28"/>
          <p:cNvSpPr>
            <a:spLocks noGrp="1"/>
          </p:cNvSpPr>
          <p:nvPr>
            <p:ph type="pic" idx="2"/>
          </p:nvPr>
        </p:nvSpPr>
        <p:spPr>
          <a:xfrm>
            <a:off x="7131050" y="0"/>
            <a:ext cx="5061000" cy="6858000"/>
          </a:xfrm>
          <a:prstGeom prst="rect">
            <a:avLst/>
          </a:prstGeom>
          <a:solidFill>
            <a:srgbClr val="D8D8D8"/>
          </a:solidFill>
          <a:ln>
            <a:noFill/>
          </a:ln>
        </p:spPr>
        <p:txBody>
          <a:bodyPr spcFirstLastPara="1" wrap="square" lIns="0" tIns="0" rIns="0" bIns="0" anchor="t" anchorCtr="0">
            <a:noAutofit/>
          </a:bodyPr>
          <a:lstStyle>
            <a:lvl1pPr marR="0" lvl="0" algn="r"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Kuva">
  <p:cSld name="Kuva">
    <p:spTree>
      <p:nvGrpSpPr>
        <p:cNvPr id="1" name="Shape 167"/>
        <p:cNvGrpSpPr/>
        <p:nvPr/>
      </p:nvGrpSpPr>
      <p:grpSpPr>
        <a:xfrm>
          <a:off x="0" y="0"/>
          <a:ext cx="0" cy="0"/>
          <a:chOff x="0" y="0"/>
          <a:chExt cx="0" cy="0"/>
        </a:xfrm>
      </p:grpSpPr>
      <p:sp>
        <p:nvSpPr>
          <p:cNvPr id="168" name="Google Shape;168;p29"/>
          <p:cNvSpPr>
            <a:spLocks noGrp="1"/>
          </p:cNvSpPr>
          <p:nvPr>
            <p:ph type="pic" idx="2"/>
          </p:nvPr>
        </p:nvSpPr>
        <p:spPr>
          <a:xfrm>
            <a:off x="0" y="0"/>
            <a:ext cx="12192000" cy="68580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9" name="Google Shape;169;p29"/>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Logo" type="blank">
  <p:cSld name="BLANK">
    <p:spTree>
      <p:nvGrpSpPr>
        <p:cNvPr id="1" name="Shape 170"/>
        <p:cNvGrpSpPr/>
        <p:nvPr/>
      </p:nvGrpSpPr>
      <p:grpSpPr>
        <a:xfrm>
          <a:off x="0" y="0"/>
          <a:ext cx="0" cy="0"/>
          <a:chOff x="0" y="0"/>
          <a:chExt cx="0" cy="0"/>
        </a:xfrm>
      </p:grpSpPr>
      <p:sp>
        <p:nvSpPr>
          <p:cNvPr id="171" name="Google Shape;171;p3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2" name="Google Shape;172;p3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3" name="Google Shape;173;p3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pic>
        <p:nvPicPr>
          <p:cNvPr id="174" name="Google Shape;174;p30"/>
          <p:cNvPicPr preferRelativeResize="0"/>
          <p:nvPr/>
        </p:nvPicPr>
        <p:blipFill>
          <a:blip r:embed="rId2">
            <a:alphaModFix/>
          </a:blip>
          <a:stretch>
            <a:fillRect/>
          </a:stretch>
        </p:blipFill>
        <p:spPr>
          <a:xfrm>
            <a:off x="5015874" y="1529550"/>
            <a:ext cx="6749977" cy="3798876"/>
          </a:xfrm>
          <a:prstGeom prst="rect">
            <a:avLst/>
          </a:prstGeom>
          <a:noFill/>
          <a:ln>
            <a:noFill/>
          </a:ln>
          <a:effectLst>
            <a:outerShdw blurRad="57150" dist="19050" dir="5400000" algn="bl" rotWithShape="0">
              <a:srgbClr val="000000">
                <a:alpha val="50000"/>
              </a:srgbClr>
            </a:outerShdw>
          </a:effectLst>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yhjä">
  <p:cSld name="Tyhjä">
    <p:spTree>
      <p:nvGrpSpPr>
        <p:cNvPr id="1" name="Shape 175"/>
        <p:cNvGrpSpPr/>
        <p:nvPr/>
      </p:nvGrpSpPr>
      <p:grpSpPr>
        <a:xfrm>
          <a:off x="0" y="0"/>
          <a:ext cx="0" cy="0"/>
          <a:chOff x="0" y="0"/>
          <a:chExt cx="0" cy="0"/>
        </a:xfrm>
      </p:grpSpPr>
      <p:sp>
        <p:nvSpPr>
          <p:cNvPr id="176" name="Google Shape;176;p3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7" name="Google Shape;177;p3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8" name="Google Shape;178;p3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Kansi 2 B">
  <p:cSld name="Kansi 2 B">
    <p:bg>
      <p:bgPr>
        <a:solidFill>
          <a:srgbClr val="9FC9EB"/>
        </a:solidFill>
        <a:effectLst/>
      </p:bgPr>
    </p:bg>
    <p:spTree>
      <p:nvGrpSpPr>
        <p:cNvPr id="1" name="Shape 179"/>
        <p:cNvGrpSpPr/>
        <p:nvPr/>
      </p:nvGrpSpPr>
      <p:grpSpPr>
        <a:xfrm>
          <a:off x="0" y="0"/>
          <a:ext cx="0" cy="0"/>
          <a:chOff x="0" y="0"/>
          <a:chExt cx="0" cy="0"/>
        </a:xfrm>
      </p:grpSpPr>
      <p:sp>
        <p:nvSpPr>
          <p:cNvPr id="180" name="Google Shape;180;p32"/>
          <p:cNvSpPr/>
          <p:nvPr/>
        </p:nvSpPr>
        <p:spPr>
          <a:xfrm>
            <a:off x="0" y="0"/>
            <a:ext cx="12193206" cy="5572472"/>
          </a:xfrm>
          <a:custGeom>
            <a:avLst/>
            <a:gdLst/>
            <a:ahLst/>
            <a:cxnLst/>
            <a:rect l="l" t="t" r="r" b="b"/>
            <a:pathLst>
              <a:path w="25400" h="11590" extrusionOk="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1" name="Google Shape;181;p32"/>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2" name="Google Shape;182;p32"/>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3" name="Google Shape;183;p32"/>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Kansi 1 B">
  <p:cSld name="Kansi 1 B">
    <p:bg>
      <p:bgPr>
        <a:solidFill>
          <a:srgbClr val="0001BE"/>
        </a:solidFill>
        <a:effectLst/>
      </p:bgPr>
    </p:bg>
    <p:spTree>
      <p:nvGrpSpPr>
        <p:cNvPr id="1" name="Shape 83"/>
        <p:cNvGrpSpPr/>
        <p:nvPr/>
      </p:nvGrpSpPr>
      <p:grpSpPr>
        <a:xfrm>
          <a:off x="0" y="0"/>
          <a:ext cx="0" cy="0"/>
          <a:chOff x="0" y="0"/>
          <a:chExt cx="0" cy="0"/>
        </a:xfrm>
      </p:grpSpPr>
      <p:sp>
        <p:nvSpPr>
          <p:cNvPr id="84" name="Google Shape;84;p15"/>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 name="Google Shape;85;p1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6" name="Google Shape;86;p1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87" name="Google Shape;87;p1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Kansi 3 B">
  <p:cSld name="Kansi 3 B">
    <p:bg>
      <p:bgPr>
        <a:solidFill>
          <a:srgbClr val="FFC61E"/>
        </a:solidFill>
        <a:effectLst/>
      </p:bgPr>
    </p:bg>
    <p:spTree>
      <p:nvGrpSpPr>
        <p:cNvPr id="1" name="Shape 184"/>
        <p:cNvGrpSpPr/>
        <p:nvPr/>
      </p:nvGrpSpPr>
      <p:grpSpPr>
        <a:xfrm>
          <a:off x="0" y="0"/>
          <a:ext cx="0" cy="0"/>
          <a:chOff x="0" y="0"/>
          <a:chExt cx="0" cy="0"/>
        </a:xfrm>
      </p:grpSpPr>
      <p:sp>
        <p:nvSpPr>
          <p:cNvPr id="185" name="Google Shape;185;p33"/>
          <p:cNvSpPr/>
          <p:nvPr/>
        </p:nvSpPr>
        <p:spPr>
          <a:xfrm>
            <a:off x="0" y="0"/>
            <a:ext cx="9679037" cy="6857994"/>
          </a:xfrm>
          <a:custGeom>
            <a:avLst/>
            <a:gdLst/>
            <a:ahLst/>
            <a:cxnLst/>
            <a:rect l="l" t="t" r="r" b="b"/>
            <a:pathLst>
              <a:path w="20142" h="14300" extrusionOk="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 name="Google Shape;186;p33"/>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p33"/>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8" name="Google Shape;188;p33"/>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Kansi 4 B">
  <p:cSld name="Kansi 4 B">
    <p:bg>
      <p:bgPr>
        <a:solidFill>
          <a:srgbClr val="00D7A7"/>
        </a:solidFill>
        <a:effectLst/>
      </p:bgPr>
    </p:bg>
    <p:spTree>
      <p:nvGrpSpPr>
        <p:cNvPr id="1" name="Shape 189"/>
        <p:cNvGrpSpPr/>
        <p:nvPr/>
      </p:nvGrpSpPr>
      <p:grpSpPr>
        <a:xfrm>
          <a:off x="0" y="0"/>
          <a:ext cx="0" cy="0"/>
          <a:chOff x="0" y="0"/>
          <a:chExt cx="0" cy="0"/>
        </a:xfrm>
      </p:grpSpPr>
      <p:sp>
        <p:nvSpPr>
          <p:cNvPr id="190" name="Google Shape;190;p34"/>
          <p:cNvSpPr/>
          <p:nvPr/>
        </p:nvSpPr>
        <p:spPr>
          <a:xfrm>
            <a:off x="-1" y="0"/>
            <a:ext cx="12193206" cy="6857996"/>
          </a:xfrm>
          <a:custGeom>
            <a:avLst/>
            <a:gdLst/>
            <a:ahLst/>
            <a:cxnLst/>
            <a:rect l="l" t="t" r="r" b="b"/>
            <a:pathLst>
              <a:path w="25400" h="14293" extrusionOk="0">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1" name="Google Shape;191;p34"/>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2" name="Google Shape;192;p34"/>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3" name="Google Shape;193;p34"/>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Kansi 5 B">
  <p:cSld name="Kansi 5 B">
    <p:bg>
      <p:bgPr>
        <a:solidFill>
          <a:srgbClr val="9FC9EB"/>
        </a:solidFill>
        <a:effectLst/>
      </p:bgPr>
    </p:bg>
    <p:spTree>
      <p:nvGrpSpPr>
        <p:cNvPr id="1" name="Shape 194"/>
        <p:cNvGrpSpPr/>
        <p:nvPr/>
      </p:nvGrpSpPr>
      <p:grpSpPr>
        <a:xfrm>
          <a:off x="0" y="0"/>
          <a:ext cx="0" cy="0"/>
          <a:chOff x="0" y="0"/>
          <a:chExt cx="0" cy="0"/>
        </a:xfrm>
      </p:grpSpPr>
      <p:sp>
        <p:nvSpPr>
          <p:cNvPr id="195" name="Google Shape;195;p35"/>
          <p:cNvSpPr/>
          <p:nvPr/>
        </p:nvSpPr>
        <p:spPr>
          <a:xfrm>
            <a:off x="0" y="0"/>
            <a:ext cx="12193206" cy="6857994"/>
          </a:xfrm>
          <a:custGeom>
            <a:avLst/>
            <a:gdLst/>
            <a:ahLst/>
            <a:cxnLst/>
            <a:rect l="l" t="t" r="r" b="b"/>
            <a:pathLst>
              <a:path w="25400" h="14300" extrusionOk="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 name="Google Shape;196;p3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7" name="Google Shape;197;p3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8" name="Google Shape;198;p3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opetus 2">
  <p:cSld name="Lopetus 2">
    <p:bg>
      <p:bgPr>
        <a:solidFill>
          <a:srgbClr val="0001BE"/>
        </a:solidFill>
        <a:effectLst/>
      </p:bgPr>
    </p:bg>
    <p:spTree>
      <p:nvGrpSpPr>
        <p:cNvPr id="1" name="Shape 199"/>
        <p:cNvGrpSpPr/>
        <p:nvPr/>
      </p:nvGrpSpPr>
      <p:grpSpPr>
        <a:xfrm>
          <a:off x="0" y="0"/>
          <a:ext cx="0" cy="0"/>
          <a:chOff x="0" y="0"/>
          <a:chExt cx="0" cy="0"/>
        </a:xfrm>
      </p:grpSpPr>
      <p:sp>
        <p:nvSpPr>
          <p:cNvPr id="200" name="Google Shape;200;p36"/>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1" name="Google Shape;201;p36"/>
          <p:cNvPicPr preferRelativeResize="0"/>
          <p:nvPr/>
        </p:nvPicPr>
        <p:blipFill rotWithShape="1">
          <a:blip r:embed="rId2">
            <a:alphaModFix/>
          </a:blip>
          <a:srcRect/>
          <a:stretch/>
        </p:blipFill>
        <p:spPr>
          <a:xfrm>
            <a:off x="244211" y="5677621"/>
            <a:ext cx="1686983" cy="946833"/>
          </a:xfrm>
          <a:prstGeom prst="rect">
            <a:avLst/>
          </a:prstGeom>
          <a:noFill/>
          <a:ln>
            <a:noFill/>
          </a:ln>
        </p:spPr>
      </p:pic>
      <p:sp>
        <p:nvSpPr>
          <p:cNvPr id="202" name="Google Shape;202;p36"/>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3" name="Google Shape;203;p36"/>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Thank you!</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so kuva">
  <p:cSld name="Iso kuva">
    <p:spTree>
      <p:nvGrpSpPr>
        <p:cNvPr id="1" name="Shape 88"/>
        <p:cNvGrpSpPr/>
        <p:nvPr/>
      </p:nvGrpSpPr>
      <p:grpSpPr>
        <a:xfrm>
          <a:off x="0" y="0"/>
          <a:ext cx="0" cy="0"/>
          <a:chOff x="0" y="0"/>
          <a:chExt cx="0" cy="0"/>
        </a:xfrm>
      </p:grpSpPr>
      <p:sp>
        <p:nvSpPr>
          <p:cNvPr id="89" name="Google Shape;89;p16"/>
          <p:cNvSpPr>
            <a:spLocks noGrp="1"/>
          </p:cNvSpPr>
          <p:nvPr>
            <p:ph type="pic" idx="2"/>
          </p:nvPr>
        </p:nvSpPr>
        <p:spPr>
          <a:xfrm>
            <a:off x="0" y="0"/>
            <a:ext cx="12192000" cy="54285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0" name="Google Shape;90;p16"/>
          <p:cNvSpPr txBox="1">
            <a:spLocks noGrp="1"/>
          </p:cNvSpPr>
          <p:nvPr>
            <p:ph type="title"/>
          </p:nvPr>
        </p:nvSpPr>
        <p:spPr>
          <a:xfrm>
            <a:off x="457199" y="5486400"/>
            <a:ext cx="11235300" cy="670800"/>
          </a:xfrm>
          <a:prstGeom prst="rect">
            <a:avLst/>
          </a:prstGeom>
          <a:noFill/>
          <a:ln>
            <a:noFill/>
          </a:ln>
        </p:spPr>
        <p:txBody>
          <a:bodyPr spcFirstLastPara="1" wrap="square" lIns="0" tIns="0" rIns="0" bIns="0" anchor="ctr" anchorCtr="0">
            <a:noAutofit/>
          </a:bodyPr>
          <a:lstStyle>
            <a:lvl1pPr lvl="0" algn="ctr" rtl="0">
              <a:lnSpc>
                <a:spcPct val="90000"/>
              </a:lnSpc>
              <a:spcBef>
                <a:spcPts val="0"/>
              </a:spcBef>
              <a:spcAft>
                <a:spcPts val="0"/>
              </a:spcAft>
              <a:buClr>
                <a:schemeClr val="dk1"/>
              </a:buClr>
              <a:buSzPts val="2600"/>
              <a:buFont typeface="Arial"/>
              <a:buNone/>
              <a:defRPr sz="2600" b="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1" name="Google Shape;91;p1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ain otsikko" type="titleOnly">
  <p:cSld name="TITLE_ONLY">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6" name="Google Shape;96;p1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7" name="Google Shape;97;p1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8" name="Google Shape;98;p1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opetus">
  <p:cSld name="Lopetus">
    <p:bg>
      <p:bgPr>
        <a:solidFill>
          <a:srgbClr val="0001BE"/>
        </a:solidFill>
        <a:effectLst/>
      </p:bgPr>
    </p:bg>
    <p:spTree>
      <p:nvGrpSpPr>
        <p:cNvPr id="1" name="Shape 99"/>
        <p:cNvGrpSpPr/>
        <p:nvPr/>
      </p:nvGrpSpPr>
      <p:grpSpPr>
        <a:xfrm>
          <a:off x="0" y="0"/>
          <a:ext cx="0" cy="0"/>
          <a:chOff x="0" y="0"/>
          <a:chExt cx="0" cy="0"/>
        </a:xfrm>
      </p:grpSpPr>
      <p:sp>
        <p:nvSpPr>
          <p:cNvPr id="100" name="Google Shape;100;p18"/>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1" name="Google Shape;101;p18"/>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02" name="Google Shape;102;p18"/>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Kiitos!</a:t>
            </a:r>
            <a:endParaRPr/>
          </a:p>
        </p:txBody>
      </p:sp>
      <p:pic>
        <p:nvPicPr>
          <p:cNvPr id="103" name="Google Shape;103;p18"/>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dia">
  <p:cSld name="Otsikkodia">
    <p:spTree>
      <p:nvGrpSpPr>
        <p:cNvPr id="1" name="Shape 104"/>
        <p:cNvGrpSpPr/>
        <p:nvPr/>
      </p:nvGrpSpPr>
      <p:grpSpPr>
        <a:xfrm>
          <a:off x="0" y="0"/>
          <a:ext cx="0" cy="0"/>
          <a:chOff x="0" y="0"/>
          <a:chExt cx="0" cy="0"/>
        </a:xfrm>
      </p:grpSpPr>
      <p:sp>
        <p:nvSpPr>
          <p:cNvPr id="105" name="Google Shape;105;p19"/>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7000"/>
              <a:buFont typeface="Arial"/>
              <a:buNone/>
              <a:defRPr sz="70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p19"/>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p19"/>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p1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Otsikkodia nega">
  <p:cSld name="Otsikkodia nega">
    <p:bg>
      <p:bgPr>
        <a:solidFill>
          <a:srgbClr val="000000"/>
        </a:solidFill>
        <a:effectLst/>
      </p:bgPr>
    </p:bg>
    <p:spTree>
      <p:nvGrpSpPr>
        <p:cNvPr id="1" name="Shape 109"/>
        <p:cNvGrpSpPr/>
        <p:nvPr/>
      </p:nvGrpSpPr>
      <p:grpSpPr>
        <a:xfrm>
          <a:off x="0" y="0"/>
          <a:ext cx="0" cy="0"/>
          <a:chOff x="0" y="0"/>
          <a:chExt cx="0" cy="0"/>
        </a:xfrm>
      </p:grpSpPr>
      <p:sp>
        <p:nvSpPr>
          <p:cNvPr id="110" name="Google Shape;110;p20"/>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p2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2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p2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14" name="Google Shape;114;p20"/>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Väliotsikko spåra">
  <p:cSld name="Väliotsikko spåra">
    <p:bg>
      <p:bgPr>
        <a:solidFill>
          <a:srgbClr val="009246"/>
        </a:solidFill>
        <a:effectLst/>
      </p:bgPr>
    </p:bg>
    <p:spTree>
      <p:nvGrpSpPr>
        <p:cNvPr id="1" name="Shape 115"/>
        <p:cNvGrpSpPr/>
        <p:nvPr/>
      </p:nvGrpSpPr>
      <p:grpSpPr>
        <a:xfrm>
          <a:off x="0" y="0"/>
          <a:ext cx="0" cy="0"/>
          <a:chOff x="0" y="0"/>
          <a:chExt cx="0" cy="0"/>
        </a:xfrm>
      </p:grpSpPr>
      <p:sp>
        <p:nvSpPr>
          <p:cNvPr id="116" name="Google Shape;116;p21"/>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7" name="Google Shape;117;p2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8" name="Google Shape;118;p2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9" name="Google Shape;119;p2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0" name="Google Shape;120;p21"/>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äliotsikko kupari">
  <p:cSld name="Väliotsikko kupari">
    <p:bg>
      <p:bgPr>
        <a:solidFill>
          <a:srgbClr val="00D7A6"/>
        </a:solidFill>
        <a:effectLst/>
      </p:bgPr>
    </p:bg>
    <p:spTree>
      <p:nvGrpSpPr>
        <p:cNvPr id="1" name="Shape 121"/>
        <p:cNvGrpSpPr/>
        <p:nvPr/>
      </p:nvGrpSpPr>
      <p:grpSpPr>
        <a:xfrm>
          <a:off x="0" y="0"/>
          <a:ext cx="0" cy="0"/>
          <a:chOff x="0" y="0"/>
          <a:chExt cx="0" cy="0"/>
        </a:xfrm>
      </p:grpSpPr>
      <p:sp>
        <p:nvSpPr>
          <p:cNvPr id="122" name="Google Shape;122;p22"/>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 name="Google Shape;123;p2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p2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p2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6" name="Google Shape;126;p22"/>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pic>
        <p:nvPicPr>
          <p:cNvPr id="64" name="Google Shape;64;p12"/>
          <p:cNvPicPr preferRelativeResize="0"/>
          <p:nvPr/>
        </p:nvPicPr>
        <p:blipFill rotWithShape="1">
          <a:blip r:embed="rId25">
            <a:alphaModFix/>
          </a:blip>
          <a:srcRect/>
          <a:stretch/>
        </p:blipFill>
        <p:spPr>
          <a:xfrm>
            <a:off x="320412" y="6134100"/>
            <a:ext cx="1058332" cy="593998"/>
          </a:xfrm>
          <a:prstGeom prst="rect">
            <a:avLst/>
          </a:prstGeom>
          <a:noFill/>
          <a:ln>
            <a:noFill/>
          </a:ln>
        </p:spPr>
      </p:pic>
      <p:sp>
        <p:nvSpPr>
          <p:cNvPr id="65" name="Google Shape;65;p12"/>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4200"/>
              <a:buFont typeface="Arial Black"/>
              <a:buNone/>
              <a:defRPr sz="4200" b="1" i="0" u="none" strike="noStrike" cap="none">
                <a:solidFill>
                  <a:schemeClr val="dk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 name="Google Shape;66;p12"/>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marR="0" lvl="0" indent="-387350" algn="l" rtl="0">
              <a:lnSpc>
                <a:spcPct val="100000"/>
              </a:lnSpc>
              <a:spcBef>
                <a:spcPts val="0"/>
              </a:spcBef>
              <a:spcAft>
                <a:spcPts val="0"/>
              </a:spcAft>
              <a:buClr>
                <a:schemeClr val="dk1"/>
              </a:buClr>
              <a:buSzPts val="2500"/>
              <a:buFont typeface="Arial"/>
              <a:buChar char="•"/>
              <a:defRPr sz="2500" b="0" i="0" u="none" strike="noStrike" cap="none">
                <a:solidFill>
                  <a:schemeClr val="dk1"/>
                </a:solidFill>
                <a:latin typeface="Arial"/>
                <a:ea typeface="Arial"/>
                <a:cs typeface="Arial"/>
                <a:sym typeface="Arial"/>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Google Shape;67;p1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marR="0" lvl="0" algn="ctr"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1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300" b="1" i="0" u="none" strike="noStrike" cap="none">
                <a:solidFill>
                  <a:srgbClr val="000000"/>
                </a:solidFill>
                <a:latin typeface="Arial"/>
                <a:ea typeface="Arial"/>
                <a:cs typeface="Arial"/>
                <a:sym typeface="Arial"/>
              </a:defRPr>
            </a:lvl1pPr>
            <a:lvl2pPr marL="0" marR="0" lvl="1" indent="0" algn="r" rtl="0">
              <a:spcBef>
                <a:spcPts val="0"/>
              </a:spcBef>
              <a:buNone/>
              <a:defRPr sz="1300" b="1" i="0" u="none" strike="noStrike" cap="none">
                <a:solidFill>
                  <a:srgbClr val="000000"/>
                </a:solidFill>
                <a:latin typeface="Arial"/>
                <a:ea typeface="Arial"/>
                <a:cs typeface="Arial"/>
                <a:sym typeface="Arial"/>
              </a:defRPr>
            </a:lvl2pPr>
            <a:lvl3pPr marL="0" marR="0" lvl="2" indent="0" algn="r" rtl="0">
              <a:spcBef>
                <a:spcPts val="0"/>
              </a:spcBef>
              <a:buNone/>
              <a:defRPr sz="1300" b="1" i="0" u="none" strike="noStrike" cap="none">
                <a:solidFill>
                  <a:srgbClr val="000000"/>
                </a:solidFill>
                <a:latin typeface="Arial"/>
                <a:ea typeface="Arial"/>
                <a:cs typeface="Arial"/>
                <a:sym typeface="Arial"/>
              </a:defRPr>
            </a:lvl3pPr>
            <a:lvl4pPr marL="0" marR="0" lvl="3" indent="0" algn="r" rtl="0">
              <a:spcBef>
                <a:spcPts val="0"/>
              </a:spcBef>
              <a:buNone/>
              <a:defRPr sz="1300" b="1" i="0" u="none" strike="noStrike" cap="none">
                <a:solidFill>
                  <a:srgbClr val="000000"/>
                </a:solidFill>
                <a:latin typeface="Arial"/>
                <a:ea typeface="Arial"/>
                <a:cs typeface="Arial"/>
                <a:sym typeface="Arial"/>
              </a:defRPr>
            </a:lvl4pPr>
            <a:lvl5pPr marL="0" marR="0" lvl="4" indent="0" algn="r" rtl="0">
              <a:spcBef>
                <a:spcPts val="0"/>
              </a:spcBef>
              <a:buNone/>
              <a:defRPr sz="1300" b="1" i="0" u="none" strike="noStrike" cap="none">
                <a:solidFill>
                  <a:srgbClr val="000000"/>
                </a:solidFill>
                <a:latin typeface="Arial"/>
                <a:ea typeface="Arial"/>
                <a:cs typeface="Arial"/>
                <a:sym typeface="Arial"/>
              </a:defRPr>
            </a:lvl5pPr>
            <a:lvl6pPr marL="0" marR="0" lvl="5" indent="0" algn="r" rtl="0">
              <a:spcBef>
                <a:spcPts val="0"/>
              </a:spcBef>
              <a:buNone/>
              <a:defRPr sz="1300" b="1" i="0" u="none" strike="noStrike" cap="none">
                <a:solidFill>
                  <a:srgbClr val="000000"/>
                </a:solidFill>
                <a:latin typeface="Arial"/>
                <a:ea typeface="Arial"/>
                <a:cs typeface="Arial"/>
                <a:sym typeface="Arial"/>
              </a:defRPr>
            </a:lvl6pPr>
            <a:lvl7pPr marL="0" marR="0" lvl="6" indent="0" algn="r" rtl="0">
              <a:spcBef>
                <a:spcPts val="0"/>
              </a:spcBef>
              <a:buNone/>
              <a:defRPr sz="1300" b="1" i="0" u="none" strike="noStrike" cap="none">
                <a:solidFill>
                  <a:srgbClr val="000000"/>
                </a:solidFill>
                <a:latin typeface="Arial"/>
                <a:ea typeface="Arial"/>
                <a:cs typeface="Arial"/>
                <a:sym typeface="Arial"/>
              </a:defRPr>
            </a:lvl7pPr>
            <a:lvl8pPr marL="0" marR="0" lvl="7" indent="0" algn="r" rtl="0">
              <a:spcBef>
                <a:spcPts val="0"/>
              </a:spcBef>
              <a:buNone/>
              <a:defRPr sz="1300" b="1" i="0" u="none" strike="noStrike" cap="none">
                <a:solidFill>
                  <a:srgbClr val="000000"/>
                </a:solidFill>
                <a:latin typeface="Arial"/>
                <a:ea typeface="Arial"/>
                <a:cs typeface="Arial"/>
                <a:sym typeface="Arial"/>
              </a:defRPr>
            </a:lvl8pPr>
            <a:lvl9pPr marL="0" marR="0" lvl="8" indent="0" algn="r" rtl="0">
              <a:spcBef>
                <a:spcPts val="0"/>
              </a:spcBef>
              <a:buNone/>
              <a:defRPr sz="13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4.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 Type="http://schemas.openxmlformats.org/officeDocument/2006/relationships/notesSlide" Target="../notesSlides/notesSlide8.xml"/><Relationship Id="rId16" Type="http://schemas.openxmlformats.org/officeDocument/2006/relationships/image" Target="../media/image22.png"/><Relationship Id="rId1" Type="http://schemas.openxmlformats.org/officeDocument/2006/relationships/slideLayout" Target="../slideLayouts/slideLayout4.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png"/><Relationship Id="rId19" Type="http://schemas.openxmlformats.org/officeDocument/2006/relationships/image" Target="../media/image25.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7"/>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7200" b="0">
                <a:latin typeface="Arial Black"/>
                <a:ea typeface="Arial Black"/>
                <a:cs typeface="Arial Black"/>
                <a:sym typeface="Arial Black"/>
              </a:rPr>
              <a:t>Tools for</a:t>
            </a:r>
          </a:p>
          <a:p>
            <a:pPr marL="0" lvl="0" indent="0" algn="l" rtl="0">
              <a:spcBef>
                <a:spcPts val="0"/>
              </a:spcBef>
              <a:spcAft>
                <a:spcPts val="0"/>
              </a:spcAft>
              <a:buNone/>
            </a:pPr>
            <a:r>
              <a:rPr lang="en-US" sz="7200" b="0">
                <a:latin typeface="Arial Black"/>
                <a:ea typeface="Arial Black"/>
                <a:cs typeface="Arial Black"/>
                <a:sym typeface="Arial Black"/>
              </a:rPr>
              <a:t>the assessment of </a:t>
            </a:r>
          </a:p>
          <a:p>
            <a:pPr marL="0" lvl="0" indent="0" algn="l" rtl="0">
              <a:spcBef>
                <a:spcPts val="0"/>
              </a:spcBef>
              <a:spcAft>
                <a:spcPts val="0"/>
              </a:spcAft>
              <a:buNone/>
            </a:pPr>
            <a:r>
              <a:rPr lang="en-US" sz="7200" b="0">
                <a:latin typeface="Arial Black"/>
                <a:ea typeface="Arial Black"/>
                <a:cs typeface="Arial Black"/>
                <a:sym typeface="Arial Black"/>
              </a:rPr>
              <a:t>phenomenon-based learning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8"/>
          <p:cNvSpPr txBox="1">
            <a:spLocks noGrp="1"/>
          </p:cNvSpPr>
          <p:nvPr>
            <p:ph type="ctrTitle"/>
          </p:nvPr>
        </p:nvSpPr>
        <p:spPr>
          <a:xfrm>
            <a:off x="486375" y="457200"/>
            <a:ext cx="9972000" cy="89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4200" b="0">
                <a:solidFill>
                  <a:srgbClr val="FFFFFF"/>
                </a:solidFill>
                <a:latin typeface="Arial Black"/>
                <a:ea typeface="Arial Black"/>
                <a:cs typeface="Arial Black"/>
                <a:sym typeface="Arial Black"/>
              </a:rPr>
              <a:t>Guidelines for using the tools</a:t>
            </a:r>
          </a:p>
        </p:txBody>
      </p:sp>
      <p:sp>
        <p:nvSpPr>
          <p:cNvPr id="215" name="Google Shape;215;p38"/>
          <p:cNvSpPr txBox="1">
            <a:spLocks noGrp="1"/>
          </p:cNvSpPr>
          <p:nvPr>
            <p:ph type="body" idx="4294967295"/>
          </p:nvPr>
        </p:nvSpPr>
        <p:spPr>
          <a:xfrm>
            <a:off x="500925" y="1742150"/>
            <a:ext cx="9942900" cy="4019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600" dirty="0">
                <a:solidFill>
                  <a:schemeClr val="lt1"/>
                </a:solidFill>
                <a:latin typeface="Arial Black"/>
                <a:ea typeface="Arial Black"/>
                <a:cs typeface="Arial Black"/>
                <a:sym typeface="Arial Black"/>
              </a:rPr>
              <a:t>Do not edit the original files; instead download the tools for editing to your own computer.</a:t>
            </a:r>
          </a:p>
          <a:p>
            <a:pPr marL="0" lvl="0" indent="0" algn="l" rtl="0">
              <a:spcBef>
                <a:spcPts val="0"/>
              </a:spcBef>
              <a:spcAft>
                <a:spcPts val="0"/>
              </a:spcAft>
              <a:buNone/>
            </a:pPr>
            <a:endParaRPr sz="2400" dirty="0">
              <a:solidFill>
                <a:schemeClr val="lt1"/>
              </a:solidFill>
              <a:latin typeface="Arial Black"/>
              <a:ea typeface="Arial Black"/>
              <a:cs typeface="Arial Black"/>
              <a:sym typeface="Arial Black"/>
            </a:endParaRPr>
          </a:p>
          <a:p>
            <a:pPr marL="0" lvl="0" indent="0" algn="l" rtl="0">
              <a:spcBef>
                <a:spcPts val="0"/>
              </a:spcBef>
              <a:spcAft>
                <a:spcPts val="0"/>
              </a:spcAft>
              <a:buNone/>
            </a:pPr>
            <a:r>
              <a:rPr lang="en-US" sz="1400" b="1" dirty="0">
                <a:solidFill>
                  <a:srgbClr val="FFFFFF"/>
                </a:solidFill>
              </a:rPr>
              <a:t>The “Modeling of phenomenon-based learning project” at the development services of the Education Division of the City of Helsinki has developed a collection of tools for phenomenon-based learning which can be used to better monitor and assess learning by comprehensive school pupils. The tools include ones aimed at both teachers and learners, and they operate in both the digital (O365 and Google) and physical environments. The tools are freely available for use by everyone, and they can be edited to suit one’s own application.</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Clr>
                <a:schemeClr val="dk1"/>
              </a:buClr>
              <a:buSzPts val="1100"/>
              <a:buFont typeface="Arial"/>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800" b="1" dirty="0">
              <a:solidFill>
                <a:srgbClr val="FFFFFF"/>
              </a:solidFill>
            </a:endParaRPr>
          </a:p>
          <a:p>
            <a:pPr marL="0" lvl="0" indent="0" algn="l" rtl="0">
              <a:spcBef>
                <a:spcPts val="0"/>
              </a:spcBef>
              <a:spcAft>
                <a:spcPts val="0"/>
              </a:spcAft>
              <a:buNone/>
            </a:pPr>
            <a:endParaRPr sz="14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Clr>
                <a:schemeClr val="dk1"/>
              </a:buClr>
              <a:buSzPts val="1100"/>
              <a:buFont typeface="Arial"/>
              <a:buNone/>
            </a:pPr>
            <a:endParaRPr sz="18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p:nvPr/>
        </p:nvSpPr>
        <p:spPr>
          <a:xfrm>
            <a:off x="962025" y="151970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21" name="Google Shape;221;p39"/>
          <p:cNvSpPr txBox="1"/>
          <p:nvPr/>
        </p:nvSpPr>
        <p:spPr>
          <a:xfrm>
            <a:off x="8958150" y="5676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Assessment of transversal competence (p. 20)</a:t>
            </a:r>
          </a:p>
        </p:txBody>
      </p:sp>
      <p:sp>
        <p:nvSpPr>
          <p:cNvPr id="222" name="Google Shape;222;p39"/>
          <p:cNvSpPr txBox="1"/>
          <p:nvPr/>
        </p:nvSpPr>
        <p:spPr>
          <a:xfrm>
            <a:off x="8958150" y="494657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Interim assessment and final assessment (p. 8)</a:t>
            </a:r>
          </a:p>
        </p:txBody>
      </p:sp>
      <p:cxnSp>
        <p:nvCxnSpPr>
          <p:cNvPr id="223" name="Google Shape;223;p39"/>
          <p:cNvCxnSpPr>
            <a:stCxn id="224" idx="0"/>
            <a:endCxn id="225" idx="0"/>
          </p:cNvCxnSpPr>
          <p:nvPr/>
        </p:nvCxnSpPr>
        <p:spPr>
          <a:xfrm rot="5400000">
            <a:off x="5555604" y="3375031"/>
            <a:ext cx="600" cy="3142500"/>
          </a:xfrm>
          <a:prstGeom prst="bentConnector3">
            <a:avLst>
              <a:gd name="adj1" fmla="val -25817670"/>
            </a:avLst>
          </a:prstGeom>
          <a:noFill/>
          <a:ln w="9525" cap="flat" cmpd="sng">
            <a:solidFill>
              <a:srgbClr val="000000"/>
            </a:solidFill>
            <a:prstDash val="solid"/>
            <a:round/>
            <a:headEnd type="none" w="med" len="med"/>
            <a:tailEnd type="triangle" w="med" len="med"/>
          </a:ln>
        </p:spPr>
      </p:cxnSp>
      <p:sp>
        <p:nvSpPr>
          <p:cNvPr id="225" name="Google Shape;225;p39"/>
          <p:cNvSpPr txBox="1"/>
          <p:nvPr/>
        </p:nvSpPr>
        <p:spPr>
          <a:xfrm>
            <a:off x="3521600"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1. Description of the phenomenon</a:t>
            </a:r>
          </a:p>
        </p:txBody>
      </p:sp>
      <p:sp>
        <p:nvSpPr>
          <p:cNvPr id="226" name="Google Shape;226;p39"/>
          <p:cNvSpPr txBox="1"/>
          <p:nvPr/>
        </p:nvSpPr>
        <p:spPr>
          <a:xfrm>
            <a:off x="4584198"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solidFill>
                  <a:schemeClr val="dk1"/>
                </a:solidFill>
              </a:rPr>
              <a:t>2. Are inspired by the phenomenon</a:t>
            </a:r>
          </a:p>
        </p:txBody>
      </p:sp>
      <p:sp>
        <p:nvSpPr>
          <p:cNvPr id="224" name="Google Shape;224;p39"/>
          <p:cNvSpPr txBox="1"/>
          <p:nvPr/>
        </p:nvSpPr>
        <p:spPr>
          <a:xfrm>
            <a:off x="6709404" y="4945981"/>
            <a:ext cx="8355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4. Draw up the plan </a:t>
            </a:r>
          </a:p>
        </p:txBody>
      </p:sp>
      <p:sp>
        <p:nvSpPr>
          <p:cNvPr id="227" name="Google Shape;227;p39"/>
          <p:cNvSpPr txBox="1"/>
          <p:nvPr/>
        </p:nvSpPr>
        <p:spPr>
          <a:xfrm>
            <a:off x="5646796"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3. Set personal goals</a:t>
            </a:r>
          </a:p>
        </p:txBody>
      </p:sp>
      <p:sp>
        <p:nvSpPr>
          <p:cNvPr id="228" name="Google Shape;228;p39"/>
          <p:cNvSpPr txBox="1"/>
          <p:nvPr/>
        </p:nvSpPr>
        <p:spPr>
          <a:xfrm>
            <a:off x="7703424" y="4945981"/>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Share what they have learned with others</a:t>
            </a:r>
          </a:p>
        </p:txBody>
      </p:sp>
      <p:cxnSp>
        <p:nvCxnSpPr>
          <p:cNvPr id="229" name="Google Shape;229;p39"/>
          <p:cNvCxnSpPr>
            <a:stCxn id="225" idx="2"/>
          </p:cNvCxnSpPr>
          <p:nvPr/>
        </p:nvCxnSpPr>
        <p:spPr>
          <a:xfrm>
            <a:off x="3984650" y="5434063"/>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0" name="Google Shape;230;p39"/>
          <p:cNvCxnSpPr/>
          <p:nvPr/>
        </p:nvCxnSpPr>
        <p:spPr>
          <a:xfrm>
            <a:off x="5044179"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1" name="Google Shape;231;p39"/>
          <p:cNvCxnSpPr/>
          <p:nvPr/>
        </p:nvCxnSpPr>
        <p:spPr>
          <a:xfrm>
            <a:off x="6106761"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2" name="Google Shape;232;p39"/>
          <p:cNvCxnSpPr/>
          <p:nvPr/>
        </p:nvCxnSpPr>
        <p:spPr>
          <a:xfrm>
            <a:off x="7123927" y="5434091"/>
            <a:ext cx="6300" cy="136200"/>
          </a:xfrm>
          <a:prstGeom prst="straightConnector1">
            <a:avLst/>
          </a:prstGeom>
          <a:noFill/>
          <a:ln w="9525" cap="flat" cmpd="sng">
            <a:solidFill>
              <a:srgbClr val="000000"/>
            </a:solidFill>
            <a:prstDash val="solid"/>
            <a:round/>
            <a:headEnd type="none" w="med" len="med"/>
            <a:tailEnd type="triangle" w="med" len="med"/>
          </a:ln>
        </p:spPr>
      </p:cxnSp>
      <p:sp>
        <p:nvSpPr>
          <p:cNvPr id="233" name="Google Shape;233;p39"/>
          <p:cNvSpPr txBox="1"/>
          <p:nvPr/>
        </p:nvSpPr>
        <p:spPr>
          <a:xfrm>
            <a:off x="7740400" y="5672650"/>
            <a:ext cx="880200" cy="9768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Peer review and Help wall</a:t>
            </a:r>
          </a:p>
          <a:p>
            <a:pPr marL="0" lvl="0" indent="0" algn="ctr" rtl="0">
              <a:spcBef>
                <a:spcPts val="0"/>
              </a:spcBef>
              <a:spcAft>
                <a:spcPts val="0"/>
              </a:spcAft>
              <a:buNone/>
            </a:pPr>
            <a:r>
              <a:rPr lang="en-US" sz="800" b="1">
                <a:solidFill>
                  <a:srgbClr val="9FC9EB"/>
                </a:solidFill>
              </a:rPr>
              <a:t>(pp. 28–29)</a:t>
            </a:r>
          </a:p>
        </p:txBody>
      </p:sp>
      <p:sp>
        <p:nvSpPr>
          <p:cNvPr id="234" name="Google Shape;234;p39"/>
          <p:cNvSpPr txBox="1">
            <a:spLocks noGrp="1"/>
          </p:cNvSpPr>
          <p:nvPr>
            <p:ph type="title"/>
          </p:nvPr>
        </p:nvSpPr>
        <p:spPr>
          <a:xfrm>
            <a:off x="452104" y="179663"/>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3000" dirty="0">
                <a:latin typeface="Arial"/>
                <a:ea typeface="Arial"/>
                <a:cs typeface="Arial"/>
                <a:sym typeface="Arial"/>
              </a:rPr>
              <a:t>Assessment tools for the various phases of phenomenon-based learning </a:t>
            </a:r>
          </a:p>
        </p:txBody>
      </p:sp>
      <p:sp>
        <p:nvSpPr>
          <p:cNvPr id="235" name="Google Shape;235;p3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ASSESSMENT TOOLS FOR PHENOMENON-BASED LEARNING</a:t>
            </a:r>
          </a:p>
        </p:txBody>
      </p:sp>
      <p:sp>
        <p:nvSpPr>
          <p:cNvPr id="236" name="Google Shape;236;p3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fi-FI"/>
              <a:t>3</a:t>
            </a:fld>
            <a:endParaRPr lang="fi-FI"/>
          </a:p>
        </p:txBody>
      </p:sp>
      <p:grpSp>
        <p:nvGrpSpPr>
          <p:cNvPr id="237" name="Google Shape;237;p39"/>
          <p:cNvGrpSpPr/>
          <p:nvPr/>
        </p:nvGrpSpPr>
        <p:grpSpPr>
          <a:xfrm>
            <a:off x="462998" y="1386320"/>
            <a:ext cx="956266" cy="956266"/>
            <a:chOff x="540175" y="2202242"/>
            <a:chExt cx="801900" cy="801900"/>
          </a:xfrm>
        </p:grpSpPr>
        <p:sp>
          <p:nvSpPr>
            <p:cNvPr id="238" name="Google Shape;238;p39"/>
            <p:cNvSpPr/>
            <p:nvPr/>
          </p:nvSpPr>
          <p:spPr>
            <a:xfrm>
              <a:off x="540175" y="2202242"/>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9"/>
            <p:cNvSpPr txBox="1"/>
            <p:nvPr/>
          </p:nvSpPr>
          <p:spPr>
            <a:xfrm>
              <a:off x="556525" y="2670479"/>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Teachers</a:t>
              </a:r>
            </a:p>
          </p:txBody>
        </p:sp>
        <p:pic>
          <p:nvPicPr>
            <p:cNvPr id="240" name="Google Shape;240;p39"/>
            <p:cNvPicPr preferRelativeResize="0"/>
            <p:nvPr/>
          </p:nvPicPr>
          <p:blipFill>
            <a:blip r:embed="rId3">
              <a:alphaModFix/>
            </a:blip>
            <a:stretch>
              <a:fillRect/>
            </a:stretch>
          </p:blipFill>
          <p:spPr>
            <a:xfrm>
              <a:off x="754675" y="2314718"/>
              <a:ext cx="372900" cy="372900"/>
            </a:xfrm>
            <a:prstGeom prst="rect">
              <a:avLst/>
            </a:prstGeom>
            <a:noFill/>
            <a:ln>
              <a:noFill/>
            </a:ln>
          </p:spPr>
        </p:pic>
      </p:grpSp>
      <p:sp>
        <p:nvSpPr>
          <p:cNvPr id="241" name="Google Shape;241;p39"/>
          <p:cNvSpPr/>
          <p:nvPr/>
        </p:nvSpPr>
        <p:spPr>
          <a:xfrm>
            <a:off x="3487200" y="151970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2" name="Google Shape;242;p39"/>
          <p:cNvSpPr/>
          <p:nvPr/>
        </p:nvSpPr>
        <p:spPr>
          <a:xfrm>
            <a:off x="8898575" y="151970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3" name="Google Shape;243;p39"/>
          <p:cNvSpPr txBox="1"/>
          <p:nvPr/>
        </p:nvSpPr>
        <p:spPr>
          <a:xfrm>
            <a:off x="1506275" y="2294725"/>
            <a:ext cx="1908900" cy="689400"/>
          </a:xfrm>
          <a:prstGeom prst="rect">
            <a:avLst/>
          </a:prstGeom>
          <a:noFill/>
          <a:ln>
            <a:noFill/>
          </a:ln>
        </p:spPr>
        <p:txBody>
          <a:bodyPr spcFirstLastPara="1" wrap="square" lIns="91425" tIns="91425" rIns="91425" bIns="91425" anchor="t" anchorCtr="0">
            <a:noAutofit/>
          </a:bodyPr>
          <a:lstStyle/>
          <a:p>
            <a:pPr marL="72000" lvl="0" indent="-116450" algn="l" rtl="0">
              <a:spcBef>
                <a:spcPts val="0"/>
              </a:spcBef>
              <a:spcAft>
                <a:spcPts val="0"/>
              </a:spcAft>
              <a:buSzPts val="700"/>
              <a:buAutoNum type="arabicPeriod"/>
            </a:pPr>
            <a:r>
              <a:rPr lang="en-US" sz="700" b="1">
                <a:solidFill>
                  <a:schemeClr val="dk1"/>
                </a:solidFill>
              </a:rPr>
              <a:t>Survey the subject-specific goals from the curriculum</a:t>
            </a:r>
          </a:p>
          <a:p>
            <a:pPr marL="72000" lvl="0" indent="-116450" algn="l" rtl="0">
              <a:spcBef>
                <a:spcPts val="0"/>
              </a:spcBef>
              <a:spcAft>
                <a:spcPts val="0"/>
              </a:spcAft>
              <a:buClr>
                <a:schemeClr val="dk1"/>
              </a:buClr>
              <a:buSzPts val="700"/>
              <a:buAutoNum type="arabicPeriod"/>
            </a:pPr>
            <a:r>
              <a:rPr lang="en-US" sz="700" b="1">
                <a:solidFill>
                  <a:schemeClr val="dk1"/>
                </a:solidFill>
              </a:rPr>
              <a:t>Select the phenomenon and specify the main goals for the phenomenon</a:t>
            </a:r>
          </a:p>
          <a:p>
            <a:pPr marL="72000" lvl="0" indent="-116450" algn="l" rtl="0">
              <a:spcBef>
                <a:spcPts val="0"/>
              </a:spcBef>
              <a:spcAft>
                <a:spcPts val="0"/>
              </a:spcAft>
              <a:buClr>
                <a:schemeClr val="dk1"/>
              </a:buClr>
              <a:buSzPts val="700"/>
              <a:buAutoNum type="arabicPeriod"/>
            </a:pPr>
            <a:r>
              <a:rPr lang="en-US" sz="700" b="1">
                <a:solidFill>
                  <a:schemeClr val="dk1"/>
                </a:solidFill>
              </a:rPr>
              <a:t>Begin to teach the phenomenon together</a:t>
            </a:r>
          </a:p>
        </p:txBody>
      </p:sp>
      <p:sp>
        <p:nvSpPr>
          <p:cNvPr id="244" name="Google Shape;244;p39"/>
          <p:cNvSpPr txBox="1"/>
          <p:nvPr/>
        </p:nvSpPr>
        <p:spPr>
          <a:xfrm>
            <a:off x="3868325" y="2294725"/>
            <a:ext cx="45708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700" b="1">
                <a:solidFill>
                  <a:schemeClr val="dk1"/>
                </a:solidFill>
              </a:rPr>
              <a:t>Meet the learners at least once during the phenomenon and direct the phenomenon in their respective subjects.</a:t>
            </a:r>
          </a:p>
        </p:txBody>
      </p:sp>
      <p:sp>
        <p:nvSpPr>
          <p:cNvPr id="245" name="Google Shape;245;p39"/>
          <p:cNvSpPr/>
          <p:nvPr/>
        </p:nvSpPr>
        <p:spPr>
          <a:xfrm>
            <a:off x="962025" y="401525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GOALS</a:t>
            </a:r>
          </a:p>
        </p:txBody>
      </p:sp>
      <p:sp>
        <p:nvSpPr>
          <p:cNvPr id="246" name="Google Shape;246;p39"/>
          <p:cNvSpPr/>
          <p:nvPr/>
        </p:nvSpPr>
        <p:spPr>
          <a:xfrm>
            <a:off x="3487200" y="401525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PARTICIPATION</a:t>
            </a:r>
          </a:p>
        </p:txBody>
      </p:sp>
      <p:sp>
        <p:nvSpPr>
          <p:cNvPr id="247" name="Google Shape;247;p39"/>
          <p:cNvSpPr/>
          <p:nvPr/>
        </p:nvSpPr>
        <p:spPr>
          <a:xfrm>
            <a:off x="8898575" y="401525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ASSESSMENT</a:t>
            </a:r>
          </a:p>
        </p:txBody>
      </p:sp>
      <p:grpSp>
        <p:nvGrpSpPr>
          <p:cNvPr id="248" name="Google Shape;248;p39"/>
          <p:cNvGrpSpPr/>
          <p:nvPr/>
        </p:nvGrpSpPr>
        <p:grpSpPr>
          <a:xfrm>
            <a:off x="452104" y="3880757"/>
            <a:ext cx="976634" cy="976634"/>
            <a:chOff x="540175" y="4560633"/>
            <a:chExt cx="801900" cy="801900"/>
          </a:xfrm>
        </p:grpSpPr>
        <p:sp>
          <p:nvSpPr>
            <p:cNvPr id="249" name="Google Shape;249;p39"/>
            <p:cNvSpPr/>
            <p:nvPr/>
          </p:nvSpPr>
          <p:spPr>
            <a:xfrm>
              <a:off x="540175" y="4560633"/>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0" name="Google Shape;250;p39"/>
            <p:cNvPicPr preferRelativeResize="0"/>
            <p:nvPr/>
          </p:nvPicPr>
          <p:blipFill>
            <a:blip r:embed="rId4">
              <a:alphaModFix/>
            </a:blip>
            <a:stretch>
              <a:fillRect/>
            </a:stretch>
          </p:blipFill>
          <p:spPr>
            <a:xfrm>
              <a:off x="754675" y="4673108"/>
              <a:ext cx="372900" cy="372900"/>
            </a:xfrm>
            <a:prstGeom prst="rect">
              <a:avLst/>
            </a:prstGeom>
            <a:noFill/>
            <a:ln>
              <a:noFill/>
            </a:ln>
          </p:spPr>
        </p:pic>
        <p:sp>
          <p:nvSpPr>
            <p:cNvPr id="251" name="Google Shape;251;p39"/>
            <p:cNvSpPr txBox="1"/>
            <p:nvPr/>
          </p:nvSpPr>
          <p:spPr>
            <a:xfrm>
              <a:off x="556525" y="5048758"/>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Learner</a:t>
              </a:r>
            </a:p>
          </p:txBody>
        </p:sp>
      </p:grpSp>
      <p:sp>
        <p:nvSpPr>
          <p:cNvPr id="252" name="Google Shape;252;p39"/>
          <p:cNvSpPr txBox="1"/>
          <p:nvPr/>
        </p:nvSpPr>
        <p:spPr>
          <a:xfrm>
            <a:off x="1382300"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GOALS</a:t>
            </a:r>
          </a:p>
        </p:txBody>
      </p:sp>
      <p:sp>
        <p:nvSpPr>
          <p:cNvPr id="253" name="Google Shape;253;p39"/>
          <p:cNvSpPr txBox="1"/>
          <p:nvPr/>
        </p:nvSpPr>
        <p:spPr>
          <a:xfrm>
            <a:off x="386832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PARTICIPATION</a:t>
            </a:r>
          </a:p>
        </p:txBody>
      </p:sp>
      <p:sp>
        <p:nvSpPr>
          <p:cNvPr id="254" name="Google Shape;254;p39"/>
          <p:cNvSpPr txBox="1"/>
          <p:nvPr/>
        </p:nvSpPr>
        <p:spPr>
          <a:xfrm>
            <a:off x="9289275" y="2294725"/>
            <a:ext cx="24657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700" b="1">
                <a:solidFill>
                  <a:schemeClr val="dk1"/>
                </a:solidFill>
              </a:rPr>
              <a:t>Decide on the phenomenon jointly</a:t>
            </a:r>
          </a:p>
        </p:txBody>
      </p:sp>
      <p:sp>
        <p:nvSpPr>
          <p:cNvPr id="255" name="Google Shape;255;p39"/>
          <p:cNvSpPr txBox="1"/>
          <p:nvPr/>
        </p:nvSpPr>
        <p:spPr>
          <a:xfrm>
            <a:off x="929757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ASSESSMENT</a:t>
            </a:r>
          </a:p>
        </p:txBody>
      </p:sp>
      <p:cxnSp>
        <p:nvCxnSpPr>
          <p:cNvPr id="256" name="Google Shape;256;p39"/>
          <p:cNvCxnSpPr/>
          <p:nvPr/>
        </p:nvCxnSpPr>
        <p:spPr>
          <a:xfrm>
            <a:off x="478500" y="1304925"/>
            <a:ext cx="11294400" cy="0"/>
          </a:xfrm>
          <a:prstGeom prst="straightConnector1">
            <a:avLst/>
          </a:prstGeom>
          <a:noFill/>
          <a:ln w="9525" cap="flat" cmpd="sng">
            <a:solidFill>
              <a:schemeClr val="dk2"/>
            </a:solidFill>
            <a:prstDash val="dot"/>
            <a:round/>
            <a:headEnd type="none" w="med" len="med"/>
            <a:tailEnd type="triangle" w="med" len="med"/>
          </a:ln>
        </p:spPr>
      </p:cxnSp>
      <p:sp>
        <p:nvSpPr>
          <p:cNvPr id="257" name="Google Shape;257;p39"/>
          <p:cNvSpPr txBox="1"/>
          <p:nvPr/>
        </p:nvSpPr>
        <p:spPr>
          <a:xfrm>
            <a:off x="409575" y="932025"/>
            <a:ext cx="1575000" cy="372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600">
                <a:solidFill>
                  <a:srgbClr val="292929"/>
                </a:solidFill>
              </a:rPr>
              <a:t>The duration of the process over several weeks</a:t>
            </a:r>
          </a:p>
        </p:txBody>
      </p:sp>
      <p:sp>
        <p:nvSpPr>
          <p:cNvPr id="258" name="Google Shape;258;p39"/>
          <p:cNvSpPr txBox="1"/>
          <p:nvPr/>
        </p:nvSpPr>
        <p:spPr>
          <a:xfrm>
            <a:off x="1125750" y="3069650"/>
            <a:ext cx="2185800" cy="736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en-US" sz="800" b="1">
                <a:solidFill>
                  <a:srgbClr val="00D7A6"/>
                </a:solidFill>
              </a:rPr>
              <a:t>Subject-specific goals (pp. 4–7)</a:t>
            </a:r>
          </a:p>
          <a:p>
            <a:pPr marL="302399" lvl="0" indent="-281199" algn="l" rtl="0">
              <a:spcBef>
                <a:spcPts val="0"/>
              </a:spcBef>
              <a:spcAft>
                <a:spcPts val="0"/>
              </a:spcAft>
              <a:buClr>
                <a:srgbClr val="00D7A6"/>
              </a:buClr>
              <a:buSzPts val="800"/>
              <a:buChar char="●"/>
            </a:pPr>
            <a:r>
              <a:rPr lang="en-US" sz="800" b="1">
                <a:solidFill>
                  <a:srgbClr val="00D7A6"/>
                </a:solidFill>
              </a:rPr>
              <a:t>Goals for transversal competence (pp. 10–19)</a:t>
            </a:r>
          </a:p>
          <a:p>
            <a:pPr marL="302399" lvl="0" indent="-281199" algn="l" rtl="0">
              <a:spcBef>
                <a:spcPts val="0"/>
              </a:spcBef>
              <a:spcAft>
                <a:spcPts val="0"/>
              </a:spcAft>
              <a:buClr>
                <a:srgbClr val="00D7A6"/>
              </a:buClr>
              <a:buSzPts val="800"/>
              <a:buChar char="●"/>
            </a:pPr>
            <a:r>
              <a:rPr lang="en-US" sz="800" b="1">
                <a:solidFill>
                  <a:srgbClr val="00D7A6"/>
                </a:solidFill>
              </a:rPr>
              <a:t>Goals of the phenomenon process (pp. 22–25)</a:t>
            </a:r>
          </a:p>
        </p:txBody>
      </p:sp>
      <p:cxnSp>
        <p:nvCxnSpPr>
          <p:cNvPr id="259" name="Google Shape;259;p39"/>
          <p:cNvCxnSpPr>
            <a:stCxn id="225" idx="3"/>
            <a:endCxn id="226" idx="1"/>
          </p:cNvCxnSpPr>
          <p:nvPr/>
        </p:nvCxnSpPr>
        <p:spPr>
          <a:xfrm>
            <a:off x="4447700"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0" name="Google Shape;260;p39"/>
          <p:cNvCxnSpPr/>
          <p:nvPr/>
        </p:nvCxnSpPr>
        <p:spPr>
          <a:xfrm>
            <a:off x="55049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1" name="Google Shape;261;p39"/>
          <p:cNvCxnSpPr/>
          <p:nvPr/>
        </p:nvCxnSpPr>
        <p:spPr>
          <a:xfrm>
            <a:off x="65717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2" name="Google Shape;262;p39"/>
          <p:cNvCxnSpPr/>
          <p:nvPr/>
        </p:nvCxnSpPr>
        <p:spPr>
          <a:xfrm>
            <a:off x="7562375" y="5190013"/>
            <a:ext cx="136500" cy="0"/>
          </a:xfrm>
          <a:prstGeom prst="straightConnector1">
            <a:avLst/>
          </a:prstGeom>
          <a:noFill/>
          <a:ln w="9525" cap="flat" cmpd="sng">
            <a:solidFill>
              <a:schemeClr val="dk2"/>
            </a:solidFill>
            <a:prstDash val="solid"/>
            <a:round/>
            <a:headEnd type="none" w="med" len="med"/>
            <a:tailEnd type="triangle" w="med" len="med"/>
          </a:ln>
        </p:spPr>
      </p:cxnSp>
      <p:sp>
        <p:nvSpPr>
          <p:cNvPr id="263" name="Google Shape;263;p39"/>
          <p:cNvSpPr txBox="1"/>
          <p:nvPr/>
        </p:nvSpPr>
        <p:spPr>
          <a:xfrm>
            <a:off x="3521600" y="5665000"/>
            <a:ext cx="40407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Assessment tool for the phenomenon process (pp. 23–25)</a:t>
            </a:r>
          </a:p>
        </p:txBody>
      </p:sp>
      <p:sp>
        <p:nvSpPr>
          <p:cNvPr id="264" name="Google Shape;264;p39"/>
          <p:cNvSpPr txBox="1"/>
          <p:nvPr/>
        </p:nvSpPr>
        <p:spPr>
          <a:xfrm>
            <a:off x="8958150" y="264152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Assessment of the process (pp. 23–25)</a:t>
            </a:r>
          </a:p>
        </p:txBody>
      </p:sp>
      <p:sp>
        <p:nvSpPr>
          <p:cNvPr id="265" name="Google Shape;265;p39"/>
          <p:cNvSpPr txBox="1"/>
          <p:nvPr/>
        </p:nvSpPr>
        <p:spPr>
          <a:xfrm>
            <a:off x="8958150" y="3241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Final assessment (p. 8)</a:t>
            </a:r>
          </a:p>
        </p:txBody>
      </p:sp>
      <p:sp>
        <p:nvSpPr>
          <p:cNvPr id="266" name="Google Shape;266;p39"/>
          <p:cNvSpPr txBox="1"/>
          <p:nvPr/>
        </p:nvSpPr>
        <p:spPr>
          <a:xfrm>
            <a:off x="3521600" y="2641525"/>
            <a:ext cx="51609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Interim assessment of the phenomenon process (pp. 23–25)</a:t>
            </a:r>
          </a:p>
        </p:txBody>
      </p:sp>
      <p:sp>
        <p:nvSpPr>
          <p:cNvPr id="267" name="Google Shape;267;p39"/>
          <p:cNvSpPr txBox="1"/>
          <p:nvPr/>
        </p:nvSpPr>
        <p:spPr>
          <a:xfrm>
            <a:off x="1216325" y="4940775"/>
            <a:ext cx="2045100" cy="7365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en-US" sz="800" b="1">
                <a:solidFill>
                  <a:srgbClr val="00D7A6"/>
                </a:solidFill>
              </a:rPr>
              <a:t>Assessment of transversal competence (pp.  16 and 20)</a:t>
            </a:r>
          </a:p>
          <a:p>
            <a:pPr marL="302399" lvl="0" indent="-281199" algn="l" rtl="0">
              <a:spcBef>
                <a:spcPts val="0"/>
              </a:spcBef>
              <a:spcAft>
                <a:spcPts val="0"/>
              </a:spcAft>
              <a:buClr>
                <a:srgbClr val="00D7A6"/>
              </a:buClr>
              <a:buSzPts val="800"/>
              <a:buChar char="●"/>
            </a:pPr>
            <a:r>
              <a:rPr lang="en-US" sz="800" b="1">
                <a:solidFill>
                  <a:srgbClr val="00D7A6"/>
                </a:solidFill>
              </a:rPr>
              <a:t>Goals of the phenomenon process (pp. 23–25)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2"/>
        <p:cNvGrpSpPr/>
        <p:nvPr/>
      </p:nvGrpSpPr>
      <p:grpSpPr>
        <a:xfrm>
          <a:off x="0" y="0"/>
          <a:ext cx="0" cy="0"/>
          <a:chOff x="0" y="0"/>
          <a:chExt cx="0" cy="0"/>
        </a:xfrm>
      </p:grpSpPr>
      <p:sp>
        <p:nvSpPr>
          <p:cNvPr id="533" name="Google Shape;533;p57"/>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Assessment of the P</a:t>
            </a:r>
            <a:r>
              <a:rPr lang="en-US" dirty="0" smtClean="0"/>
              <a:t>henomenon-based Learning </a:t>
            </a:r>
            <a:r>
              <a:rPr lang="en-US" dirty="0"/>
              <a:t>P</a:t>
            </a:r>
            <a:r>
              <a:rPr lang="en-US" dirty="0" smtClean="0"/>
              <a:t>rocess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Google Shape;539;p58"/>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a:solidFill>
                  <a:srgbClr val="00D7A7"/>
                </a:solidFill>
              </a:rPr>
              <a:t>Tools</a:t>
            </a:r>
          </a:p>
          <a:p>
            <a:pPr marL="0" lvl="0" indent="0" algn="l" rtl="0">
              <a:spcBef>
                <a:spcPts val="1200"/>
              </a:spcBef>
              <a:spcAft>
                <a:spcPts val="0"/>
              </a:spcAft>
              <a:buNone/>
            </a:pPr>
            <a:endParaRPr>
              <a:solidFill>
                <a:srgbClr val="00D7A7"/>
              </a:solidFill>
            </a:endParaRPr>
          </a:p>
        </p:txBody>
      </p:sp>
      <p:sp>
        <p:nvSpPr>
          <p:cNvPr id="540" name="Google Shape;540;p58"/>
          <p:cNvSpPr txBox="1">
            <a:spLocks noGrp="1"/>
          </p:cNvSpPr>
          <p:nvPr>
            <p:ph type="body" idx="1"/>
          </p:nvPr>
        </p:nvSpPr>
        <p:spPr>
          <a:xfrm>
            <a:off x="457200" y="4080525"/>
            <a:ext cx="3595800" cy="16911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None/>
            </a:pPr>
            <a:r>
              <a:rPr lang="en-US" sz="1400" b="1"/>
              <a:t>Assessment of the phenomenon process A (p. 23)</a:t>
            </a:r>
          </a:p>
          <a:p>
            <a:pPr marL="0" lvl="0" indent="0" algn="l" rtl="0">
              <a:lnSpc>
                <a:spcPct val="90000"/>
              </a:lnSpc>
              <a:spcBef>
                <a:spcPts val="0"/>
              </a:spcBef>
              <a:spcAft>
                <a:spcPts val="0"/>
              </a:spcAft>
              <a:buClr>
                <a:schemeClr val="dk1"/>
              </a:buClr>
              <a:buSzPts val="1100"/>
              <a:buFont typeface="Arial"/>
              <a:buNone/>
            </a:pPr>
            <a:endParaRPr sz="1400" b="1"/>
          </a:p>
          <a:p>
            <a:pPr marL="0" lvl="0" indent="0" algn="l" rtl="0">
              <a:lnSpc>
                <a:spcPct val="115000"/>
              </a:lnSpc>
              <a:spcBef>
                <a:spcPts val="0"/>
              </a:spcBef>
              <a:spcAft>
                <a:spcPts val="0"/>
              </a:spcAft>
              <a:buNone/>
            </a:pPr>
            <a:r>
              <a:rPr lang="en-US" sz="900"/>
              <a:t>The purpose of the assessment tool of the phenomenon process is to walk alongside the learner, from the beginning of the process until its conclusion. Learners do not fill out this assessment template in one go; instead, they evaluate their work and thoughts, and what they have learned from one phase to the next. The phenomenon process takes several weeks, so learners should have a tool that reminds them of the goals set and helps them adjust the meaningful progress of the process in their direction.</a:t>
            </a:r>
          </a:p>
          <a:p>
            <a:pPr marL="0" lvl="0" indent="0" algn="l" rtl="0">
              <a:lnSpc>
                <a:spcPct val="115000"/>
              </a:lnSpc>
              <a:spcBef>
                <a:spcPts val="1200"/>
              </a:spcBef>
              <a:spcAft>
                <a:spcPts val="0"/>
              </a:spcAft>
              <a:buNone/>
            </a:pPr>
            <a:endParaRPr sz="1400"/>
          </a:p>
        </p:txBody>
      </p:sp>
      <p:sp>
        <p:nvSpPr>
          <p:cNvPr id="541" name="Google Shape;541;p58"/>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pic>
        <p:nvPicPr>
          <p:cNvPr id="542" name="Google Shape;542;p58"/>
          <p:cNvPicPr preferRelativeResize="0"/>
          <p:nvPr/>
        </p:nvPicPr>
        <p:blipFill>
          <a:blip r:embed="rId3">
            <a:alphaModFix/>
          </a:blip>
          <a:stretch>
            <a:fillRect/>
          </a:stretch>
        </p:blipFill>
        <p:spPr>
          <a:xfrm>
            <a:off x="457200" y="1798780"/>
            <a:ext cx="3595798" cy="2033895"/>
          </a:xfrm>
          <a:prstGeom prst="rect">
            <a:avLst/>
          </a:prstGeom>
          <a:noFill/>
          <a:ln>
            <a:noFill/>
          </a:ln>
          <a:effectLst>
            <a:outerShdw blurRad="57150" dist="19050" dir="5400000" algn="bl" rotWithShape="0">
              <a:srgbClr val="000000">
                <a:alpha val="50000"/>
              </a:srgbClr>
            </a:outerShdw>
          </a:effectLst>
        </p:spPr>
      </p:pic>
      <p:pic>
        <p:nvPicPr>
          <p:cNvPr id="543" name="Google Shape;543;p58"/>
          <p:cNvPicPr preferRelativeResize="0"/>
          <p:nvPr/>
        </p:nvPicPr>
        <p:blipFill>
          <a:blip r:embed="rId4">
            <a:alphaModFix/>
          </a:blip>
          <a:stretch>
            <a:fillRect/>
          </a:stretch>
        </p:blipFill>
        <p:spPr>
          <a:xfrm>
            <a:off x="4249688" y="1791262"/>
            <a:ext cx="3632474" cy="2048937"/>
          </a:xfrm>
          <a:prstGeom prst="rect">
            <a:avLst/>
          </a:prstGeom>
          <a:noFill/>
          <a:ln>
            <a:noFill/>
          </a:ln>
          <a:effectLst>
            <a:outerShdw blurRad="57150" dist="19050" dir="5400000" algn="bl" rotWithShape="0">
              <a:srgbClr val="000000">
                <a:alpha val="50000"/>
              </a:srgbClr>
            </a:outerShdw>
          </a:effectLst>
        </p:spPr>
      </p:pic>
      <p:sp>
        <p:nvSpPr>
          <p:cNvPr id="544" name="Google Shape;544;p58"/>
          <p:cNvSpPr txBox="1">
            <a:spLocks noGrp="1"/>
          </p:cNvSpPr>
          <p:nvPr>
            <p:ph type="body" idx="1"/>
          </p:nvPr>
        </p:nvSpPr>
        <p:spPr>
          <a:xfrm>
            <a:off x="8078875" y="4080525"/>
            <a:ext cx="3653100" cy="18444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sz="1400" b="1"/>
              <a:t>Visual assessment template of the phenomenon process (p. 25)</a:t>
            </a:r>
          </a:p>
          <a:p>
            <a:pPr marL="0" lvl="0" indent="0" algn="l" rtl="0">
              <a:lnSpc>
                <a:spcPct val="115000"/>
              </a:lnSpc>
              <a:spcBef>
                <a:spcPts val="1200"/>
              </a:spcBef>
              <a:spcAft>
                <a:spcPts val="0"/>
              </a:spcAft>
              <a:buClr>
                <a:schemeClr val="dk1"/>
              </a:buClr>
              <a:buSzPts val="1100"/>
              <a:buFont typeface="Arial"/>
              <a:buNone/>
            </a:pPr>
            <a:r>
              <a:rPr lang="en-US" sz="900"/>
              <a:t>A visual printout template for the assessment of the phenomenon process.</a:t>
            </a:r>
          </a:p>
        </p:txBody>
      </p:sp>
      <p:sp>
        <p:nvSpPr>
          <p:cNvPr id="545" name="Google Shape;545;p58"/>
          <p:cNvSpPr txBox="1">
            <a:spLocks noGrp="1"/>
          </p:cNvSpPr>
          <p:nvPr>
            <p:ph type="body" idx="1"/>
          </p:nvPr>
        </p:nvSpPr>
        <p:spPr>
          <a:xfrm>
            <a:off x="4229100" y="4080425"/>
            <a:ext cx="3653100" cy="16911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None/>
            </a:pPr>
            <a:r>
              <a:rPr lang="en-US" sz="1400" b="1"/>
              <a:t>Assessment of the phenomenon process B (p. 24)</a:t>
            </a:r>
          </a:p>
          <a:p>
            <a:pPr marL="0" lvl="0" indent="0" algn="l" rtl="0">
              <a:lnSpc>
                <a:spcPct val="90000"/>
              </a:lnSpc>
              <a:spcBef>
                <a:spcPts val="0"/>
              </a:spcBef>
              <a:spcAft>
                <a:spcPts val="0"/>
              </a:spcAft>
              <a:buNone/>
            </a:pPr>
            <a:endParaRPr sz="1400" b="1"/>
          </a:p>
          <a:p>
            <a:pPr marL="0" lvl="0" indent="0" algn="l" rtl="0">
              <a:lnSpc>
                <a:spcPct val="115000"/>
              </a:lnSpc>
              <a:spcBef>
                <a:spcPts val="0"/>
              </a:spcBef>
              <a:spcAft>
                <a:spcPts val="0"/>
              </a:spcAft>
              <a:buClr>
                <a:schemeClr val="dk1"/>
              </a:buClr>
              <a:buSzPts val="1100"/>
              <a:buFont typeface="Arial"/>
              <a:buNone/>
            </a:pPr>
            <a:r>
              <a:rPr lang="en-US" sz="900"/>
              <a:t>Items 3 and 4 of the tool may be repeated several times when the phenomenon is studied, because the larger whole consists of several sections, and it is important to set specific goals for all of them, draw up one’s own work plans and assess the realization of goals and plans along the way.</a:t>
            </a:r>
          </a:p>
          <a:p>
            <a:pPr marL="0" lvl="0" indent="0" algn="l" rtl="0">
              <a:lnSpc>
                <a:spcPct val="115000"/>
              </a:lnSpc>
              <a:spcBef>
                <a:spcPts val="0"/>
              </a:spcBef>
              <a:spcAft>
                <a:spcPts val="0"/>
              </a:spcAft>
              <a:buNone/>
            </a:pPr>
            <a:endParaRPr sz="900"/>
          </a:p>
          <a:p>
            <a:pPr marL="0" lvl="0" indent="0" algn="l" rtl="0">
              <a:lnSpc>
                <a:spcPct val="115000"/>
              </a:lnSpc>
              <a:spcBef>
                <a:spcPts val="1200"/>
              </a:spcBef>
              <a:spcAft>
                <a:spcPts val="0"/>
              </a:spcAft>
              <a:buNone/>
            </a:pPr>
            <a:endParaRPr sz="1400"/>
          </a:p>
        </p:txBody>
      </p:sp>
      <p:pic>
        <p:nvPicPr>
          <p:cNvPr id="546" name="Google Shape;546;p58"/>
          <p:cNvPicPr preferRelativeResize="0"/>
          <p:nvPr/>
        </p:nvPicPr>
        <p:blipFill>
          <a:blip r:embed="rId5">
            <a:alphaModFix/>
          </a:blip>
          <a:stretch>
            <a:fillRect/>
          </a:stretch>
        </p:blipFill>
        <p:spPr>
          <a:xfrm>
            <a:off x="8078846" y="1798772"/>
            <a:ext cx="3632451" cy="2054603"/>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551" name="Google Shape;551;p59"/>
          <p:cNvSpPr/>
          <p:nvPr/>
        </p:nvSpPr>
        <p:spPr>
          <a:xfrm>
            <a:off x="3442625" y="5190775"/>
            <a:ext cx="5237100" cy="909000"/>
          </a:xfrm>
          <a:prstGeom prst="roundRect">
            <a:avLst>
              <a:gd name="adj" fmla="val 0"/>
            </a:avLst>
          </a:prstGeom>
          <a:no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sp>
        <p:nvSpPr>
          <p:cNvPr id="552" name="Google Shape;552;p59"/>
          <p:cNvSpPr/>
          <p:nvPr/>
        </p:nvSpPr>
        <p:spPr>
          <a:xfrm>
            <a:off x="3442625" y="3146155"/>
            <a:ext cx="5237100" cy="1989900"/>
          </a:xfrm>
          <a:prstGeom prst="roundRect">
            <a:avLst>
              <a:gd name="adj" fmla="val 0"/>
            </a:avLst>
          </a:prstGeom>
          <a:no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sp>
        <p:nvSpPr>
          <p:cNvPr id="553" name="Google Shape;553;p59"/>
          <p:cNvSpPr/>
          <p:nvPr/>
        </p:nvSpPr>
        <p:spPr>
          <a:xfrm>
            <a:off x="3442625" y="3145936"/>
            <a:ext cx="1589400" cy="1989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59"/>
          <p:cNvSpPr/>
          <p:nvPr/>
        </p:nvSpPr>
        <p:spPr>
          <a:xfrm>
            <a:off x="3442625" y="2173075"/>
            <a:ext cx="5237100" cy="909000"/>
          </a:xfrm>
          <a:prstGeom prst="roundRect">
            <a:avLst>
              <a:gd name="adj" fmla="val 0"/>
            </a:avLst>
          </a:prstGeom>
          <a:no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sp>
        <p:nvSpPr>
          <p:cNvPr id="555" name="Google Shape;555;p59"/>
          <p:cNvSpPr/>
          <p:nvPr/>
        </p:nvSpPr>
        <p:spPr>
          <a:xfrm>
            <a:off x="3442625" y="1209450"/>
            <a:ext cx="5237100" cy="909000"/>
          </a:xfrm>
          <a:prstGeom prst="roundRect">
            <a:avLst>
              <a:gd name="adj" fmla="val 0"/>
            </a:avLst>
          </a:prstGeom>
          <a:no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a:solidFill>
                  <a:schemeClr val="accent6"/>
                </a:solidFill>
              </a:rPr>
              <a:t>A</a:t>
            </a:r>
          </a:p>
        </p:txBody>
      </p:sp>
      <p:sp>
        <p:nvSpPr>
          <p:cNvPr id="556" name="Google Shape;556;p59"/>
          <p:cNvSpPr/>
          <p:nvPr/>
        </p:nvSpPr>
        <p:spPr>
          <a:xfrm>
            <a:off x="8736575" y="1209350"/>
            <a:ext cx="2909700" cy="9120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59"/>
          <p:cNvSpPr/>
          <p:nvPr/>
        </p:nvSpPr>
        <p:spPr>
          <a:xfrm>
            <a:off x="8736575" y="2171375"/>
            <a:ext cx="2909700" cy="9120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59"/>
          <p:cNvSpPr/>
          <p:nvPr/>
        </p:nvSpPr>
        <p:spPr>
          <a:xfrm>
            <a:off x="8736575" y="3147675"/>
            <a:ext cx="2909700" cy="19902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59"/>
          <p:cNvSpPr/>
          <p:nvPr/>
        </p:nvSpPr>
        <p:spPr>
          <a:xfrm>
            <a:off x="8736575" y="5187775"/>
            <a:ext cx="2909700" cy="9120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59"/>
          <p:cNvSpPr/>
          <p:nvPr/>
        </p:nvSpPr>
        <p:spPr>
          <a:xfrm>
            <a:off x="476000" y="771550"/>
            <a:ext cx="3106800" cy="3855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GOALS</a:t>
            </a:r>
          </a:p>
        </p:txBody>
      </p:sp>
      <p:sp>
        <p:nvSpPr>
          <p:cNvPr id="561" name="Google Shape;561;p59"/>
          <p:cNvSpPr/>
          <p:nvPr/>
        </p:nvSpPr>
        <p:spPr>
          <a:xfrm>
            <a:off x="476000" y="1209350"/>
            <a:ext cx="2909700" cy="4884300"/>
          </a:xfrm>
          <a:prstGeom prst="rect">
            <a:avLst/>
          </a:prstGeom>
          <a:no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59"/>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latin typeface="Arial"/>
                <a:ea typeface="Arial"/>
                <a:cs typeface="Arial"/>
                <a:sym typeface="Arial"/>
              </a:rPr>
              <a:t>NAME OF THE PHENOMENON</a:t>
            </a:r>
            <a:r>
              <a:rPr lang="en-US" sz="1200" b="1"/>
              <a:t>:________________________________________</a:t>
            </a:r>
          </a:p>
          <a:p>
            <a:pPr marL="0" marR="0" lvl="0" indent="0" algn="l" rtl="0">
              <a:lnSpc>
                <a:spcPct val="90000"/>
              </a:lnSpc>
              <a:spcBef>
                <a:spcPts val="600"/>
              </a:spcBef>
              <a:spcAft>
                <a:spcPts val="0"/>
              </a:spcAft>
              <a:buClr>
                <a:srgbClr val="343D58"/>
              </a:buClr>
              <a:buSzPts val="800"/>
              <a:buFont typeface="Arial"/>
              <a:buNone/>
            </a:pPr>
            <a:r>
              <a:rPr lang="en-US" sz="800"/>
              <a:t>Write the name of the phenomenon studied here</a:t>
            </a:r>
          </a:p>
        </p:txBody>
      </p:sp>
      <p:sp>
        <p:nvSpPr>
          <p:cNvPr id="563" name="Google Shape;563;p59"/>
          <p:cNvSpPr txBox="1"/>
          <p:nvPr/>
        </p:nvSpPr>
        <p:spPr>
          <a:xfrm>
            <a:off x="629075" y="1301350"/>
            <a:ext cx="2718300" cy="46842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en-US" sz="800" b="1">
                <a:solidFill>
                  <a:schemeClr val="dk1"/>
                </a:solidFill>
              </a:rPr>
              <a:t>What should we learn?</a:t>
            </a:r>
          </a:p>
          <a:p>
            <a:pPr marL="0" marR="0" lvl="0" indent="0" algn="l" rtl="0">
              <a:lnSpc>
                <a:spcPct val="100000"/>
              </a:lnSpc>
              <a:spcBef>
                <a:spcPts val="0"/>
              </a:spcBef>
              <a:spcAft>
                <a:spcPts val="0"/>
              </a:spcAft>
              <a:buClr>
                <a:srgbClr val="343D58"/>
              </a:buClr>
              <a:buSzPts val="800"/>
              <a:buFont typeface="Arial"/>
              <a:buNone/>
            </a:pPr>
            <a:r>
              <a:rPr lang="en-US" sz="800">
                <a:solidFill>
                  <a:schemeClr val="dk1"/>
                </a:solidFill>
              </a:rPr>
              <a:t>(The main goal of the phenomenon that has come from the curriculum)</a:t>
            </a:r>
          </a:p>
          <a:p>
            <a:pPr marL="0" marR="0" lvl="0" indent="0" algn="l" rtl="0">
              <a:lnSpc>
                <a:spcPct val="100000"/>
              </a:lnSpc>
              <a:spcBef>
                <a:spcPts val="0"/>
              </a:spcBef>
              <a:spcAft>
                <a:spcPts val="0"/>
              </a:spcAft>
              <a:buClr>
                <a:srgbClr val="343D58"/>
              </a:buClr>
              <a:buSzPts val="800"/>
              <a:buFont typeface="Arial"/>
              <a:buNone/>
            </a:pPr>
            <a:r>
              <a:rPr lang="en-US" sz="800" b="1">
                <a:solidFill>
                  <a:schemeClr val="dk1"/>
                </a:solidFill>
              </a:rPr>
              <a:t>What are the goals for studying this phenomenon?</a:t>
            </a:r>
          </a:p>
          <a:p>
            <a:pPr marL="0" lvl="0" indent="0" algn="l" rtl="0">
              <a:spcBef>
                <a:spcPts val="0"/>
              </a:spcBef>
              <a:spcAft>
                <a:spcPts val="0"/>
              </a:spcAft>
              <a:buClr>
                <a:srgbClr val="343D58"/>
              </a:buClr>
              <a:buSzPts val="800"/>
              <a:buFont typeface="Arial"/>
              <a:buNone/>
            </a:pPr>
            <a:r>
              <a:rPr lang="en-US" sz="800">
                <a:solidFill>
                  <a:schemeClr val="dk1"/>
                </a:solidFill>
              </a:rPr>
              <a:t>(A description of the main goal for the phenomenon in your own words. What does the goal mean?)</a:t>
            </a:r>
          </a:p>
          <a:p>
            <a:pPr marL="0" marR="0" lvl="0" indent="0" algn="l" rtl="0">
              <a:lnSpc>
                <a:spcPct val="100000"/>
              </a:lnSpc>
              <a:spcBef>
                <a:spcPts val="0"/>
              </a:spcBef>
              <a:spcAft>
                <a:spcPts val="0"/>
              </a:spcAft>
              <a:buClr>
                <a:srgbClr val="343D58"/>
              </a:buClr>
              <a:buSzPts val="800"/>
              <a:buFont typeface="Arial"/>
              <a:buNone/>
            </a:pPr>
            <a:endParaRPr sz="1000" b="1">
              <a:solidFill>
                <a:schemeClr val="dk1"/>
              </a:solidFill>
            </a:endParaRPr>
          </a:p>
          <a:p>
            <a:pPr marL="0" marR="0" lvl="0" indent="0" algn="l" rtl="0">
              <a:lnSpc>
                <a:spcPct val="100000"/>
              </a:lnSpc>
              <a:spcBef>
                <a:spcPts val="0"/>
              </a:spcBef>
              <a:spcAft>
                <a:spcPts val="0"/>
              </a:spcAft>
              <a:buClr>
                <a:srgbClr val="343D58"/>
              </a:buClr>
              <a:buSzPts val="800"/>
              <a:buFont typeface="Arial"/>
              <a:buNone/>
            </a:pPr>
            <a:r>
              <a:rPr lang="en-US" sz="1000" b="1">
                <a:solidFill>
                  <a:schemeClr val="dk1"/>
                </a:solidFill>
              </a:rPr>
              <a:t>	</a:t>
            </a:r>
          </a:p>
        </p:txBody>
      </p:sp>
      <p:sp>
        <p:nvSpPr>
          <p:cNvPr id="564" name="Google Shape;564;p59"/>
          <p:cNvSpPr txBox="1"/>
          <p:nvPr/>
        </p:nvSpPr>
        <p:spPr>
          <a:xfrm>
            <a:off x="5933726"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t>YOUR OWN NAME:________________________________________________</a:t>
            </a:r>
          </a:p>
          <a:p>
            <a:pPr marL="0" marR="0" lvl="0" indent="0" algn="l" rtl="0">
              <a:lnSpc>
                <a:spcPct val="90000"/>
              </a:lnSpc>
              <a:spcBef>
                <a:spcPts val="600"/>
              </a:spcBef>
              <a:spcAft>
                <a:spcPts val="0"/>
              </a:spcAft>
              <a:buClr>
                <a:srgbClr val="343D58"/>
              </a:buClr>
              <a:buSzPts val="800"/>
              <a:buFont typeface="Arial"/>
              <a:buNone/>
            </a:pPr>
            <a:r>
              <a:rPr lang="en-US" sz="800"/>
              <a:t>Write your own name here</a:t>
            </a:r>
          </a:p>
        </p:txBody>
      </p:sp>
      <p:sp>
        <p:nvSpPr>
          <p:cNvPr id="565" name="Google Shape;565;p5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solidFill>
                  <a:schemeClr val="dk1"/>
                </a:solidFill>
              </a:rPr>
              <a:t>ASSESSMENT OF THE PHENOMENON PROCESS </a:t>
            </a:r>
          </a:p>
        </p:txBody>
      </p:sp>
      <p:sp>
        <p:nvSpPr>
          <p:cNvPr id="566" name="Google Shape;566;p59"/>
          <p:cNvSpPr txBox="1"/>
          <p:nvPr/>
        </p:nvSpPr>
        <p:spPr>
          <a:xfrm>
            <a:off x="8883050" y="1306050"/>
            <a:ext cx="2650500" cy="6798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en-US" sz="800" b="1"/>
              <a:t>ASSESSMENT </a:t>
            </a:r>
          </a:p>
          <a:p>
            <a:pPr marL="0" lvl="0" indent="0" algn="l" rtl="0">
              <a:spcBef>
                <a:spcPts val="0"/>
              </a:spcBef>
              <a:spcAft>
                <a:spcPts val="0"/>
              </a:spcAft>
              <a:buClr>
                <a:schemeClr val="dk1"/>
              </a:buClr>
              <a:buSzPts val="1100"/>
              <a:buFont typeface="Arial"/>
              <a:buNone/>
            </a:pPr>
            <a:r>
              <a:rPr lang="en-US" sz="600">
                <a:solidFill>
                  <a:srgbClr val="343D58"/>
                </a:solidFill>
              </a:rPr>
              <a:t>How can you access your previous information? Do you like to draw, build, write, put things into words, talk to people? Think of a way you could experiment with this next time.</a:t>
            </a:r>
          </a:p>
        </p:txBody>
      </p:sp>
      <p:sp>
        <p:nvSpPr>
          <p:cNvPr id="567" name="Google Shape;567;p59"/>
          <p:cNvSpPr/>
          <p:nvPr/>
        </p:nvSpPr>
        <p:spPr>
          <a:xfrm>
            <a:off x="3442550" y="771550"/>
            <a:ext cx="5429700" cy="3879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PARTICIPATION</a:t>
            </a:r>
          </a:p>
        </p:txBody>
      </p:sp>
      <p:sp>
        <p:nvSpPr>
          <p:cNvPr id="568" name="Google Shape;568;p59"/>
          <p:cNvSpPr txBox="1"/>
          <p:nvPr/>
        </p:nvSpPr>
        <p:spPr>
          <a:xfrm>
            <a:off x="3582800" y="1236475"/>
            <a:ext cx="5237100" cy="4143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None/>
            </a:pPr>
            <a:r>
              <a:rPr lang="en-US" b="1">
                <a:solidFill>
                  <a:srgbClr val="FFFFFF"/>
                </a:solidFill>
              </a:rPr>
              <a:t>PARTICIPATION</a:t>
            </a:r>
          </a:p>
        </p:txBody>
      </p:sp>
      <p:sp>
        <p:nvSpPr>
          <p:cNvPr id="569" name="Google Shape;569;p59"/>
          <p:cNvSpPr/>
          <p:nvPr/>
        </p:nvSpPr>
        <p:spPr>
          <a:xfrm>
            <a:off x="8736575" y="771425"/>
            <a:ext cx="3129600" cy="3879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ASSESSMENT</a:t>
            </a:r>
          </a:p>
        </p:txBody>
      </p:sp>
      <p:sp>
        <p:nvSpPr>
          <p:cNvPr id="570" name="Google Shape;570;p5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
        <p:nvSpPr>
          <p:cNvPr id="571" name="Google Shape;571;p59"/>
          <p:cNvSpPr txBox="1"/>
          <p:nvPr/>
        </p:nvSpPr>
        <p:spPr>
          <a:xfrm>
            <a:off x="8883050" y="2249025"/>
            <a:ext cx="2650500" cy="6318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en-US" sz="800" b="1"/>
              <a:t>ASSESSMENT</a:t>
            </a:r>
          </a:p>
          <a:p>
            <a:pPr marL="0" lvl="0" indent="0" algn="l" rtl="0">
              <a:spcBef>
                <a:spcPts val="0"/>
              </a:spcBef>
              <a:spcAft>
                <a:spcPts val="0"/>
              </a:spcAft>
              <a:buNone/>
            </a:pPr>
            <a:r>
              <a:rPr lang="en-US" sz="600">
                <a:solidFill>
                  <a:srgbClr val="343D58"/>
                </a:solidFill>
              </a:rPr>
              <a:t>The learner presents their learning goals to the teachers and custodians. The goals can be supplemented together, and you will return to them in every phase of the learning process.</a:t>
            </a:r>
          </a:p>
          <a:p>
            <a:pPr marL="0" lvl="0" indent="0" algn="l" rtl="0">
              <a:spcBef>
                <a:spcPts val="0"/>
              </a:spcBef>
              <a:spcAft>
                <a:spcPts val="0"/>
              </a:spcAft>
              <a:buNone/>
            </a:pPr>
            <a:endParaRPr sz="600">
              <a:solidFill>
                <a:srgbClr val="343D58"/>
              </a:solidFill>
            </a:endParaRPr>
          </a:p>
          <a:p>
            <a:pPr marL="0" lvl="0" indent="0" algn="l" rtl="0">
              <a:spcBef>
                <a:spcPts val="0"/>
              </a:spcBef>
              <a:spcAft>
                <a:spcPts val="0"/>
              </a:spcAft>
              <a:buNone/>
            </a:pPr>
            <a:r>
              <a:rPr lang="en-US" sz="600">
                <a:solidFill>
                  <a:srgbClr val="343D58"/>
                </a:solidFill>
              </a:rPr>
              <a:t>The learner prepares an interim/final assessment after phases 1–4.</a:t>
            </a:r>
          </a:p>
          <a:p>
            <a:pPr marL="0" marR="0" lvl="0" indent="0" algn="l" rtl="0">
              <a:lnSpc>
                <a:spcPct val="100000"/>
              </a:lnSpc>
              <a:spcBef>
                <a:spcPts val="0"/>
              </a:spcBef>
              <a:spcAft>
                <a:spcPts val="0"/>
              </a:spcAft>
              <a:buNone/>
            </a:pPr>
            <a:endParaRPr sz="800" b="1"/>
          </a:p>
        </p:txBody>
      </p:sp>
      <p:sp>
        <p:nvSpPr>
          <p:cNvPr id="572" name="Google Shape;572;p59"/>
          <p:cNvSpPr txBox="1"/>
          <p:nvPr/>
        </p:nvSpPr>
        <p:spPr>
          <a:xfrm>
            <a:off x="8883050" y="3220575"/>
            <a:ext cx="2650500" cy="7917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en-US" sz="800" b="1"/>
              <a:t>ASSESSMENT</a:t>
            </a:r>
          </a:p>
          <a:p>
            <a:pPr marL="0" lvl="0" indent="0" algn="l" rtl="0">
              <a:spcBef>
                <a:spcPts val="0"/>
              </a:spcBef>
              <a:spcAft>
                <a:spcPts val="0"/>
              </a:spcAft>
              <a:buClr>
                <a:schemeClr val="dk1"/>
              </a:buClr>
              <a:buSzPts val="1100"/>
              <a:buFont typeface="Arial"/>
              <a:buNone/>
            </a:pPr>
            <a:r>
              <a:rPr lang="en-US" sz="600">
                <a:solidFill>
                  <a:srgbClr val="343D58"/>
                </a:solidFill>
              </a:rPr>
              <a:t>The learner presents their plan to others (group, custodians, teachers). The plan is clarified as the learning process progresses.</a:t>
            </a:r>
          </a:p>
          <a:p>
            <a:pPr marL="0" marR="0" lvl="0" indent="0" algn="l" rtl="0">
              <a:lnSpc>
                <a:spcPct val="100000"/>
              </a:lnSpc>
              <a:spcBef>
                <a:spcPts val="0"/>
              </a:spcBef>
              <a:spcAft>
                <a:spcPts val="0"/>
              </a:spcAft>
              <a:buNone/>
            </a:pPr>
            <a:endParaRPr sz="800" b="1"/>
          </a:p>
          <a:p>
            <a:pPr marL="0" lvl="0" indent="0" algn="l" rtl="0">
              <a:spcBef>
                <a:spcPts val="0"/>
              </a:spcBef>
              <a:spcAft>
                <a:spcPts val="0"/>
              </a:spcAft>
              <a:buClr>
                <a:schemeClr val="dk1"/>
              </a:buClr>
              <a:buSzPts val="1100"/>
              <a:buFont typeface="Arial"/>
              <a:buNone/>
            </a:pPr>
            <a:r>
              <a:rPr lang="en-US" sz="600">
                <a:solidFill>
                  <a:srgbClr val="343D58"/>
                </a:solidFill>
              </a:rPr>
              <a:t>The learner prepares an interim/final assessment after phases 1–4.</a:t>
            </a:r>
          </a:p>
          <a:p>
            <a:pPr marL="0" marR="0" lvl="0" indent="0" algn="l" rtl="0">
              <a:lnSpc>
                <a:spcPct val="100000"/>
              </a:lnSpc>
              <a:spcBef>
                <a:spcPts val="0"/>
              </a:spcBef>
              <a:spcAft>
                <a:spcPts val="0"/>
              </a:spcAft>
              <a:buNone/>
            </a:pPr>
            <a:endParaRPr sz="800" b="1"/>
          </a:p>
        </p:txBody>
      </p:sp>
      <p:sp>
        <p:nvSpPr>
          <p:cNvPr id="573" name="Google Shape;573;p59"/>
          <p:cNvSpPr txBox="1"/>
          <p:nvPr/>
        </p:nvSpPr>
        <p:spPr>
          <a:xfrm>
            <a:off x="8883050" y="5258925"/>
            <a:ext cx="2650500" cy="8409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en-US" sz="800" b="1" dirty="0"/>
              <a:t>ASSESSMENT</a:t>
            </a:r>
          </a:p>
          <a:p>
            <a:pPr marL="0" lvl="0" indent="0" algn="l" rtl="0">
              <a:spcBef>
                <a:spcPts val="0"/>
              </a:spcBef>
              <a:spcAft>
                <a:spcPts val="0"/>
              </a:spcAft>
              <a:buClr>
                <a:schemeClr val="dk1"/>
              </a:buClr>
              <a:buSzPts val="1100"/>
              <a:buFont typeface="Arial"/>
              <a:buNone/>
            </a:pPr>
            <a:r>
              <a:rPr lang="en-US" sz="600" dirty="0">
                <a:solidFill>
                  <a:srgbClr val="343D58"/>
                </a:solidFill>
              </a:rPr>
              <a:t>The learners share what they have learned with the rest of the community. The class/group uses </a:t>
            </a:r>
            <a:r>
              <a:rPr lang="en-US" sz="600" dirty="0" smtClean="0">
                <a:solidFill>
                  <a:srgbClr val="343D58"/>
                </a:solidFill>
              </a:rPr>
              <a:t>borrowing, </a:t>
            </a:r>
            <a:r>
              <a:rPr lang="en-US" sz="600" dirty="0">
                <a:solidFill>
                  <a:srgbClr val="343D58"/>
                </a:solidFill>
              </a:rPr>
              <a:t>self-reflection and peer review cards. </a:t>
            </a:r>
          </a:p>
          <a:p>
            <a:pPr marL="0" lvl="0" indent="0" algn="l" rtl="0">
              <a:spcBef>
                <a:spcPts val="0"/>
              </a:spcBef>
              <a:spcAft>
                <a:spcPts val="0"/>
              </a:spcAft>
              <a:buClr>
                <a:schemeClr val="dk1"/>
              </a:buClr>
              <a:buSzPts val="1100"/>
              <a:buFont typeface="Arial"/>
              <a:buNone/>
            </a:pPr>
            <a:endParaRPr sz="600" dirty="0">
              <a:solidFill>
                <a:srgbClr val="343D58"/>
              </a:solidFill>
            </a:endParaRPr>
          </a:p>
          <a:p>
            <a:pPr marL="0" lvl="0" indent="0" algn="l" rtl="0">
              <a:spcBef>
                <a:spcPts val="0"/>
              </a:spcBef>
              <a:spcAft>
                <a:spcPts val="0"/>
              </a:spcAft>
              <a:buClr>
                <a:schemeClr val="dk1"/>
              </a:buClr>
              <a:buSzPts val="1100"/>
              <a:buFont typeface="Arial"/>
              <a:buNone/>
            </a:pPr>
            <a:r>
              <a:rPr lang="en-US" sz="600" dirty="0">
                <a:solidFill>
                  <a:srgbClr val="343D58"/>
                </a:solidFill>
              </a:rPr>
              <a:t>The learner and the teacher prepare an interim/final assessment. If the process continues, phases 3 and 4 are filled out again (see the next page). </a:t>
            </a:r>
          </a:p>
          <a:p>
            <a:pPr marL="0" lvl="0" indent="0" algn="l" rtl="0">
              <a:spcBef>
                <a:spcPts val="0"/>
              </a:spcBef>
              <a:spcAft>
                <a:spcPts val="0"/>
              </a:spcAft>
              <a:buClr>
                <a:schemeClr val="dk1"/>
              </a:buClr>
              <a:buSzPts val="1100"/>
              <a:buFont typeface="Arial"/>
              <a:buNone/>
            </a:pPr>
            <a:endParaRPr sz="600" dirty="0">
              <a:solidFill>
                <a:srgbClr val="343D58"/>
              </a:solidFill>
            </a:endParaRPr>
          </a:p>
          <a:p>
            <a:pPr marL="0" marR="0" lvl="0" indent="0" algn="l" rtl="0">
              <a:lnSpc>
                <a:spcPct val="100000"/>
              </a:lnSpc>
              <a:spcBef>
                <a:spcPts val="0"/>
              </a:spcBef>
              <a:spcAft>
                <a:spcPts val="0"/>
              </a:spcAft>
              <a:buNone/>
            </a:pPr>
            <a:endParaRPr sz="800" b="1" dirty="0"/>
          </a:p>
          <a:p>
            <a:pPr marL="0" marR="0" lvl="0" indent="0" algn="l" rtl="0">
              <a:lnSpc>
                <a:spcPct val="100000"/>
              </a:lnSpc>
              <a:spcBef>
                <a:spcPts val="0"/>
              </a:spcBef>
              <a:spcAft>
                <a:spcPts val="0"/>
              </a:spcAft>
              <a:buNone/>
            </a:pPr>
            <a:endParaRPr sz="800" b="1" dirty="0"/>
          </a:p>
        </p:txBody>
      </p:sp>
      <p:grpSp>
        <p:nvGrpSpPr>
          <p:cNvPr id="574" name="Google Shape;574;p59"/>
          <p:cNvGrpSpPr/>
          <p:nvPr/>
        </p:nvGrpSpPr>
        <p:grpSpPr>
          <a:xfrm>
            <a:off x="8674630" y="1519846"/>
            <a:ext cx="66373" cy="291131"/>
            <a:chOff x="8647174" y="1437096"/>
            <a:chExt cx="118206" cy="518487"/>
          </a:xfrm>
        </p:grpSpPr>
        <p:sp>
          <p:nvSpPr>
            <p:cNvPr id="575" name="Google Shape;575;p59"/>
            <p:cNvSpPr/>
            <p:nvPr/>
          </p:nvSpPr>
          <p:spPr>
            <a:xfrm rot="-5400000">
              <a:off x="8591230" y="1781434"/>
              <a:ext cx="230100" cy="118200"/>
            </a:xfrm>
            <a:prstGeom prst="triangle">
              <a:avLst>
                <a:gd name="adj" fmla="val 50000"/>
              </a:avLst>
            </a:prstGeom>
            <a:solidFill>
              <a:srgbClr val="F5A3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59"/>
            <p:cNvSpPr/>
            <p:nvPr/>
          </p:nvSpPr>
          <p:spPr>
            <a:xfrm rot="5400000">
              <a:off x="8591224" y="1493046"/>
              <a:ext cx="230100" cy="1182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7" name="Google Shape;577;p59"/>
          <p:cNvSpPr txBox="1"/>
          <p:nvPr/>
        </p:nvSpPr>
        <p:spPr>
          <a:xfrm>
            <a:off x="5109000" y="1306050"/>
            <a:ext cx="3423600" cy="7329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None/>
            </a:pPr>
            <a:endParaRPr sz="600"/>
          </a:p>
        </p:txBody>
      </p:sp>
      <p:sp>
        <p:nvSpPr>
          <p:cNvPr id="578" name="Google Shape;578;p59"/>
          <p:cNvSpPr txBox="1"/>
          <p:nvPr/>
        </p:nvSpPr>
        <p:spPr>
          <a:xfrm>
            <a:off x="5109000" y="2265725"/>
            <a:ext cx="3423600" cy="7329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None/>
            </a:pPr>
            <a:endParaRPr sz="600"/>
          </a:p>
        </p:txBody>
      </p:sp>
      <p:sp>
        <p:nvSpPr>
          <p:cNvPr id="579" name="Google Shape;579;p59"/>
          <p:cNvSpPr txBox="1"/>
          <p:nvPr/>
        </p:nvSpPr>
        <p:spPr>
          <a:xfrm>
            <a:off x="5109000" y="3225425"/>
            <a:ext cx="3423600" cy="5226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chemeClr val="dk1"/>
              </a:buClr>
              <a:buSzPts val="1100"/>
              <a:buFont typeface="Arial"/>
              <a:buNone/>
            </a:pPr>
            <a:r>
              <a:rPr lang="en-US" sz="600" b="1"/>
              <a:t>What?</a:t>
            </a:r>
          </a:p>
          <a:p>
            <a:pPr marL="0" marR="0" lvl="0" indent="0" algn="l" rtl="0">
              <a:lnSpc>
                <a:spcPct val="100000"/>
              </a:lnSpc>
              <a:spcBef>
                <a:spcPts val="0"/>
              </a:spcBef>
              <a:spcAft>
                <a:spcPts val="0"/>
              </a:spcAft>
              <a:buNone/>
            </a:pPr>
            <a:endParaRPr sz="600"/>
          </a:p>
        </p:txBody>
      </p:sp>
      <p:sp>
        <p:nvSpPr>
          <p:cNvPr id="580" name="Google Shape;580;p59"/>
          <p:cNvSpPr txBox="1"/>
          <p:nvPr/>
        </p:nvSpPr>
        <p:spPr>
          <a:xfrm>
            <a:off x="5109000" y="5274200"/>
            <a:ext cx="3423600" cy="7329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None/>
            </a:pPr>
            <a:endParaRPr sz="600"/>
          </a:p>
        </p:txBody>
      </p:sp>
      <p:grpSp>
        <p:nvGrpSpPr>
          <p:cNvPr id="581" name="Google Shape;581;p59"/>
          <p:cNvGrpSpPr/>
          <p:nvPr/>
        </p:nvGrpSpPr>
        <p:grpSpPr>
          <a:xfrm>
            <a:off x="8674630" y="2488946"/>
            <a:ext cx="66373" cy="291131"/>
            <a:chOff x="8647174" y="1437096"/>
            <a:chExt cx="118206" cy="518487"/>
          </a:xfrm>
        </p:grpSpPr>
        <p:sp>
          <p:nvSpPr>
            <p:cNvPr id="582" name="Google Shape;582;p59"/>
            <p:cNvSpPr/>
            <p:nvPr/>
          </p:nvSpPr>
          <p:spPr>
            <a:xfrm rot="-5400000">
              <a:off x="8591230" y="1781434"/>
              <a:ext cx="230100" cy="118200"/>
            </a:xfrm>
            <a:prstGeom prst="triangle">
              <a:avLst>
                <a:gd name="adj" fmla="val 50000"/>
              </a:avLst>
            </a:prstGeom>
            <a:solidFill>
              <a:srgbClr val="F5A3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59"/>
            <p:cNvSpPr/>
            <p:nvPr/>
          </p:nvSpPr>
          <p:spPr>
            <a:xfrm rot="5400000">
              <a:off x="8591224" y="1493046"/>
              <a:ext cx="230100" cy="1182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59"/>
          <p:cNvGrpSpPr/>
          <p:nvPr/>
        </p:nvGrpSpPr>
        <p:grpSpPr>
          <a:xfrm>
            <a:off x="8674630" y="4012183"/>
            <a:ext cx="66373" cy="291131"/>
            <a:chOff x="8647174" y="1437096"/>
            <a:chExt cx="118206" cy="518487"/>
          </a:xfrm>
        </p:grpSpPr>
        <p:sp>
          <p:nvSpPr>
            <p:cNvPr id="585" name="Google Shape;585;p59"/>
            <p:cNvSpPr/>
            <p:nvPr/>
          </p:nvSpPr>
          <p:spPr>
            <a:xfrm rot="-5400000">
              <a:off x="8591230" y="1781434"/>
              <a:ext cx="230100" cy="118200"/>
            </a:xfrm>
            <a:prstGeom prst="triangle">
              <a:avLst>
                <a:gd name="adj" fmla="val 50000"/>
              </a:avLst>
            </a:prstGeom>
            <a:solidFill>
              <a:srgbClr val="F5A3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59"/>
            <p:cNvSpPr/>
            <p:nvPr/>
          </p:nvSpPr>
          <p:spPr>
            <a:xfrm rot="5400000">
              <a:off x="8591224" y="1493046"/>
              <a:ext cx="230100" cy="1182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7" name="Google Shape;587;p59"/>
          <p:cNvGrpSpPr/>
          <p:nvPr/>
        </p:nvGrpSpPr>
        <p:grpSpPr>
          <a:xfrm>
            <a:off x="8674630" y="5498083"/>
            <a:ext cx="66373" cy="291131"/>
            <a:chOff x="8647174" y="1437096"/>
            <a:chExt cx="118206" cy="518487"/>
          </a:xfrm>
        </p:grpSpPr>
        <p:sp>
          <p:nvSpPr>
            <p:cNvPr id="588" name="Google Shape;588;p59"/>
            <p:cNvSpPr/>
            <p:nvPr/>
          </p:nvSpPr>
          <p:spPr>
            <a:xfrm rot="-5400000">
              <a:off x="8591230" y="1781434"/>
              <a:ext cx="230100" cy="118200"/>
            </a:xfrm>
            <a:prstGeom prst="triangle">
              <a:avLst>
                <a:gd name="adj" fmla="val 50000"/>
              </a:avLst>
            </a:prstGeom>
            <a:solidFill>
              <a:srgbClr val="F5A3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59"/>
            <p:cNvSpPr/>
            <p:nvPr/>
          </p:nvSpPr>
          <p:spPr>
            <a:xfrm rot="5400000">
              <a:off x="8591224" y="1493046"/>
              <a:ext cx="230100" cy="1182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0" name="Google Shape;590;p59"/>
          <p:cNvSpPr/>
          <p:nvPr/>
        </p:nvSpPr>
        <p:spPr>
          <a:xfrm>
            <a:off x="3442625" y="1209350"/>
            <a:ext cx="1589400" cy="909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59"/>
          <p:cNvSpPr txBox="1"/>
          <p:nvPr/>
        </p:nvSpPr>
        <p:spPr>
          <a:xfrm>
            <a:off x="3442550" y="1209450"/>
            <a:ext cx="1589400" cy="9090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Clr>
                <a:srgbClr val="343D58"/>
              </a:buClr>
              <a:buSzPts val="800"/>
              <a:buFont typeface="Arial"/>
              <a:buNone/>
            </a:pPr>
            <a:r>
              <a:rPr lang="en-US" sz="2000" b="1"/>
              <a:t>1.</a:t>
            </a:r>
          </a:p>
          <a:p>
            <a:pPr marL="0" marR="0" lvl="0" indent="0" algn="ctr" rtl="0">
              <a:lnSpc>
                <a:spcPct val="100000"/>
              </a:lnSpc>
              <a:spcBef>
                <a:spcPts val="0"/>
              </a:spcBef>
              <a:spcAft>
                <a:spcPts val="0"/>
              </a:spcAft>
              <a:buClr>
                <a:srgbClr val="343D58"/>
              </a:buClr>
              <a:buSzPts val="800"/>
              <a:buFont typeface="Arial"/>
              <a:buNone/>
            </a:pPr>
            <a:r>
              <a:rPr lang="en-US" sz="800" b="1"/>
              <a:t>DESCRIPTION OF THE PHENOMENON</a:t>
            </a:r>
          </a:p>
          <a:p>
            <a:pPr marL="0" marR="0" lvl="0" indent="0" algn="ctr" rtl="0">
              <a:lnSpc>
                <a:spcPct val="100000"/>
              </a:lnSpc>
              <a:spcBef>
                <a:spcPts val="0"/>
              </a:spcBef>
              <a:spcAft>
                <a:spcPts val="0"/>
              </a:spcAft>
              <a:buNone/>
            </a:pPr>
            <a:endParaRPr sz="800" b="1"/>
          </a:p>
          <a:p>
            <a:pPr marL="0" lvl="0" indent="0" algn="ctr" rtl="0">
              <a:spcBef>
                <a:spcPts val="0"/>
              </a:spcBef>
              <a:spcAft>
                <a:spcPts val="0"/>
              </a:spcAft>
              <a:buNone/>
            </a:pPr>
            <a:r>
              <a:rPr lang="en-US" sz="600"/>
              <a:t>What phenomenon is being discussed? </a:t>
            </a:r>
          </a:p>
          <a:p>
            <a:pPr marL="0" lvl="0" indent="0" algn="ctr" rtl="0">
              <a:spcBef>
                <a:spcPts val="0"/>
              </a:spcBef>
              <a:spcAft>
                <a:spcPts val="0"/>
              </a:spcAft>
              <a:buClr>
                <a:schemeClr val="dk1"/>
              </a:buClr>
              <a:buSzPts val="1100"/>
              <a:buFont typeface="Arial"/>
              <a:buNone/>
            </a:pPr>
            <a:r>
              <a:rPr lang="en-US" sz="600"/>
              <a:t>What do you already know about the phenomenon?</a:t>
            </a:r>
          </a:p>
        </p:txBody>
      </p:sp>
      <p:sp>
        <p:nvSpPr>
          <p:cNvPr id="592" name="Google Shape;592;p59"/>
          <p:cNvSpPr/>
          <p:nvPr/>
        </p:nvSpPr>
        <p:spPr>
          <a:xfrm>
            <a:off x="3442625" y="2172975"/>
            <a:ext cx="1589400" cy="909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59"/>
          <p:cNvSpPr txBox="1"/>
          <p:nvPr/>
        </p:nvSpPr>
        <p:spPr>
          <a:xfrm>
            <a:off x="3442550" y="2165100"/>
            <a:ext cx="1589400" cy="9090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Clr>
                <a:srgbClr val="343D58"/>
              </a:buClr>
              <a:buSzPts val="800"/>
              <a:buFont typeface="Arial"/>
              <a:buNone/>
            </a:pPr>
            <a:r>
              <a:rPr lang="en-US" sz="2000" b="1"/>
              <a:t>2.</a:t>
            </a:r>
          </a:p>
          <a:p>
            <a:pPr marL="0" marR="0" lvl="0" indent="0" algn="ctr" rtl="0">
              <a:lnSpc>
                <a:spcPct val="100000"/>
              </a:lnSpc>
              <a:spcBef>
                <a:spcPts val="0"/>
              </a:spcBef>
              <a:spcAft>
                <a:spcPts val="0"/>
              </a:spcAft>
              <a:buClr>
                <a:srgbClr val="343D58"/>
              </a:buClr>
              <a:buSzPts val="800"/>
              <a:buFont typeface="Arial"/>
              <a:buNone/>
            </a:pPr>
            <a:r>
              <a:rPr lang="en-US" sz="800" b="1"/>
              <a:t>YOUR OWN GOALS</a:t>
            </a:r>
          </a:p>
          <a:p>
            <a:pPr marL="0" marR="0" lvl="0" indent="0" algn="ctr" rtl="0">
              <a:lnSpc>
                <a:spcPct val="100000"/>
              </a:lnSpc>
              <a:spcBef>
                <a:spcPts val="0"/>
              </a:spcBef>
              <a:spcAft>
                <a:spcPts val="0"/>
              </a:spcAft>
              <a:buNone/>
            </a:pPr>
            <a:endParaRPr sz="800" b="1"/>
          </a:p>
          <a:p>
            <a:pPr marL="0" lvl="0" indent="0" algn="ctr" rtl="0">
              <a:spcBef>
                <a:spcPts val="0"/>
              </a:spcBef>
              <a:spcAft>
                <a:spcPts val="0"/>
              </a:spcAft>
              <a:buClr>
                <a:schemeClr val="dk1"/>
              </a:buClr>
              <a:buSzPts val="1100"/>
              <a:buFont typeface="Arial"/>
              <a:buNone/>
            </a:pPr>
            <a:r>
              <a:rPr lang="en-US" sz="600"/>
              <a:t>What is of interest to you in the phenomenon? What would you </a:t>
            </a:r>
          </a:p>
          <a:p>
            <a:pPr marL="0" lvl="0" indent="0" algn="ctr" rtl="0">
              <a:spcBef>
                <a:spcPts val="0"/>
              </a:spcBef>
              <a:spcAft>
                <a:spcPts val="0"/>
              </a:spcAft>
              <a:buClr>
                <a:schemeClr val="dk1"/>
              </a:buClr>
              <a:buSzPts val="1100"/>
              <a:buFont typeface="Arial"/>
              <a:buNone/>
            </a:pPr>
            <a:r>
              <a:rPr lang="en-US" sz="600"/>
              <a:t>like to learn more about?</a:t>
            </a:r>
          </a:p>
        </p:txBody>
      </p:sp>
      <p:sp>
        <p:nvSpPr>
          <p:cNvPr id="594" name="Google Shape;594;p59"/>
          <p:cNvSpPr txBox="1"/>
          <p:nvPr/>
        </p:nvSpPr>
        <p:spPr>
          <a:xfrm>
            <a:off x="3442550" y="3128750"/>
            <a:ext cx="1589400" cy="19902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Clr>
                <a:srgbClr val="343D58"/>
              </a:buClr>
              <a:buSzPts val="800"/>
              <a:buFont typeface="Arial"/>
              <a:buNone/>
            </a:pPr>
            <a:r>
              <a:rPr lang="en-US" sz="2000" b="1"/>
              <a:t>3.</a:t>
            </a:r>
          </a:p>
          <a:p>
            <a:pPr marL="0" marR="0" lvl="0" indent="0" algn="ctr" rtl="0">
              <a:lnSpc>
                <a:spcPct val="100000"/>
              </a:lnSpc>
              <a:spcBef>
                <a:spcPts val="0"/>
              </a:spcBef>
              <a:spcAft>
                <a:spcPts val="0"/>
              </a:spcAft>
              <a:buClr>
                <a:srgbClr val="343D58"/>
              </a:buClr>
              <a:buSzPts val="800"/>
              <a:buFont typeface="Arial"/>
              <a:buNone/>
            </a:pPr>
            <a:r>
              <a:rPr lang="en-US" sz="800" b="1"/>
              <a:t>PLAN</a:t>
            </a:r>
          </a:p>
          <a:p>
            <a:pPr marL="0" marR="0" lvl="0" indent="0" algn="ctr" rtl="0">
              <a:lnSpc>
                <a:spcPct val="100000"/>
              </a:lnSpc>
              <a:spcBef>
                <a:spcPts val="0"/>
              </a:spcBef>
              <a:spcAft>
                <a:spcPts val="0"/>
              </a:spcAft>
              <a:buNone/>
            </a:pPr>
            <a:endParaRPr sz="800" b="1"/>
          </a:p>
          <a:p>
            <a:pPr marL="0" lvl="0" indent="0" algn="ctr" rtl="0">
              <a:spcBef>
                <a:spcPts val="0"/>
              </a:spcBef>
              <a:spcAft>
                <a:spcPts val="0"/>
              </a:spcAft>
              <a:buClr>
                <a:schemeClr val="dk1"/>
              </a:buClr>
              <a:buSzPts val="1100"/>
              <a:buFont typeface="Arial"/>
              <a:buNone/>
            </a:pPr>
            <a:r>
              <a:rPr lang="en-US" sz="600">
                <a:solidFill>
                  <a:schemeClr val="dk1"/>
                </a:solidFill>
              </a:rPr>
              <a:t>How and where do you intend to search for information about the phenomenon? </a:t>
            </a:r>
          </a:p>
          <a:p>
            <a:pPr marL="0" lvl="0" indent="0" algn="ctr" rtl="0">
              <a:spcBef>
                <a:spcPts val="0"/>
              </a:spcBef>
              <a:spcAft>
                <a:spcPts val="0"/>
              </a:spcAft>
              <a:buClr>
                <a:schemeClr val="dk1"/>
              </a:buClr>
              <a:buSzPts val="1100"/>
              <a:buFont typeface="Arial"/>
              <a:buNone/>
            </a:pPr>
            <a:r>
              <a:rPr lang="en-US" sz="600">
                <a:solidFill>
                  <a:schemeClr val="dk1"/>
                </a:solidFill>
              </a:rPr>
              <a:t>How will you achieve the goals you have set? </a:t>
            </a:r>
          </a:p>
          <a:p>
            <a:pPr marL="0" lvl="0" indent="0" algn="ctr" rtl="0">
              <a:spcBef>
                <a:spcPts val="0"/>
              </a:spcBef>
              <a:spcAft>
                <a:spcPts val="0"/>
              </a:spcAft>
              <a:buClr>
                <a:schemeClr val="dk1"/>
              </a:buClr>
              <a:buSzPts val="1100"/>
              <a:buFont typeface="Arial"/>
              <a:buNone/>
            </a:pPr>
            <a:r>
              <a:rPr lang="en-US" sz="600">
                <a:solidFill>
                  <a:schemeClr val="dk1"/>
                </a:solidFill>
              </a:rPr>
              <a:t>How do you intend to work?</a:t>
            </a:r>
          </a:p>
        </p:txBody>
      </p:sp>
      <p:sp>
        <p:nvSpPr>
          <p:cNvPr id="595" name="Google Shape;595;p59"/>
          <p:cNvSpPr/>
          <p:nvPr/>
        </p:nvSpPr>
        <p:spPr>
          <a:xfrm>
            <a:off x="3442625" y="5190675"/>
            <a:ext cx="1589400" cy="909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59"/>
          <p:cNvSpPr txBox="1"/>
          <p:nvPr/>
        </p:nvSpPr>
        <p:spPr>
          <a:xfrm>
            <a:off x="3442550" y="5182800"/>
            <a:ext cx="1589400" cy="9090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Clr>
                <a:srgbClr val="343D58"/>
              </a:buClr>
              <a:buSzPts val="800"/>
              <a:buFont typeface="Arial"/>
              <a:buNone/>
            </a:pPr>
            <a:r>
              <a:rPr lang="en-US" sz="2000" b="1"/>
              <a:t>4.</a:t>
            </a:r>
          </a:p>
          <a:p>
            <a:pPr marL="0" marR="0" lvl="0" indent="0" algn="ctr" rtl="0">
              <a:lnSpc>
                <a:spcPct val="100000"/>
              </a:lnSpc>
              <a:spcBef>
                <a:spcPts val="0"/>
              </a:spcBef>
              <a:spcAft>
                <a:spcPts val="0"/>
              </a:spcAft>
              <a:buClr>
                <a:srgbClr val="343D58"/>
              </a:buClr>
              <a:buSzPts val="800"/>
              <a:buFont typeface="Arial"/>
              <a:buNone/>
            </a:pPr>
            <a:r>
              <a:rPr lang="en-US" sz="800" b="1"/>
              <a:t>SHARING LESSONS LEARNED</a:t>
            </a:r>
          </a:p>
          <a:p>
            <a:pPr marL="0" marR="0" lvl="0" indent="0" algn="ctr" rtl="0">
              <a:lnSpc>
                <a:spcPct val="100000"/>
              </a:lnSpc>
              <a:spcBef>
                <a:spcPts val="0"/>
              </a:spcBef>
              <a:spcAft>
                <a:spcPts val="0"/>
              </a:spcAft>
              <a:buNone/>
            </a:pPr>
            <a:endParaRPr sz="800" b="1"/>
          </a:p>
          <a:p>
            <a:pPr marL="0" lvl="0" indent="0" algn="ctr" rtl="0">
              <a:spcBef>
                <a:spcPts val="0"/>
              </a:spcBef>
              <a:spcAft>
                <a:spcPts val="0"/>
              </a:spcAft>
              <a:buClr>
                <a:schemeClr val="dk1"/>
              </a:buClr>
              <a:buSzPts val="1100"/>
              <a:buFont typeface="Arial"/>
              <a:buNone/>
            </a:pPr>
            <a:r>
              <a:rPr lang="en-US" sz="600"/>
              <a:t>What did you do and what did you learn? How did you illustrate what you have learned to others?</a:t>
            </a:r>
          </a:p>
        </p:txBody>
      </p:sp>
      <p:cxnSp>
        <p:nvCxnSpPr>
          <p:cNvPr id="597" name="Google Shape;597;p59"/>
          <p:cNvCxnSpPr/>
          <p:nvPr/>
        </p:nvCxnSpPr>
        <p:spPr>
          <a:xfrm>
            <a:off x="5030125" y="3811075"/>
            <a:ext cx="3656700" cy="0"/>
          </a:xfrm>
          <a:prstGeom prst="straightConnector1">
            <a:avLst/>
          </a:prstGeom>
          <a:noFill/>
          <a:ln w="9525" cap="flat" cmpd="sng">
            <a:solidFill>
              <a:srgbClr val="9FC9EB"/>
            </a:solidFill>
            <a:prstDash val="dot"/>
            <a:round/>
            <a:headEnd type="none" w="med" len="med"/>
            <a:tailEnd type="none" w="med" len="med"/>
          </a:ln>
        </p:spPr>
      </p:cxnSp>
      <p:cxnSp>
        <p:nvCxnSpPr>
          <p:cNvPr id="598" name="Google Shape;598;p59"/>
          <p:cNvCxnSpPr/>
          <p:nvPr/>
        </p:nvCxnSpPr>
        <p:spPr>
          <a:xfrm>
            <a:off x="5030125" y="4474475"/>
            <a:ext cx="3656700" cy="0"/>
          </a:xfrm>
          <a:prstGeom prst="straightConnector1">
            <a:avLst/>
          </a:prstGeom>
          <a:noFill/>
          <a:ln w="9525" cap="flat" cmpd="sng">
            <a:solidFill>
              <a:srgbClr val="9FC9EB"/>
            </a:solidFill>
            <a:prstDash val="dot"/>
            <a:round/>
            <a:headEnd type="none" w="med" len="med"/>
            <a:tailEnd type="none" w="med" len="med"/>
          </a:ln>
        </p:spPr>
      </p:cxnSp>
      <p:sp>
        <p:nvSpPr>
          <p:cNvPr id="599" name="Google Shape;599;p59"/>
          <p:cNvSpPr txBox="1"/>
          <p:nvPr/>
        </p:nvSpPr>
        <p:spPr>
          <a:xfrm>
            <a:off x="5109000" y="3881475"/>
            <a:ext cx="3423600" cy="5226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chemeClr val="dk1"/>
              </a:buClr>
              <a:buSzPts val="1100"/>
              <a:buFont typeface="Arial"/>
              <a:buNone/>
            </a:pPr>
            <a:r>
              <a:rPr lang="en-US" sz="600" b="1"/>
              <a:t>How?</a:t>
            </a:r>
          </a:p>
          <a:p>
            <a:pPr marL="0" lvl="0" indent="0" algn="l" rtl="0">
              <a:spcBef>
                <a:spcPts val="0"/>
              </a:spcBef>
              <a:spcAft>
                <a:spcPts val="0"/>
              </a:spcAft>
              <a:buClr>
                <a:schemeClr val="dk1"/>
              </a:buClr>
              <a:buSzPts val="1100"/>
              <a:buFont typeface="Arial"/>
              <a:buNone/>
            </a:pPr>
            <a:endParaRPr sz="600"/>
          </a:p>
          <a:p>
            <a:pPr marL="0" marR="0" lvl="0" indent="0" algn="l" rtl="0">
              <a:lnSpc>
                <a:spcPct val="100000"/>
              </a:lnSpc>
              <a:spcBef>
                <a:spcPts val="0"/>
              </a:spcBef>
              <a:spcAft>
                <a:spcPts val="0"/>
              </a:spcAft>
              <a:buNone/>
            </a:pPr>
            <a:endParaRPr sz="600"/>
          </a:p>
          <a:p>
            <a:pPr marL="0" marR="0" lvl="0" indent="0" algn="l" rtl="0">
              <a:lnSpc>
                <a:spcPct val="100000"/>
              </a:lnSpc>
              <a:spcBef>
                <a:spcPts val="0"/>
              </a:spcBef>
              <a:spcAft>
                <a:spcPts val="0"/>
              </a:spcAft>
              <a:buNone/>
            </a:pPr>
            <a:endParaRPr sz="600"/>
          </a:p>
        </p:txBody>
      </p:sp>
      <p:sp>
        <p:nvSpPr>
          <p:cNvPr id="600" name="Google Shape;600;p59"/>
          <p:cNvSpPr txBox="1"/>
          <p:nvPr/>
        </p:nvSpPr>
        <p:spPr>
          <a:xfrm>
            <a:off x="5109000" y="4544875"/>
            <a:ext cx="3423600" cy="5226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chemeClr val="dk1"/>
              </a:buClr>
              <a:buSzPts val="1100"/>
              <a:buFont typeface="Arial"/>
              <a:buNone/>
            </a:pPr>
            <a:r>
              <a:rPr lang="en-US" sz="600" b="1"/>
              <a:t>When?</a:t>
            </a:r>
          </a:p>
          <a:p>
            <a:pPr marL="0" lvl="0" indent="0" algn="l" rtl="0">
              <a:spcBef>
                <a:spcPts val="0"/>
              </a:spcBef>
              <a:spcAft>
                <a:spcPts val="0"/>
              </a:spcAft>
              <a:buClr>
                <a:schemeClr val="dk1"/>
              </a:buClr>
              <a:buSzPts val="1100"/>
              <a:buFont typeface="Arial"/>
              <a:buNone/>
            </a:pPr>
            <a:endParaRPr sz="600"/>
          </a:p>
          <a:p>
            <a:pPr marL="0" marR="0" lvl="0" indent="0" algn="l" rtl="0">
              <a:lnSpc>
                <a:spcPct val="100000"/>
              </a:lnSpc>
              <a:spcBef>
                <a:spcPts val="0"/>
              </a:spcBef>
              <a:spcAft>
                <a:spcPts val="0"/>
              </a:spcAft>
              <a:buNone/>
            </a:pPr>
            <a:endParaRPr sz="600"/>
          </a:p>
          <a:p>
            <a:pPr marL="0" marR="0" lvl="0" indent="0" algn="l" rtl="0">
              <a:lnSpc>
                <a:spcPct val="100000"/>
              </a:lnSpc>
              <a:spcBef>
                <a:spcPts val="0"/>
              </a:spcBef>
              <a:spcAft>
                <a:spcPts val="0"/>
              </a:spcAft>
              <a:buNone/>
            </a:pPr>
            <a:endParaRPr sz="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4"/>
        <p:cNvGrpSpPr/>
        <p:nvPr/>
      </p:nvGrpSpPr>
      <p:grpSpPr>
        <a:xfrm>
          <a:off x="0" y="0"/>
          <a:ext cx="0" cy="0"/>
          <a:chOff x="0" y="0"/>
          <a:chExt cx="0" cy="0"/>
        </a:xfrm>
      </p:grpSpPr>
      <p:grpSp>
        <p:nvGrpSpPr>
          <p:cNvPr id="605" name="Google Shape;605;p60"/>
          <p:cNvGrpSpPr/>
          <p:nvPr/>
        </p:nvGrpSpPr>
        <p:grpSpPr>
          <a:xfrm>
            <a:off x="3442625" y="1205548"/>
            <a:ext cx="5237100" cy="3930857"/>
            <a:chOff x="3410250" y="1209350"/>
            <a:chExt cx="5237100" cy="909100"/>
          </a:xfrm>
        </p:grpSpPr>
        <p:sp>
          <p:nvSpPr>
            <p:cNvPr id="606" name="Google Shape;606;p60"/>
            <p:cNvSpPr/>
            <p:nvPr/>
          </p:nvSpPr>
          <p:spPr>
            <a:xfrm>
              <a:off x="3410250" y="1209450"/>
              <a:ext cx="5237100" cy="909000"/>
            </a:xfrm>
            <a:prstGeom prst="roundRect">
              <a:avLst>
                <a:gd name="adj" fmla="val 0"/>
              </a:avLst>
            </a:prstGeom>
            <a:no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sp>
          <p:nvSpPr>
            <p:cNvPr id="607" name="Google Shape;607;p60"/>
            <p:cNvSpPr/>
            <p:nvPr/>
          </p:nvSpPr>
          <p:spPr>
            <a:xfrm>
              <a:off x="3410250" y="1209350"/>
              <a:ext cx="1589400" cy="909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8" name="Google Shape;608;p60"/>
          <p:cNvSpPr/>
          <p:nvPr/>
        </p:nvSpPr>
        <p:spPr>
          <a:xfrm>
            <a:off x="8736575" y="1207025"/>
            <a:ext cx="2909700" cy="39309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60"/>
          <p:cNvSpPr/>
          <p:nvPr/>
        </p:nvSpPr>
        <p:spPr>
          <a:xfrm>
            <a:off x="8736575" y="5187775"/>
            <a:ext cx="2909700" cy="9120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60"/>
          <p:cNvSpPr/>
          <p:nvPr/>
        </p:nvSpPr>
        <p:spPr>
          <a:xfrm>
            <a:off x="476000" y="771550"/>
            <a:ext cx="3106800" cy="3855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GOALS</a:t>
            </a:r>
          </a:p>
        </p:txBody>
      </p:sp>
      <p:sp>
        <p:nvSpPr>
          <p:cNvPr id="611" name="Google Shape;611;p60"/>
          <p:cNvSpPr/>
          <p:nvPr/>
        </p:nvSpPr>
        <p:spPr>
          <a:xfrm>
            <a:off x="476000" y="1209350"/>
            <a:ext cx="2909700" cy="4884300"/>
          </a:xfrm>
          <a:prstGeom prst="rect">
            <a:avLst/>
          </a:prstGeom>
          <a:no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60"/>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latin typeface="Arial"/>
                <a:ea typeface="Arial"/>
                <a:cs typeface="Arial"/>
                <a:sym typeface="Arial"/>
              </a:rPr>
              <a:t>NAME OF THE PHENOMENON</a:t>
            </a:r>
            <a:r>
              <a:rPr lang="en-US" sz="1200" b="1"/>
              <a:t>:________________________________________</a:t>
            </a:r>
          </a:p>
          <a:p>
            <a:pPr marL="0" marR="0" lvl="0" indent="0" algn="l" rtl="0">
              <a:lnSpc>
                <a:spcPct val="90000"/>
              </a:lnSpc>
              <a:spcBef>
                <a:spcPts val="600"/>
              </a:spcBef>
              <a:spcAft>
                <a:spcPts val="0"/>
              </a:spcAft>
              <a:buClr>
                <a:srgbClr val="343D58"/>
              </a:buClr>
              <a:buSzPts val="800"/>
              <a:buFont typeface="Arial"/>
              <a:buNone/>
            </a:pPr>
            <a:r>
              <a:rPr lang="en-US" sz="800"/>
              <a:t>Write the name of the phenomenon studied here</a:t>
            </a:r>
          </a:p>
        </p:txBody>
      </p:sp>
      <p:sp>
        <p:nvSpPr>
          <p:cNvPr id="613" name="Google Shape;613;p60"/>
          <p:cNvSpPr txBox="1"/>
          <p:nvPr/>
        </p:nvSpPr>
        <p:spPr>
          <a:xfrm>
            <a:off x="5933726"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t>YOUR OWN NAME:________________________________________________</a:t>
            </a:r>
          </a:p>
          <a:p>
            <a:pPr marL="0" marR="0" lvl="0" indent="0" algn="l" rtl="0">
              <a:lnSpc>
                <a:spcPct val="90000"/>
              </a:lnSpc>
              <a:spcBef>
                <a:spcPts val="600"/>
              </a:spcBef>
              <a:spcAft>
                <a:spcPts val="0"/>
              </a:spcAft>
              <a:buClr>
                <a:srgbClr val="343D58"/>
              </a:buClr>
              <a:buSzPts val="800"/>
              <a:buFont typeface="Arial"/>
              <a:buNone/>
            </a:pPr>
            <a:r>
              <a:rPr lang="en-US" sz="800"/>
              <a:t>Write your own name here</a:t>
            </a:r>
          </a:p>
        </p:txBody>
      </p:sp>
      <p:sp>
        <p:nvSpPr>
          <p:cNvPr id="614" name="Google Shape;614;p60"/>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ASSESSMENT OF THE PHENOMENON PROCESS </a:t>
            </a:r>
          </a:p>
        </p:txBody>
      </p:sp>
      <p:sp>
        <p:nvSpPr>
          <p:cNvPr id="615" name="Google Shape;615;p60"/>
          <p:cNvSpPr/>
          <p:nvPr/>
        </p:nvSpPr>
        <p:spPr>
          <a:xfrm>
            <a:off x="3442550" y="771550"/>
            <a:ext cx="5429700" cy="3879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PARTICIPATION</a:t>
            </a:r>
          </a:p>
        </p:txBody>
      </p:sp>
      <p:sp>
        <p:nvSpPr>
          <p:cNvPr id="616" name="Google Shape;616;p60"/>
          <p:cNvSpPr txBox="1"/>
          <p:nvPr/>
        </p:nvSpPr>
        <p:spPr>
          <a:xfrm>
            <a:off x="3582800" y="1236475"/>
            <a:ext cx="5237100" cy="4143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None/>
            </a:pPr>
            <a:r>
              <a:rPr lang="en-US" b="1">
                <a:solidFill>
                  <a:srgbClr val="FFFFFF"/>
                </a:solidFill>
              </a:rPr>
              <a:t>PARTICIPATION</a:t>
            </a:r>
          </a:p>
        </p:txBody>
      </p:sp>
      <p:sp>
        <p:nvSpPr>
          <p:cNvPr id="617" name="Google Shape;617;p60"/>
          <p:cNvSpPr/>
          <p:nvPr/>
        </p:nvSpPr>
        <p:spPr>
          <a:xfrm>
            <a:off x="8736575" y="771425"/>
            <a:ext cx="3129600" cy="3879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ASSESSMENT</a:t>
            </a:r>
          </a:p>
        </p:txBody>
      </p:sp>
      <p:sp>
        <p:nvSpPr>
          <p:cNvPr id="618" name="Google Shape;618;p6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7</a:t>
            </a:fld>
            <a:endParaRPr lang="fi-FI"/>
          </a:p>
        </p:txBody>
      </p:sp>
      <p:grpSp>
        <p:nvGrpSpPr>
          <p:cNvPr id="619" name="Google Shape;619;p60"/>
          <p:cNvGrpSpPr/>
          <p:nvPr/>
        </p:nvGrpSpPr>
        <p:grpSpPr>
          <a:xfrm>
            <a:off x="3442625" y="5182800"/>
            <a:ext cx="5237100" cy="916975"/>
            <a:chOff x="3410250" y="5182800"/>
            <a:chExt cx="5237100" cy="916975"/>
          </a:xfrm>
        </p:grpSpPr>
        <p:grpSp>
          <p:nvGrpSpPr>
            <p:cNvPr id="620" name="Google Shape;620;p60"/>
            <p:cNvGrpSpPr/>
            <p:nvPr/>
          </p:nvGrpSpPr>
          <p:grpSpPr>
            <a:xfrm>
              <a:off x="3410250" y="5190675"/>
              <a:ext cx="5237100" cy="909100"/>
              <a:chOff x="3410250" y="1209350"/>
              <a:chExt cx="5237100" cy="909100"/>
            </a:xfrm>
          </p:grpSpPr>
          <p:sp>
            <p:nvSpPr>
              <p:cNvPr id="621" name="Google Shape;621;p60"/>
              <p:cNvSpPr/>
              <p:nvPr/>
            </p:nvSpPr>
            <p:spPr>
              <a:xfrm>
                <a:off x="3410250" y="1209450"/>
                <a:ext cx="5237100" cy="909000"/>
              </a:xfrm>
              <a:prstGeom prst="roundRect">
                <a:avLst>
                  <a:gd name="adj" fmla="val 0"/>
                </a:avLst>
              </a:prstGeom>
              <a:no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sp>
            <p:nvSpPr>
              <p:cNvPr id="622" name="Google Shape;622;p60"/>
              <p:cNvSpPr/>
              <p:nvPr/>
            </p:nvSpPr>
            <p:spPr>
              <a:xfrm>
                <a:off x="3410250" y="1209350"/>
                <a:ext cx="1589400" cy="909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3" name="Google Shape;623;p60"/>
            <p:cNvSpPr txBox="1"/>
            <p:nvPr/>
          </p:nvSpPr>
          <p:spPr>
            <a:xfrm>
              <a:off x="3511013" y="5182800"/>
              <a:ext cx="1386600" cy="9090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Clr>
                  <a:srgbClr val="343D58"/>
                </a:buClr>
                <a:buSzPts val="800"/>
                <a:buFont typeface="Arial"/>
                <a:buNone/>
              </a:pPr>
              <a:r>
                <a:rPr lang="en-US" sz="2000" b="1"/>
                <a:t>4.</a:t>
              </a:r>
            </a:p>
            <a:p>
              <a:pPr marL="0" marR="0" lvl="0" indent="0" algn="ctr" rtl="0">
                <a:lnSpc>
                  <a:spcPct val="100000"/>
                </a:lnSpc>
                <a:spcBef>
                  <a:spcPts val="0"/>
                </a:spcBef>
                <a:spcAft>
                  <a:spcPts val="0"/>
                </a:spcAft>
                <a:buClr>
                  <a:srgbClr val="343D58"/>
                </a:buClr>
                <a:buSzPts val="800"/>
                <a:buFont typeface="Arial"/>
                <a:buNone/>
              </a:pPr>
              <a:r>
                <a:rPr lang="en-US" sz="800" b="1"/>
                <a:t>SHARING LESSONS LEARNED</a:t>
              </a:r>
            </a:p>
            <a:p>
              <a:pPr marL="0" marR="0" lvl="0" indent="0" algn="ctr" rtl="0">
                <a:lnSpc>
                  <a:spcPct val="100000"/>
                </a:lnSpc>
                <a:spcBef>
                  <a:spcPts val="0"/>
                </a:spcBef>
                <a:spcAft>
                  <a:spcPts val="0"/>
                </a:spcAft>
                <a:buNone/>
              </a:pPr>
              <a:endParaRPr sz="800" b="1"/>
            </a:p>
            <a:p>
              <a:pPr marL="0" lvl="0" indent="0" algn="ctr" rtl="0">
                <a:spcBef>
                  <a:spcPts val="0"/>
                </a:spcBef>
                <a:spcAft>
                  <a:spcPts val="0"/>
                </a:spcAft>
                <a:buClr>
                  <a:schemeClr val="dk1"/>
                </a:buClr>
                <a:buSzPts val="1100"/>
                <a:buFont typeface="Arial"/>
                <a:buNone/>
              </a:pPr>
              <a:r>
                <a:rPr lang="en-US" sz="600"/>
                <a:t>What did you do and what did you learn? How did you share what you have learned with others?</a:t>
              </a:r>
            </a:p>
          </p:txBody>
        </p:sp>
      </p:grpSp>
      <p:sp>
        <p:nvSpPr>
          <p:cNvPr id="624" name="Google Shape;624;p60"/>
          <p:cNvSpPr txBox="1"/>
          <p:nvPr/>
        </p:nvSpPr>
        <p:spPr>
          <a:xfrm>
            <a:off x="8883050" y="1367975"/>
            <a:ext cx="2561400" cy="8127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rgbClr val="343D58"/>
              </a:buClr>
              <a:buSzPts val="800"/>
              <a:buFont typeface="Arial"/>
              <a:buNone/>
            </a:pPr>
            <a:r>
              <a:rPr lang="en-US" sz="800" b="1">
                <a:solidFill>
                  <a:schemeClr val="dk1"/>
                </a:solidFill>
              </a:rPr>
              <a:t>ASSESSMENT</a:t>
            </a:r>
          </a:p>
          <a:p>
            <a:pPr marL="0" lvl="0" indent="0" algn="l" rtl="0">
              <a:spcBef>
                <a:spcPts val="0"/>
              </a:spcBef>
              <a:spcAft>
                <a:spcPts val="0"/>
              </a:spcAft>
              <a:buClr>
                <a:schemeClr val="dk1"/>
              </a:buClr>
              <a:buSzPts val="1100"/>
              <a:buFont typeface="Arial"/>
              <a:buNone/>
            </a:pPr>
            <a:r>
              <a:rPr lang="en-US" sz="600">
                <a:solidFill>
                  <a:srgbClr val="343D58"/>
                </a:solidFill>
              </a:rPr>
              <a:t>The learner presents their plan to others (group, custodians, teachers). The plan is clarified as the learning process progresses.</a:t>
            </a:r>
          </a:p>
          <a:p>
            <a:pPr marL="0" lvl="0" indent="0" algn="l" rtl="0">
              <a:spcBef>
                <a:spcPts val="0"/>
              </a:spcBef>
              <a:spcAft>
                <a:spcPts val="0"/>
              </a:spcAft>
              <a:buClr>
                <a:schemeClr val="dk1"/>
              </a:buClr>
              <a:buSzPts val="1100"/>
              <a:buFont typeface="Arial"/>
              <a:buNone/>
            </a:pPr>
            <a:r>
              <a:rPr lang="en-US" sz="600">
                <a:solidFill>
                  <a:srgbClr val="343D58"/>
                </a:solidFill>
              </a:rPr>
              <a:t> </a:t>
            </a:r>
          </a:p>
          <a:p>
            <a:pPr marL="0" lvl="0" indent="0" algn="l" rtl="0">
              <a:spcBef>
                <a:spcPts val="0"/>
              </a:spcBef>
              <a:spcAft>
                <a:spcPts val="0"/>
              </a:spcAft>
              <a:buClr>
                <a:schemeClr val="dk1"/>
              </a:buClr>
              <a:buSzPts val="1100"/>
              <a:buFont typeface="Arial"/>
              <a:buNone/>
            </a:pPr>
            <a:endParaRPr sz="800" b="1">
              <a:solidFill>
                <a:schemeClr val="dk1"/>
              </a:solidFill>
            </a:endParaRPr>
          </a:p>
          <a:p>
            <a:pPr marL="0" lvl="0" indent="0" algn="l" rtl="0">
              <a:spcBef>
                <a:spcPts val="0"/>
              </a:spcBef>
              <a:spcAft>
                <a:spcPts val="0"/>
              </a:spcAft>
              <a:buClr>
                <a:schemeClr val="dk1"/>
              </a:buClr>
              <a:buSzPts val="1100"/>
              <a:buFont typeface="Arial"/>
              <a:buNone/>
            </a:pPr>
            <a:r>
              <a:rPr lang="en-US" sz="600">
                <a:solidFill>
                  <a:srgbClr val="343D58"/>
                </a:solidFill>
              </a:rPr>
              <a:t>The learner prepares an interim/final assessment after phases 1–4.</a:t>
            </a:r>
          </a:p>
          <a:p>
            <a:pPr marL="0" lvl="0" indent="0" algn="l" rtl="0">
              <a:spcBef>
                <a:spcPts val="0"/>
              </a:spcBef>
              <a:spcAft>
                <a:spcPts val="0"/>
              </a:spcAft>
              <a:buClr>
                <a:schemeClr val="dk1"/>
              </a:buClr>
              <a:buSzPts val="1100"/>
              <a:buFont typeface="Arial"/>
              <a:buNone/>
            </a:pPr>
            <a:endParaRPr sz="800" b="1">
              <a:solidFill>
                <a:schemeClr val="dk1"/>
              </a:solidFill>
            </a:endParaRPr>
          </a:p>
          <a:p>
            <a:pPr marL="0" lvl="0" indent="0" algn="l" rtl="0">
              <a:spcBef>
                <a:spcPts val="0"/>
              </a:spcBef>
              <a:spcAft>
                <a:spcPts val="0"/>
              </a:spcAft>
              <a:buClr>
                <a:schemeClr val="dk1"/>
              </a:buClr>
              <a:buSzPts val="1100"/>
              <a:buFont typeface="Arial"/>
              <a:buNone/>
            </a:pPr>
            <a:r>
              <a:rPr lang="en-US" sz="600">
                <a:solidFill>
                  <a:srgbClr val="343D58"/>
                </a:solidFill>
              </a:rPr>
              <a:t> </a:t>
            </a:r>
          </a:p>
          <a:p>
            <a:pPr marL="0" lvl="0" indent="0" algn="l" rtl="0">
              <a:spcBef>
                <a:spcPts val="0"/>
              </a:spcBef>
              <a:spcAft>
                <a:spcPts val="0"/>
              </a:spcAft>
              <a:buClr>
                <a:schemeClr val="dk1"/>
              </a:buClr>
              <a:buSzPts val="1100"/>
              <a:buFont typeface="Arial"/>
              <a:buNone/>
            </a:pPr>
            <a:endParaRPr sz="800" b="1">
              <a:solidFill>
                <a:schemeClr val="dk1"/>
              </a:solidFill>
            </a:endParaRPr>
          </a:p>
          <a:p>
            <a:pPr marL="0" lvl="0" indent="0" algn="l" rtl="0">
              <a:spcBef>
                <a:spcPts val="0"/>
              </a:spcBef>
              <a:spcAft>
                <a:spcPts val="0"/>
              </a:spcAft>
              <a:buClr>
                <a:schemeClr val="dk1"/>
              </a:buClr>
              <a:buSzPts val="1100"/>
              <a:buFont typeface="Arial"/>
              <a:buNone/>
            </a:pPr>
            <a:endParaRPr sz="800" b="1">
              <a:solidFill>
                <a:schemeClr val="dk1"/>
              </a:solidFill>
            </a:endParaRPr>
          </a:p>
          <a:p>
            <a:pPr marL="0" marR="0" lvl="0" indent="0" algn="l" rtl="0">
              <a:lnSpc>
                <a:spcPct val="100000"/>
              </a:lnSpc>
              <a:spcBef>
                <a:spcPts val="0"/>
              </a:spcBef>
              <a:spcAft>
                <a:spcPts val="0"/>
              </a:spcAft>
              <a:buNone/>
            </a:pPr>
            <a:endParaRPr sz="800" b="1">
              <a:solidFill>
                <a:schemeClr val="dk1"/>
              </a:solidFill>
            </a:endParaRPr>
          </a:p>
        </p:txBody>
      </p:sp>
      <p:sp>
        <p:nvSpPr>
          <p:cNvPr id="625" name="Google Shape;625;p60"/>
          <p:cNvSpPr txBox="1"/>
          <p:nvPr/>
        </p:nvSpPr>
        <p:spPr>
          <a:xfrm>
            <a:off x="8883049" y="5258924"/>
            <a:ext cx="2763225" cy="726625"/>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rgbClr val="343D58"/>
              </a:buClr>
              <a:buSzPts val="800"/>
              <a:buFont typeface="Arial"/>
              <a:buNone/>
            </a:pPr>
            <a:r>
              <a:rPr lang="en-US" sz="800" b="1" dirty="0">
                <a:solidFill>
                  <a:schemeClr val="dk1"/>
                </a:solidFill>
              </a:rPr>
              <a:t>ASSESSMENT</a:t>
            </a:r>
          </a:p>
          <a:p>
            <a:pPr marL="0" lvl="0" indent="0" algn="l" rtl="0">
              <a:spcBef>
                <a:spcPts val="0"/>
              </a:spcBef>
              <a:spcAft>
                <a:spcPts val="0"/>
              </a:spcAft>
              <a:buClr>
                <a:schemeClr val="dk1"/>
              </a:buClr>
              <a:buSzPts val="1100"/>
              <a:buFont typeface="Arial"/>
              <a:buNone/>
            </a:pPr>
            <a:r>
              <a:rPr lang="en-US" sz="600" dirty="0">
                <a:solidFill>
                  <a:srgbClr val="343D58"/>
                </a:solidFill>
              </a:rPr>
              <a:t>The learners share what they have learned with the rest of the community. The class/group uses borrowing, self-reflection and peer review cards. </a:t>
            </a:r>
          </a:p>
          <a:p>
            <a:pPr marL="0" lvl="0" indent="0" algn="l" rtl="0">
              <a:spcBef>
                <a:spcPts val="0"/>
              </a:spcBef>
              <a:spcAft>
                <a:spcPts val="0"/>
              </a:spcAft>
              <a:buClr>
                <a:schemeClr val="dk1"/>
              </a:buClr>
              <a:buSzPts val="1100"/>
              <a:buFont typeface="Arial"/>
              <a:buNone/>
            </a:pPr>
            <a:endParaRPr sz="600" dirty="0">
              <a:solidFill>
                <a:srgbClr val="343D58"/>
              </a:solidFill>
            </a:endParaRPr>
          </a:p>
          <a:p>
            <a:pPr marL="0" lvl="0" indent="0" algn="l" rtl="0">
              <a:spcBef>
                <a:spcPts val="0"/>
              </a:spcBef>
              <a:spcAft>
                <a:spcPts val="0"/>
              </a:spcAft>
              <a:buClr>
                <a:schemeClr val="dk1"/>
              </a:buClr>
              <a:buSzPts val="1100"/>
              <a:buFont typeface="Arial"/>
              <a:buNone/>
            </a:pPr>
            <a:r>
              <a:rPr lang="en-US" sz="600" dirty="0">
                <a:solidFill>
                  <a:srgbClr val="343D58"/>
                </a:solidFill>
              </a:rPr>
              <a:t>The learner and the teacher prepare an interim/final assessment. If the process continues, phases 3 and 4 are filled out again. </a:t>
            </a:r>
          </a:p>
          <a:p>
            <a:pPr marL="0" lvl="0" indent="0" algn="l" rtl="0">
              <a:spcBef>
                <a:spcPts val="0"/>
              </a:spcBef>
              <a:spcAft>
                <a:spcPts val="0"/>
              </a:spcAft>
              <a:buClr>
                <a:schemeClr val="dk1"/>
              </a:buClr>
              <a:buSzPts val="1100"/>
              <a:buFont typeface="Arial"/>
              <a:buNone/>
            </a:pPr>
            <a:endParaRPr sz="800" b="1" dirty="0">
              <a:solidFill>
                <a:schemeClr val="dk1"/>
              </a:solidFill>
            </a:endParaRPr>
          </a:p>
          <a:p>
            <a:pPr marL="0" marR="0" lvl="0" indent="0" algn="l" rtl="0">
              <a:lnSpc>
                <a:spcPct val="100000"/>
              </a:lnSpc>
              <a:spcBef>
                <a:spcPts val="0"/>
              </a:spcBef>
              <a:spcAft>
                <a:spcPts val="0"/>
              </a:spcAft>
              <a:buNone/>
            </a:pPr>
            <a:endParaRPr sz="800" b="1" dirty="0"/>
          </a:p>
          <a:p>
            <a:pPr marL="0" marR="0" lvl="0" indent="0" algn="l" rtl="0">
              <a:lnSpc>
                <a:spcPct val="100000"/>
              </a:lnSpc>
              <a:spcBef>
                <a:spcPts val="0"/>
              </a:spcBef>
              <a:spcAft>
                <a:spcPts val="0"/>
              </a:spcAft>
              <a:buNone/>
            </a:pPr>
            <a:endParaRPr sz="800" b="1" dirty="0"/>
          </a:p>
        </p:txBody>
      </p:sp>
      <p:sp>
        <p:nvSpPr>
          <p:cNvPr id="626" name="Google Shape;626;p60"/>
          <p:cNvSpPr txBox="1"/>
          <p:nvPr/>
        </p:nvSpPr>
        <p:spPr>
          <a:xfrm>
            <a:off x="5109000" y="5274200"/>
            <a:ext cx="3423600" cy="7329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None/>
            </a:pPr>
            <a:endParaRPr sz="600"/>
          </a:p>
        </p:txBody>
      </p:sp>
      <p:grpSp>
        <p:nvGrpSpPr>
          <p:cNvPr id="627" name="Google Shape;627;p60"/>
          <p:cNvGrpSpPr/>
          <p:nvPr/>
        </p:nvGrpSpPr>
        <p:grpSpPr>
          <a:xfrm>
            <a:off x="8674630" y="3028046"/>
            <a:ext cx="66373" cy="291131"/>
            <a:chOff x="8647174" y="1437096"/>
            <a:chExt cx="118206" cy="518487"/>
          </a:xfrm>
        </p:grpSpPr>
        <p:sp>
          <p:nvSpPr>
            <p:cNvPr id="628" name="Google Shape;628;p60"/>
            <p:cNvSpPr/>
            <p:nvPr/>
          </p:nvSpPr>
          <p:spPr>
            <a:xfrm rot="-5400000">
              <a:off x="8591230" y="1781434"/>
              <a:ext cx="230100" cy="118200"/>
            </a:xfrm>
            <a:prstGeom prst="triangle">
              <a:avLst>
                <a:gd name="adj" fmla="val 50000"/>
              </a:avLst>
            </a:prstGeom>
            <a:solidFill>
              <a:srgbClr val="F5A3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60"/>
            <p:cNvSpPr/>
            <p:nvPr/>
          </p:nvSpPr>
          <p:spPr>
            <a:xfrm rot="5400000">
              <a:off x="8591224" y="1493046"/>
              <a:ext cx="230100" cy="1182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0" name="Google Shape;630;p60"/>
          <p:cNvGrpSpPr/>
          <p:nvPr/>
        </p:nvGrpSpPr>
        <p:grpSpPr>
          <a:xfrm>
            <a:off x="8674630" y="5498083"/>
            <a:ext cx="66373" cy="291131"/>
            <a:chOff x="8647174" y="1437096"/>
            <a:chExt cx="118206" cy="518487"/>
          </a:xfrm>
        </p:grpSpPr>
        <p:sp>
          <p:nvSpPr>
            <p:cNvPr id="631" name="Google Shape;631;p60"/>
            <p:cNvSpPr/>
            <p:nvPr/>
          </p:nvSpPr>
          <p:spPr>
            <a:xfrm rot="-5400000">
              <a:off x="8591230" y="1781434"/>
              <a:ext cx="230100" cy="118200"/>
            </a:xfrm>
            <a:prstGeom prst="triangle">
              <a:avLst>
                <a:gd name="adj" fmla="val 50000"/>
              </a:avLst>
            </a:prstGeom>
            <a:solidFill>
              <a:srgbClr val="F5A3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60"/>
            <p:cNvSpPr/>
            <p:nvPr/>
          </p:nvSpPr>
          <p:spPr>
            <a:xfrm rot="5400000">
              <a:off x="8591224" y="1493046"/>
              <a:ext cx="230100" cy="1182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3" name="Google Shape;633;p60"/>
          <p:cNvSpPr txBox="1"/>
          <p:nvPr/>
        </p:nvSpPr>
        <p:spPr>
          <a:xfrm>
            <a:off x="5109000" y="1301350"/>
            <a:ext cx="3482400" cy="11217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chemeClr val="dk1"/>
              </a:buClr>
              <a:buSzPts val="1100"/>
              <a:buFont typeface="Arial"/>
              <a:buNone/>
            </a:pPr>
            <a:r>
              <a:rPr lang="en-US" sz="600" b="1"/>
              <a:t>What?</a:t>
            </a:r>
          </a:p>
          <a:p>
            <a:pPr marL="0" marR="0" lvl="0" indent="0" algn="l" rtl="0">
              <a:lnSpc>
                <a:spcPct val="100000"/>
              </a:lnSpc>
              <a:spcBef>
                <a:spcPts val="0"/>
              </a:spcBef>
              <a:spcAft>
                <a:spcPts val="0"/>
              </a:spcAft>
              <a:buNone/>
            </a:pPr>
            <a:endParaRPr sz="600"/>
          </a:p>
          <a:p>
            <a:pPr marL="0" marR="0" lvl="0" indent="0" algn="l" rtl="0">
              <a:lnSpc>
                <a:spcPct val="100000"/>
              </a:lnSpc>
              <a:spcBef>
                <a:spcPts val="0"/>
              </a:spcBef>
              <a:spcAft>
                <a:spcPts val="0"/>
              </a:spcAft>
              <a:buNone/>
            </a:pPr>
            <a:endParaRPr sz="600"/>
          </a:p>
        </p:txBody>
      </p:sp>
      <p:sp>
        <p:nvSpPr>
          <p:cNvPr id="634" name="Google Shape;634;p60"/>
          <p:cNvSpPr txBox="1"/>
          <p:nvPr/>
        </p:nvSpPr>
        <p:spPr>
          <a:xfrm>
            <a:off x="3442550" y="1205959"/>
            <a:ext cx="1589400" cy="3896400"/>
          </a:xfrm>
          <a:prstGeom prst="rect">
            <a:avLst/>
          </a:prstGeom>
          <a:noFill/>
          <a:ln>
            <a:noFill/>
          </a:ln>
        </p:spPr>
        <p:txBody>
          <a:bodyPr spcFirstLastPara="1" wrap="square" lIns="18000" tIns="0" rIns="0" bIns="0" anchor="ctr" anchorCtr="0">
            <a:noAutofit/>
          </a:bodyPr>
          <a:lstStyle/>
          <a:p>
            <a:pPr marL="0" marR="0" lvl="0" indent="0" algn="ctr" rtl="0">
              <a:lnSpc>
                <a:spcPct val="100000"/>
              </a:lnSpc>
              <a:spcBef>
                <a:spcPts val="0"/>
              </a:spcBef>
              <a:spcAft>
                <a:spcPts val="0"/>
              </a:spcAft>
              <a:buClr>
                <a:srgbClr val="343D58"/>
              </a:buClr>
              <a:buSzPts val="800"/>
              <a:buFont typeface="Arial"/>
              <a:buNone/>
            </a:pPr>
            <a:r>
              <a:rPr lang="en-US" sz="2000" b="1"/>
              <a:t>3.</a:t>
            </a:r>
          </a:p>
          <a:p>
            <a:pPr marL="0" marR="0" lvl="0" indent="0" algn="ctr" rtl="0">
              <a:lnSpc>
                <a:spcPct val="100000"/>
              </a:lnSpc>
              <a:spcBef>
                <a:spcPts val="0"/>
              </a:spcBef>
              <a:spcAft>
                <a:spcPts val="0"/>
              </a:spcAft>
              <a:buClr>
                <a:srgbClr val="343D58"/>
              </a:buClr>
              <a:buSzPts val="800"/>
              <a:buFont typeface="Arial"/>
              <a:buNone/>
            </a:pPr>
            <a:r>
              <a:rPr lang="en-US" sz="800" b="1"/>
              <a:t>PLAN</a:t>
            </a:r>
          </a:p>
          <a:p>
            <a:pPr marL="0" marR="0" lvl="0" indent="0" algn="ctr" rtl="0">
              <a:lnSpc>
                <a:spcPct val="100000"/>
              </a:lnSpc>
              <a:spcBef>
                <a:spcPts val="0"/>
              </a:spcBef>
              <a:spcAft>
                <a:spcPts val="0"/>
              </a:spcAft>
              <a:buNone/>
            </a:pPr>
            <a:endParaRPr sz="800" b="1"/>
          </a:p>
          <a:p>
            <a:pPr marL="0" lvl="0" indent="0" algn="ctr" rtl="0">
              <a:spcBef>
                <a:spcPts val="0"/>
              </a:spcBef>
              <a:spcAft>
                <a:spcPts val="0"/>
              </a:spcAft>
              <a:buClr>
                <a:schemeClr val="dk1"/>
              </a:buClr>
              <a:buSzPts val="1100"/>
              <a:buFont typeface="Arial"/>
              <a:buNone/>
            </a:pPr>
            <a:r>
              <a:rPr lang="en-US" sz="600">
                <a:solidFill>
                  <a:schemeClr val="dk1"/>
                </a:solidFill>
              </a:rPr>
              <a:t>How and where do you intend to search for information about the phenomenon? </a:t>
            </a:r>
          </a:p>
          <a:p>
            <a:pPr marL="0" lvl="0" indent="0" algn="ctr" rtl="0">
              <a:spcBef>
                <a:spcPts val="0"/>
              </a:spcBef>
              <a:spcAft>
                <a:spcPts val="0"/>
              </a:spcAft>
              <a:buClr>
                <a:schemeClr val="dk1"/>
              </a:buClr>
              <a:buSzPts val="1100"/>
              <a:buFont typeface="Arial"/>
              <a:buNone/>
            </a:pPr>
            <a:r>
              <a:rPr lang="en-US" sz="600">
                <a:solidFill>
                  <a:schemeClr val="dk1"/>
                </a:solidFill>
              </a:rPr>
              <a:t>How will you achieve the goals you have set? </a:t>
            </a:r>
          </a:p>
          <a:p>
            <a:pPr marL="0" lvl="0" indent="0" algn="ctr" rtl="0">
              <a:spcBef>
                <a:spcPts val="0"/>
              </a:spcBef>
              <a:spcAft>
                <a:spcPts val="0"/>
              </a:spcAft>
              <a:buClr>
                <a:schemeClr val="dk1"/>
              </a:buClr>
              <a:buSzPts val="1100"/>
              <a:buFont typeface="Arial"/>
              <a:buNone/>
            </a:pPr>
            <a:r>
              <a:rPr lang="en-US" sz="600">
                <a:solidFill>
                  <a:schemeClr val="dk1"/>
                </a:solidFill>
              </a:rPr>
              <a:t>How do you intend to work?</a:t>
            </a:r>
          </a:p>
        </p:txBody>
      </p:sp>
      <p:cxnSp>
        <p:nvCxnSpPr>
          <p:cNvPr id="635" name="Google Shape;635;p60"/>
          <p:cNvCxnSpPr/>
          <p:nvPr/>
        </p:nvCxnSpPr>
        <p:spPr>
          <a:xfrm>
            <a:off x="5030125" y="2518875"/>
            <a:ext cx="3656700" cy="0"/>
          </a:xfrm>
          <a:prstGeom prst="straightConnector1">
            <a:avLst/>
          </a:prstGeom>
          <a:noFill/>
          <a:ln w="9525" cap="flat" cmpd="sng">
            <a:solidFill>
              <a:srgbClr val="9FC9EB"/>
            </a:solidFill>
            <a:prstDash val="dot"/>
            <a:round/>
            <a:headEnd type="none" w="med" len="med"/>
            <a:tailEnd type="none" w="med" len="med"/>
          </a:ln>
        </p:spPr>
      </p:cxnSp>
      <p:cxnSp>
        <p:nvCxnSpPr>
          <p:cNvPr id="636" name="Google Shape;636;p60"/>
          <p:cNvCxnSpPr/>
          <p:nvPr/>
        </p:nvCxnSpPr>
        <p:spPr>
          <a:xfrm>
            <a:off x="5030125" y="3828400"/>
            <a:ext cx="3656700" cy="0"/>
          </a:xfrm>
          <a:prstGeom prst="straightConnector1">
            <a:avLst/>
          </a:prstGeom>
          <a:noFill/>
          <a:ln w="9525" cap="flat" cmpd="sng">
            <a:solidFill>
              <a:srgbClr val="9FC9EB"/>
            </a:solidFill>
            <a:prstDash val="dot"/>
            <a:round/>
            <a:headEnd type="none" w="med" len="med"/>
            <a:tailEnd type="none" w="med" len="med"/>
          </a:ln>
        </p:spPr>
      </p:cxnSp>
      <p:sp>
        <p:nvSpPr>
          <p:cNvPr id="637" name="Google Shape;637;p60"/>
          <p:cNvSpPr txBox="1"/>
          <p:nvPr/>
        </p:nvSpPr>
        <p:spPr>
          <a:xfrm>
            <a:off x="5109000" y="2612788"/>
            <a:ext cx="3482400" cy="11217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chemeClr val="dk1"/>
              </a:buClr>
              <a:buSzPts val="1100"/>
              <a:buFont typeface="Arial"/>
              <a:buNone/>
            </a:pPr>
            <a:r>
              <a:rPr lang="en-US" sz="600" b="1"/>
              <a:t>How?</a:t>
            </a:r>
          </a:p>
          <a:p>
            <a:pPr marL="0" marR="0" lvl="0" indent="0" algn="l" rtl="0">
              <a:lnSpc>
                <a:spcPct val="100000"/>
              </a:lnSpc>
              <a:spcBef>
                <a:spcPts val="0"/>
              </a:spcBef>
              <a:spcAft>
                <a:spcPts val="0"/>
              </a:spcAft>
              <a:buNone/>
            </a:pPr>
            <a:endParaRPr sz="600"/>
          </a:p>
          <a:p>
            <a:pPr marL="0" marR="0" lvl="0" indent="0" algn="l" rtl="0">
              <a:lnSpc>
                <a:spcPct val="100000"/>
              </a:lnSpc>
              <a:spcBef>
                <a:spcPts val="0"/>
              </a:spcBef>
              <a:spcAft>
                <a:spcPts val="0"/>
              </a:spcAft>
              <a:buNone/>
            </a:pPr>
            <a:endParaRPr sz="600"/>
          </a:p>
        </p:txBody>
      </p:sp>
      <p:sp>
        <p:nvSpPr>
          <p:cNvPr id="638" name="Google Shape;638;p60"/>
          <p:cNvSpPr txBox="1"/>
          <p:nvPr/>
        </p:nvSpPr>
        <p:spPr>
          <a:xfrm>
            <a:off x="5109000" y="3944738"/>
            <a:ext cx="3482400" cy="1121700"/>
          </a:xfrm>
          <a:prstGeom prst="rect">
            <a:avLst/>
          </a:prstGeom>
          <a:noFill/>
          <a:ln>
            <a:noFill/>
          </a:ln>
        </p:spPr>
        <p:txBody>
          <a:bodyPr spcFirstLastPara="1" wrap="square" lIns="18000" tIns="0" rIns="0" bIns="0" anchor="t" anchorCtr="0">
            <a:noAutofit/>
          </a:bodyPr>
          <a:lstStyle/>
          <a:p>
            <a:pPr marL="0" lvl="0" indent="0" algn="l" rtl="0">
              <a:spcBef>
                <a:spcPts val="0"/>
              </a:spcBef>
              <a:spcAft>
                <a:spcPts val="0"/>
              </a:spcAft>
              <a:buClr>
                <a:schemeClr val="dk1"/>
              </a:buClr>
              <a:buSzPts val="1100"/>
              <a:buFont typeface="Arial"/>
              <a:buNone/>
            </a:pPr>
            <a:r>
              <a:rPr lang="en-US" sz="600" b="1"/>
              <a:t>When?</a:t>
            </a:r>
          </a:p>
          <a:p>
            <a:pPr marL="0" marR="0" lvl="0" indent="0" algn="l" rtl="0">
              <a:lnSpc>
                <a:spcPct val="100000"/>
              </a:lnSpc>
              <a:spcBef>
                <a:spcPts val="0"/>
              </a:spcBef>
              <a:spcAft>
                <a:spcPts val="0"/>
              </a:spcAft>
              <a:buNone/>
            </a:pPr>
            <a:endParaRPr sz="600"/>
          </a:p>
        </p:txBody>
      </p:sp>
      <p:sp>
        <p:nvSpPr>
          <p:cNvPr id="639" name="Google Shape;639;p60"/>
          <p:cNvSpPr txBox="1"/>
          <p:nvPr/>
        </p:nvSpPr>
        <p:spPr>
          <a:xfrm>
            <a:off x="629075" y="1301350"/>
            <a:ext cx="2718300" cy="46842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en-US" sz="800" b="1">
                <a:solidFill>
                  <a:schemeClr val="dk1"/>
                </a:solidFill>
              </a:rPr>
              <a:t>What should we learn?</a:t>
            </a:r>
          </a:p>
          <a:p>
            <a:pPr marL="0" marR="0" lvl="0" indent="0" algn="l" rtl="0">
              <a:lnSpc>
                <a:spcPct val="100000"/>
              </a:lnSpc>
              <a:spcBef>
                <a:spcPts val="0"/>
              </a:spcBef>
              <a:spcAft>
                <a:spcPts val="0"/>
              </a:spcAft>
              <a:buClr>
                <a:srgbClr val="343D58"/>
              </a:buClr>
              <a:buSzPts val="800"/>
              <a:buFont typeface="Arial"/>
              <a:buNone/>
            </a:pPr>
            <a:r>
              <a:rPr lang="en-US" sz="800">
                <a:solidFill>
                  <a:schemeClr val="dk1"/>
                </a:solidFill>
              </a:rPr>
              <a:t>(The main goal of the phenomenon that has come from the curriculum)</a:t>
            </a:r>
          </a:p>
          <a:p>
            <a:pPr marL="0" marR="0" lvl="0" indent="0" algn="l" rtl="0">
              <a:lnSpc>
                <a:spcPct val="100000"/>
              </a:lnSpc>
              <a:spcBef>
                <a:spcPts val="0"/>
              </a:spcBef>
              <a:spcAft>
                <a:spcPts val="0"/>
              </a:spcAft>
              <a:buClr>
                <a:srgbClr val="343D58"/>
              </a:buClr>
              <a:buSzPts val="800"/>
              <a:buFont typeface="Arial"/>
              <a:buNone/>
            </a:pPr>
            <a:r>
              <a:rPr lang="en-US" sz="800" b="1">
                <a:solidFill>
                  <a:schemeClr val="dk1"/>
                </a:solidFill>
              </a:rPr>
              <a:t>What are the goals for studying this phenomenon?</a:t>
            </a:r>
          </a:p>
          <a:p>
            <a:pPr marL="0" lvl="0" indent="0" algn="l" rtl="0">
              <a:spcBef>
                <a:spcPts val="0"/>
              </a:spcBef>
              <a:spcAft>
                <a:spcPts val="0"/>
              </a:spcAft>
              <a:buClr>
                <a:srgbClr val="343D58"/>
              </a:buClr>
              <a:buSzPts val="800"/>
              <a:buFont typeface="Arial"/>
              <a:buNone/>
            </a:pPr>
            <a:r>
              <a:rPr lang="en-US" sz="800">
                <a:solidFill>
                  <a:schemeClr val="dk1"/>
                </a:solidFill>
              </a:rPr>
              <a:t>(A description of the main goal for the phenomenon in your own words. What does the goal mean?)</a:t>
            </a:r>
          </a:p>
          <a:p>
            <a:pPr marL="0" marR="0" lvl="0" indent="0" algn="l" rtl="0">
              <a:lnSpc>
                <a:spcPct val="100000"/>
              </a:lnSpc>
              <a:spcBef>
                <a:spcPts val="0"/>
              </a:spcBef>
              <a:spcAft>
                <a:spcPts val="0"/>
              </a:spcAft>
              <a:buClr>
                <a:srgbClr val="343D58"/>
              </a:buClr>
              <a:buSzPts val="800"/>
              <a:buFont typeface="Arial"/>
              <a:buNone/>
            </a:pPr>
            <a:endParaRPr sz="1000" b="1">
              <a:solidFill>
                <a:schemeClr val="dk1"/>
              </a:solidFill>
            </a:endParaRPr>
          </a:p>
          <a:p>
            <a:pPr marL="0" marR="0" lvl="0" indent="0" algn="l" rtl="0">
              <a:lnSpc>
                <a:spcPct val="100000"/>
              </a:lnSpc>
              <a:spcBef>
                <a:spcPts val="0"/>
              </a:spcBef>
              <a:spcAft>
                <a:spcPts val="0"/>
              </a:spcAft>
              <a:buClr>
                <a:srgbClr val="343D58"/>
              </a:buClr>
              <a:buSzPts val="800"/>
              <a:buFont typeface="Arial"/>
              <a:buNone/>
            </a:pPr>
            <a:r>
              <a:rPr lang="en-US" sz="1000" b="1">
                <a:solidFill>
                  <a:schemeClr val="dk1"/>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3"/>
        <p:cNvGrpSpPr/>
        <p:nvPr/>
      </p:nvGrpSpPr>
      <p:grpSpPr>
        <a:xfrm>
          <a:off x="0" y="0"/>
          <a:ext cx="0" cy="0"/>
          <a:chOff x="0" y="0"/>
          <a:chExt cx="0" cy="0"/>
        </a:xfrm>
      </p:grpSpPr>
      <p:sp>
        <p:nvSpPr>
          <p:cNvPr id="644" name="Google Shape;644;p61"/>
          <p:cNvSpPr/>
          <p:nvPr/>
        </p:nvSpPr>
        <p:spPr>
          <a:xfrm>
            <a:off x="6350550" y="88938"/>
            <a:ext cx="5740200" cy="6680100"/>
          </a:xfrm>
          <a:prstGeom prst="roundRect">
            <a:avLst>
              <a:gd name="adj" fmla="val 205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5" name="Google Shape;645;p61"/>
          <p:cNvGrpSpPr/>
          <p:nvPr/>
        </p:nvGrpSpPr>
        <p:grpSpPr>
          <a:xfrm rot="444897">
            <a:off x="7474583" y="2549176"/>
            <a:ext cx="3998431" cy="2375652"/>
            <a:chOff x="4721575" y="1533375"/>
            <a:chExt cx="4755900" cy="2825700"/>
          </a:xfrm>
        </p:grpSpPr>
        <p:sp>
          <p:nvSpPr>
            <p:cNvPr id="646" name="Google Shape;646;p61"/>
            <p:cNvSpPr/>
            <p:nvPr/>
          </p:nvSpPr>
          <p:spPr>
            <a:xfrm rot="-217">
              <a:off x="4721575" y="1533525"/>
              <a:ext cx="4755900" cy="2825400"/>
            </a:xfrm>
            <a:prstGeom prst="roundRect">
              <a:avLst>
                <a:gd name="adj" fmla="val 6134"/>
              </a:avLst>
            </a:prstGeom>
            <a:solidFill>
              <a:srgbClr val="FFFFFF"/>
            </a:solidFill>
            <a:ln w="9525" cap="flat" cmpd="sng">
              <a:solidFill>
                <a:schemeClr val="accent3"/>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900"/>
            </a:p>
          </p:txBody>
        </p:sp>
        <p:pic>
          <p:nvPicPr>
            <p:cNvPr id="647" name="Google Shape;647;p61"/>
            <p:cNvPicPr preferRelativeResize="0"/>
            <p:nvPr/>
          </p:nvPicPr>
          <p:blipFill>
            <a:blip r:embed="rId3">
              <a:alphaModFix/>
            </a:blip>
            <a:stretch>
              <a:fillRect/>
            </a:stretch>
          </p:blipFill>
          <p:spPr>
            <a:xfrm rot="100">
              <a:off x="5278080" y="3878602"/>
              <a:ext cx="307876" cy="85597"/>
            </a:xfrm>
            <a:prstGeom prst="rect">
              <a:avLst/>
            </a:prstGeom>
            <a:noFill/>
            <a:ln>
              <a:noFill/>
            </a:ln>
          </p:spPr>
        </p:pic>
        <p:pic>
          <p:nvPicPr>
            <p:cNvPr id="648" name="Google Shape;648;p61"/>
            <p:cNvPicPr preferRelativeResize="0"/>
            <p:nvPr/>
          </p:nvPicPr>
          <p:blipFill>
            <a:blip r:embed="rId4">
              <a:alphaModFix/>
            </a:blip>
            <a:stretch>
              <a:fillRect/>
            </a:stretch>
          </p:blipFill>
          <p:spPr>
            <a:xfrm>
              <a:off x="6792740" y="2205842"/>
              <a:ext cx="209770" cy="218513"/>
            </a:xfrm>
            <a:prstGeom prst="rect">
              <a:avLst/>
            </a:prstGeom>
            <a:noFill/>
            <a:ln>
              <a:noFill/>
            </a:ln>
          </p:spPr>
        </p:pic>
        <p:pic>
          <p:nvPicPr>
            <p:cNvPr id="649" name="Google Shape;649;p61"/>
            <p:cNvPicPr preferRelativeResize="0"/>
            <p:nvPr/>
          </p:nvPicPr>
          <p:blipFill>
            <a:blip r:embed="rId5">
              <a:alphaModFix/>
            </a:blip>
            <a:stretch>
              <a:fillRect/>
            </a:stretch>
          </p:blipFill>
          <p:spPr>
            <a:xfrm rot="129">
              <a:off x="5299422" y="3001911"/>
              <a:ext cx="261954" cy="199978"/>
            </a:xfrm>
            <a:prstGeom prst="rect">
              <a:avLst/>
            </a:prstGeom>
            <a:noFill/>
            <a:ln>
              <a:noFill/>
            </a:ln>
          </p:spPr>
        </p:pic>
        <p:pic>
          <p:nvPicPr>
            <p:cNvPr id="650" name="Google Shape;650;p61"/>
            <p:cNvPicPr preferRelativeResize="0"/>
            <p:nvPr/>
          </p:nvPicPr>
          <p:blipFill>
            <a:blip r:embed="rId6">
              <a:alphaModFix/>
            </a:blip>
            <a:stretch>
              <a:fillRect/>
            </a:stretch>
          </p:blipFill>
          <p:spPr>
            <a:xfrm rot="-30">
              <a:off x="5284208" y="3368359"/>
              <a:ext cx="295629" cy="291253"/>
            </a:xfrm>
            <a:prstGeom prst="rect">
              <a:avLst/>
            </a:prstGeom>
            <a:noFill/>
            <a:ln>
              <a:noFill/>
            </a:ln>
          </p:spPr>
        </p:pic>
        <p:pic>
          <p:nvPicPr>
            <p:cNvPr id="651" name="Google Shape;651;p61"/>
            <p:cNvPicPr preferRelativeResize="0"/>
            <p:nvPr/>
          </p:nvPicPr>
          <p:blipFill>
            <a:blip r:embed="rId7">
              <a:alphaModFix/>
            </a:blip>
            <a:stretch>
              <a:fillRect/>
            </a:stretch>
          </p:blipFill>
          <p:spPr>
            <a:xfrm>
              <a:off x="5340521" y="2164788"/>
              <a:ext cx="179759" cy="300603"/>
            </a:xfrm>
            <a:prstGeom prst="rect">
              <a:avLst/>
            </a:prstGeom>
            <a:noFill/>
            <a:ln>
              <a:noFill/>
            </a:ln>
          </p:spPr>
        </p:pic>
        <p:pic>
          <p:nvPicPr>
            <p:cNvPr id="652" name="Google Shape;652;p61"/>
            <p:cNvPicPr preferRelativeResize="0"/>
            <p:nvPr/>
          </p:nvPicPr>
          <p:blipFill>
            <a:blip r:embed="rId8">
              <a:alphaModFix/>
            </a:blip>
            <a:stretch>
              <a:fillRect/>
            </a:stretch>
          </p:blipFill>
          <p:spPr>
            <a:xfrm rot="-31">
              <a:off x="5319749" y="2560727"/>
              <a:ext cx="221300" cy="273200"/>
            </a:xfrm>
            <a:prstGeom prst="rect">
              <a:avLst/>
            </a:prstGeom>
            <a:noFill/>
            <a:ln>
              <a:noFill/>
            </a:ln>
          </p:spPr>
        </p:pic>
        <p:pic>
          <p:nvPicPr>
            <p:cNvPr id="653" name="Google Shape;653;p61"/>
            <p:cNvPicPr preferRelativeResize="0"/>
            <p:nvPr/>
          </p:nvPicPr>
          <p:blipFill>
            <a:blip r:embed="rId9">
              <a:alphaModFix/>
            </a:blip>
            <a:stretch>
              <a:fillRect/>
            </a:stretch>
          </p:blipFill>
          <p:spPr>
            <a:xfrm rot="-97">
              <a:off x="6764671" y="2572518"/>
              <a:ext cx="286681" cy="265192"/>
            </a:xfrm>
            <a:prstGeom prst="rect">
              <a:avLst/>
            </a:prstGeom>
            <a:noFill/>
            <a:ln>
              <a:noFill/>
            </a:ln>
          </p:spPr>
        </p:pic>
        <p:sp>
          <p:nvSpPr>
            <p:cNvPr id="654" name="Google Shape;654;p61"/>
            <p:cNvSpPr/>
            <p:nvPr/>
          </p:nvSpPr>
          <p:spPr>
            <a:xfrm>
              <a:off x="4924425" y="2171700"/>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61"/>
            <p:cNvSpPr txBox="1"/>
            <p:nvPr/>
          </p:nvSpPr>
          <p:spPr>
            <a:xfrm>
              <a:off x="5596350" y="2191800"/>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listened</a:t>
              </a:r>
            </a:p>
          </p:txBody>
        </p:sp>
        <p:sp>
          <p:nvSpPr>
            <p:cNvPr id="656" name="Google Shape;656;p61"/>
            <p:cNvSpPr/>
            <p:nvPr/>
          </p:nvSpPr>
          <p:spPr>
            <a:xfrm>
              <a:off x="4924425" y="2561725"/>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61"/>
            <p:cNvSpPr txBox="1"/>
            <p:nvPr/>
          </p:nvSpPr>
          <p:spPr>
            <a:xfrm>
              <a:off x="5596350" y="2581825"/>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wrote</a:t>
              </a:r>
            </a:p>
          </p:txBody>
        </p:sp>
        <p:sp>
          <p:nvSpPr>
            <p:cNvPr id="658" name="Google Shape;658;p61"/>
            <p:cNvSpPr/>
            <p:nvPr/>
          </p:nvSpPr>
          <p:spPr>
            <a:xfrm>
              <a:off x="4924425" y="2963163"/>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61"/>
            <p:cNvSpPr txBox="1"/>
            <p:nvPr/>
          </p:nvSpPr>
          <p:spPr>
            <a:xfrm>
              <a:off x="5596346" y="2983250"/>
              <a:ext cx="9216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discussed</a:t>
              </a:r>
            </a:p>
          </p:txBody>
        </p:sp>
        <p:sp>
          <p:nvSpPr>
            <p:cNvPr id="660" name="Google Shape;660;p61"/>
            <p:cNvSpPr/>
            <p:nvPr/>
          </p:nvSpPr>
          <p:spPr>
            <a:xfrm>
              <a:off x="4924425" y="3382275"/>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61"/>
            <p:cNvSpPr txBox="1"/>
            <p:nvPr/>
          </p:nvSpPr>
          <p:spPr>
            <a:xfrm>
              <a:off x="5596350" y="3402375"/>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explored</a:t>
              </a:r>
            </a:p>
          </p:txBody>
        </p:sp>
        <p:sp>
          <p:nvSpPr>
            <p:cNvPr id="662" name="Google Shape;662;p61"/>
            <p:cNvSpPr/>
            <p:nvPr/>
          </p:nvSpPr>
          <p:spPr>
            <a:xfrm>
              <a:off x="4924425" y="3778000"/>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61"/>
            <p:cNvSpPr txBox="1"/>
            <p:nvPr/>
          </p:nvSpPr>
          <p:spPr>
            <a:xfrm>
              <a:off x="5596350" y="3798100"/>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Like this</a:t>
              </a:r>
            </a:p>
          </p:txBody>
        </p:sp>
        <p:sp>
          <p:nvSpPr>
            <p:cNvPr id="664" name="Google Shape;664;p61"/>
            <p:cNvSpPr/>
            <p:nvPr/>
          </p:nvSpPr>
          <p:spPr>
            <a:xfrm>
              <a:off x="6391650" y="2171700"/>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61"/>
            <p:cNvSpPr txBox="1"/>
            <p:nvPr/>
          </p:nvSpPr>
          <p:spPr>
            <a:xfrm>
              <a:off x="7063575" y="2191800"/>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read</a:t>
              </a:r>
            </a:p>
          </p:txBody>
        </p:sp>
        <p:sp>
          <p:nvSpPr>
            <p:cNvPr id="666" name="Google Shape;666;p61"/>
            <p:cNvSpPr/>
            <p:nvPr/>
          </p:nvSpPr>
          <p:spPr>
            <a:xfrm>
              <a:off x="6391650" y="2561725"/>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61"/>
            <p:cNvSpPr txBox="1"/>
            <p:nvPr/>
          </p:nvSpPr>
          <p:spPr>
            <a:xfrm>
              <a:off x="7063575" y="2581825"/>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drew</a:t>
              </a:r>
            </a:p>
          </p:txBody>
        </p:sp>
        <p:sp>
          <p:nvSpPr>
            <p:cNvPr id="668" name="Google Shape;668;p61"/>
            <p:cNvSpPr/>
            <p:nvPr/>
          </p:nvSpPr>
          <p:spPr>
            <a:xfrm>
              <a:off x="6391650" y="2963163"/>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61"/>
            <p:cNvSpPr txBox="1"/>
            <p:nvPr/>
          </p:nvSpPr>
          <p:spPr>
            <a:xfrm>
              <a:off x="7063575" y="2983263"/>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built</a:t>
              </a:r>
            </a:p>
          </p:txBody>
        </p:sp>
        <p:sp>
          <p:nvSpPr>
            <p:cNvPr id="670" name="Google Shape;670;p61"/>
            <p:cNvSpPr/>
            <p:nvPr/>
          </p:nvSpPr>
          <p:spPr>
            <a:xfrm>
              <a:off x="6391650" y="3382275"/>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61"/>
            <p:cNvSpPr txBox="1"/>
            <p:nvPr/>
          </p:nvSpPr>
          <p:spPr>
            <a:xfrm>
              <a:off x="7063572" y="3402383"/>
              <a:ext cx="10446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worked alone</a:t>
              </a:r>
            </a:p>
          </p:txBody>
        </p:sp>
        <p:sp>
          <p:nvSpPr>
            <p:cNvPr id="672" name="Google Shape;672;p61"/>
            <p:cNvSpPr/>
            <p:nvPr/>
          </p:nvSpPr>
          <p:spPr>
            <a:xfrm>
              <a:off x="6391650" y="3778000"/>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61"/>
            <p:cNvSpPr txBox="1"/>
            <p:nvPr/>
          </p:nvSpPr>
          <p:spPr>
            <a:xfrm>
              <a:off x="7266865" y="3798110"/>
              <a:ext cx="9234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worked in a group</a:t>
              </a:r>
            </a:p>
          </p:txBody>
        </p:sp>
        <p:sp>
          <p:nvSpPr>
            <p:cNvPr id="674" name="Google Shape;674;p61"/>
            <p:cNvSpPr/>
            <p:nvPr/>
          </p:nvSpPr>
          <p:spPr>
            <a:xfrm>
              <a:off x="7858875" y="2171700"/>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61"/>
            <p:cNvSpPr txBox="1"/>
            <p:nvPr/>
          </p:nvSpPr>
          <p:spPr>
            <a:xfrm>
              <a:off x="8530800" y="2191800"/>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composed</a:t>
              </a:r>
            </a:p>
          </p:txBody>
        </p:sp>
        <p:sp>
          <p:nvSpPr>
            <p:cNvPr id="676" name="Google Shape;676;p61"/>
            <p:cNvSpPr/>
            <p:nvPr/>
          </p:nvSpPr>
          <p:spPr>
            <a:xfrm>
              <a:off x="7858875" y="2561725"/>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61"/>
            <p:cNvSpPr txBox="1"/>
            <p:nvPr/>
          </p:nvSpPr>
          <p:spPr>
            <a:xfrm>
              <a:off x="8530800" y="2581825"/>
              <a:ext cx="7953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I coded</a:t>
              </a:r>
            </a:p>
            <a:p>
              <a:pPr marL="0" lvl="0" indent="0" algn="l" rtl="0">
                <a:spcBef>
                  <a:spcPts val="0"/>
                </a:spcBef>
                <a:spcAft>
                  <a:spcPts val="0"/>
                </a:spcAft>
                <a:buNone/>
              </a:pPr>
              <a:endParaRPr sz="700" b="1">
                <a:solidFill>
                  <a:srgbClr val="9FC9EB"/>
                </a:solidFill>
              </a:endParaRPr>
            </a:p>
          </p:txBody>
        </p:sp>
        <p:sp>
          <p:nvSpPr>
            <p:cNvPr id="678" name="Google Shape;678;p61"/>
            <p:cNvSpPr/>
            <p:nvPr/>
          </p:nvSpPr>
          <p:spPr>
            <a:xfrm>
              <a:off x="7858875" y="2963163"/>
              <a:ext cx="286800" cy="286800"/>
            </a:xfrm>
            <a:prstGeom prst="roundRect">
              <a:avLst>
                <a:gd name="adj" fmla="val 16667"/>
              </a:avLst>
            </a:prstGeom>
            <a:solidFill>
              <a:schemeClr val="lt1"/>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61"/>
            <p:cNvSpPr txBox="1"/>
            <p:nvPr/>
          </p:nvSpPr>
          <p:spPr>
            <a:xfrm>
              <a:off x="8274975" y="2983275"/>
              <a:ext cx="1202400" cy="24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9FC9EB"/>
                  </a:solidFill>
                </a:rPr>
                <a:t>Something else – what? </a:t>
              </a:r>
            </a:p>
            <a:p>
              <a:pPr marL="0" lvl="0" indent="0" algn="l" rtl="0">
                <a:spcBef>
                  <a:spcPts val="0"/>
                </a:spcBef>
                <a:spcAft>
                  <a:spcPts val="0"/>
                </a:spcAft>
                <a:buNone/>
              </a:pPr>
              <a:r>
                <a:rPr lang="en-US" sz="700" b="1">
                  <a:solidFill>
                    <a:srgbClr val="9FC9EB"/>
                  </a:solidFill>
                </a:rPr>
                <a:t>Write or draw below:</a:t>
              </a:r>
            </a:p>
          </p:txBody>
        </p:sp>
        <p:pic>
          <p:nvPicPr>
            <p:cNvPr id="680" name="Google Shape;680;p61"/>
            <p:cNvPicPr preferRelativeResize="0"/>
            <p:nvPr/>
          </p:nvPicPr>
          <p:blipFill>
            <a:blip r:embed="rId10">
              <a:alphaModFix/>
            </a:blip>
            <a:stretch>
              <a:fillRect/>
            </a:stretch>
          </p:blipFill>
          <p:spPr>
            <a:xfrm>
              <a:off x="6776776" y="3795703"/>
              <a:ext cx="490098" cy="231297"/>
            </a:xfrm>
            <a:prstGeom prst="rect">
              <a:avLst/>
            </a:prstGeom>
            <a:noFill/>
            <a:ln>
              <a:noFill/>
            </a:ln>
          </p:spPr>
        </p:pic>
        <p:pic>
          <p:nvPicPr>
            <p:cNvPr id="681" name="Google Shape;681;p61"/>
            <p:cNvPicPr preferRelativeResize="0"/>
            <p:nvPr/>
          </p:nvPicPr>
          <p:blipFill>
            <a:blip r:embed="rId11">
              <a:alphaModFix/>
            </a:blip>
            <a:stretch>
              <a:fillRect/>
            </a:stretch>
          </p:blipFill>
          <p:spPr>
            <a:xfrm>
              <a:off x="6766638" y="3394688"/>
              <a:ext cx="261950" cy="261975"/>
            </a:xfrm>
            <a:prstGeom prst="rect">
              <a:avLst/>
            </a:prstGeom>
            <a:noFill/>
            <a:ln>
              <a:noFill/>
            </a:ln>
          </p:spPr>
        </p:pic>
        <p:pic>
          <p:nvPicPr>
            <p:cNvPr id="682" name="Google Shape;682;p61"/>
            <p:cNvPicPr preferRelativeResize="0"/>
            <p:nvPr/>
          </p:nvPicPr>
          <p:blipFill>
            <a:blip r:embed="rId12">
              <a:alphaModFix/>
            </a:blip>
            <a:stretch>
              <a:fillRect/>
            </a:stretch>
          </p:blipFill>
          <p:spPr>
            <a:xfrm rot="2699896">
              <a:off x="6801843" y="2917461"/>
              <a:ext cx="232664" cy="350926"/>
            </a:xfrm>
            <a:prstGeom prst="rect">
              <a:avLst/>
            </a:prstGeom>
            <a:noFill/>
            <a:ln>
              <a:noFill/>
            </a:ln>
          </p:spPr>
        </p:pic>
        <p:pic>
          <p:nvPicPr>
            <p:cNvPr id="683" name="Google Shape;683;p61"/>
            <p:cNvPicPr preferRelativeResize="0"/>
            <p:nvPr/>
          </p:nvPicPr>
          <p:blipFill>
            <a:blip r:embed="rId13">
              <a:alphaModFix/>
            </a:blip>
            <a:stretch>
              <a:fillRect/>
            </a:stretch>
          </p:blipFill>
          <p:spPr>
            <a:xfrm>
              <a:off x="8244000" y="2576308"/>
              <a:ext cx="307875" cy="242030"/>
            </a:xfrm>
            <a:prstGeom prst="rect">
              <a:avLst/>
            </a:prstGeom>
            <a:noFill/>
            <a:ln>
              <a:noFill/>
            </a:ln>
          </p:spPr>
        </p:pic>
        <p:pic>
          <p:nvPicPr>
            <p:cNvPr id="684" name="Google Shape;684;p61"/>
            <p:cNvPicPr preferRelativeResize="0"/>
            <p:nvPr/>
          </p:nvPicPr>
          <p:blipFill>
            <a:blip r:embed="rId14">
              <a:alphaModFix/>
            </a:blip>
            <a:stretch>
              <a:fillRect/>
            </a:stretch>
          </p:blipFill>
          <p:spPr>
            <a:xfrm>
              <a:off x="8274967" y="2178317"/>
              <a:ext cx="221373" cy="275683"/>
            </a:xfrm>
            <a:prstGeom prst="rect">
              <a:avLst/>
            </a:prstGeom>
            <a:noFill/>
            <a:ln>
              <a:noFill/>
            </a:ln>
          </p:spPr>
        </p:pic>
        <p:sp>
          <p:nvSpPr>
            <p:cNvPr id="685" name="Google Shape;685;p61"/>
            <p:cNvSpPr txBox="1"/>
            <p:nvPr/>
          </p:nvSpPr>
          <p:spPr>
            <a:xfrm>
              <a:off x="4721575" y="1715550"/>
              <a:ext cx="4755900" cy="246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200" b="1">
                  <a:solidFill>
                    <a:srgbClr val="9FC9EB"/>
                  </a:solidFill>
                </a:rPr>
                <a:t>What did you do and what did you learn?</a:t>
              </a:r>
            </a:p>
          </p:txBody>
        </p:sp>
      </p:grpSp>
      <p:sp>
        <p:nvSpPr>
          <p:cNvPr id="686" name="Google Shape;686;p61"/>
          <p:cNvSpPr/>
          <p:nvPr/>
        </p:nvSpPr>
        <p:spPr>
          <a:xfrm>
            <a:off x="6543425" y="5752575"/>
            <a:ext cx="563100" cy="562500"/>
          </a:xfrm>
          <a:prstGeom prst="ellipse">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61"/>
          <p:cNvSpPr/>
          <p:nvPr/>
        </p:nvSpPr>
        <p:spPr>
          <a:xfrm>
            <a:off x="7147623" y="5752575"/>
            <a:ext cx="563100" cy="562500"/>
          </a:xfrm>
          <a:prstGeom prst="ellipse">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61"/>
          <p:cNvSpPr/>
          <p:nvPr/>
        </p:nvSpPr>
        <p:spPr>
          <a:xfrm>
            <a:off x="7751821" y="5752575"/>
            <a:ext cx="563100" cy="562500"/>
          </a:xfrm>
          <a:prstGeom prst="ellipse">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61"/>
          <p:cNvSpPr/>
          <p:nvPr/>
        </p:nvSpPr>
        <p:spPr>
          <a:xfrm>
            <a:off x="8350262" y="5745650"/>
            <a:ext cx="563100" cy="562500"/>
          </a:xfrm>
          <a:prstGeom prst="ellipse">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0" name="Google Shape;690;p61"/>
          <p:cNvGrpSpPr/>
          <p:nvPr/>
        </p:nvGrpSpPr>
        <p:grpSpPr>
          <a:xfrm>
            <a:off x="8746949" y="683811"/>
            <a:ext cx="3042900" cy="1637400"/>
            <a:chOff x="3500537" y="512386"/>
            <a:chExt cx="3042900" cy="1637400"/>
          </a:xfrm>
        </p:grpSpPr>
        <p:sp>
          <p:nvSpPr>
            <p:cNvPr id="691" name="Google Shape;691;p61"/>
            <p:cNvSpPr/>
            <p:nvPr/>
          </p:nvSpPr>
          <p:spPr>
            <a:xfrm>
              <a:off x="3500537" y="512386"/>
              <a:ext cx="3042900" cy="1637400"/>
            </a:xfrm>
            <a:prstGeom prst="roundRect">
              <a:avLst>
                <a:gd name="adj" fmla="val 6134"/>
              </a:avLst>
            </a:prstGeom>
            <a:solidFill>
              <a:srgbClr val="F5A3C7"/>
            </a:solidFill>
            <a:ln w="28575" cap="flat" cmpd="sng">
              <a:solidFill>
                <a:schemeClr val="accent4"/>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61"/>
            <p:cNvSpPr/>
            <p:nvPr/>
          </p:nvSpPr>
          <p:spPr>
            <a:xfrm>
              <a:off x="3551825" y="1288825"/>
              <a:ext cx="2940300" cy="807600"/>
            </a:xfrm>
            <a:prstGeom prst="roundRect">
              <a:avLst>
                <a:gd name="adj" fmla="val 12264"/>
              </a:avLst>
            </a:prstGeom>
            <a:solidFill>
              <a:srgbClr val="FFFFFF"/>
            </a:solidFill>
            <a:ln w="2857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61"/>
            <p:cNvSpPr txBox="1"/>
            <p:nvPr/>
          </p:nvSpPr>
          <p:spPr>
            <a:xfrm rot="-1554">
              <a:off x="3646725" y="1289119"/>
              <a:ext cx="1327200" cy="3012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900" b="1">
                  <a:solidFill>
                    <a:srgbClr val="F5A3C7"/>
                  </a:solidFill>
                </a:rPr>
                <a:t>What do you already know about the phenomenon?</a:t>
              </a:r>
            </a:p>
          </p:txBody>
        </p:sp>
        <p:sp>
          <p:nvSpPr>
            <p:cNvPr id="694" name="Google Shape;694;p61"/>
            <p:cNvSpPr txBox="1"/>
            <p:nvPr/>
          </p:nvSpPr>
          <p:spPr>
            <a:xfrm rot="-1084">
              <a:off x="3646587" y="562862"/>
              <a:ext cx="1902600" cy="391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900" b="1">
                  <a:solidFill>
                    <a:srgbClr val="FFFFFF"/>
                  </a:solidFill>
                </a:rPr>
                <a:t>Goals and concepts of learning.</a:t>
              </a:r>
            </a:p>
          </p:txBody>
        </p:sp>
      </p:grpSp>
      <p:sp>
        <p:nvSpPr>
          <p:cNvPr id="695" name="Google Shape;695;p61"/>
          <p:cNvSpPr txBox="1"/>
          <p:nvPr/>
        </p:nvSpPr>
        <p:spPr>
          <a:xfrm>
            <a:off x="6350550" y="165575"/>
            <a:ext cx="5740200" cy="512700"/>
          </a:xfrm>
          <a:prstGeom prst="rect">
            <a:avLst/>
          </a:prstGeom>
          <a:noFill/>
          <a:ln>
            <a:noFill/>
          </a:ln>
        </p:spPr>
        <p:txBody>
          <a:bodyPr spcFirstLastPara="1" wrap="square" lIns="91425" tIns="91425" rIns="91425" bIns="91425" anchor="t" anchorCtr="0">
            <a:noAutofit/>
          </a:bodyPr>
          <a:lstStyle/>
          <a:p>
            <a:pPr marL="457200" lvl="0" indent="0" algn="ctr" rtl="0">
              <a:spcBef>
                <a:spcPts val="0"/>
              </a:spcBef>
              <a:spcAft>
                <a:spcPts val="0"/>
              </a:spcAft>
              <a:buNone/>
            </a:pPr>
            <a:r>
              <a:rPr lang="en-US" sz="1800" b="1">
                <a:solidFill>
                  <a:srgbClr val="FFFFFF"/>
                </a:solidFill>
              </a:rPr>
              <a:t>Write the phenomenon here</a:t>
            </a:r>
          </a:p>
        </p:txBody>
      </p:sp>
      <p:grpSp>
        <p:nvGrpSpPr>
          <p:cNvPr id="696" name="Google Shape;696;p61"/>
          <p:cNvGrpSpPr/>
          <p:nvPr/>
        </p:nvGrpSpPr>
        <p:grpSpPr>
          <a:xfrm rot="-642459">
            <a:off x="6593549" y="821461"/>
            <a:ext cx="1637729" cy="1663885"/>
            <a:chOff x="4920500" y="576242"/>
            <a:chExt cx="1637709" cy="1663865"/>
          </a:xfrm>
        </p:grpSpPr>
        <p:sp>
          <p:nvSpPr>
            <p:cNvPr id="697" name="Google Shape;697;p61"/>
            <p:cNvSpPr/>
            <p:nvPr/>
          </p:nvSpPr>
          <p:spPr>
            <a:xfrm>
              <a:off x="4920509" y="576242"/>
              <a:ext cx="1637700" cy="1637700"/>
            </a:xfrm>
            <a:prstGeom prst="roundRect">
              <a:avLst>
                <a:gd name="adj" fmla="val 6134"/>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61"/>
            <p:cNvSpPr/>
            <p:nvPr/>
          </p:nvSpPr>
          <p:spPr>
            <a:xfrm>
              <a:off x="4992641" y="649041"/>
              <a:ext cx="1493400" cy="1194300"/>
            </a:xfrm>
            <a:prstGeom prst="roundRect">
              <a:avLst>
                <a:gd name="adj" fmla="val 6134"/>
              </a:avLst>
            </a:prstGeom>
            <a:solidFill>
              <a:srgbClr val="FFFFFF"/>
            </a:solidFill>
            <a:ln w="2857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61"/>
            <p:cNvSpPr txBox="1"/>
            <p:nvPr/>
          </p:nvSpPr>
          <p:spPr>
            <a:xfrm rot="-1259">
              <a:off x="4920500" y="1871107"/>
              <a:ext cx="1637700" cy="368700"/>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1000" b="1">
                  <a:solidFill>
                    <a:srgbClr val="F5A3C7"/>
                  </a:solidFill>
                </a:rPr>
                <a:t>image, icon or concept</a:t>
              </a:r>
            </a:p>
          </p:txBody>
        </p:sp>
        <p:pic>
          <p:nvPicPr>
            <p:cNvPr id="700" name="Google Shape;700;p61"/>
            <p:cNvPicPr preferRelativeResize="0"/>
            <p:nvPr/>
          </p:nvPicPr>
          <p:blipFill>
            <a:blip r:embed="rId15">
              <a:alphaModFix/>
            </a:blip>
            <a:stretch>
              <a:fillRect/>
            </a:stretch>
          </p:blipFill>
          <p:spPr>
            <a:xfrm rot="47">
              <a:off x="5505775" y="1061569"/>
              <a:ext cx="467130" cy="369265"/>
            </a:xfrm>
            <a:prstGeom prst="rect">
              <a:avLst/>
            </a:prstGeom>
            <a:noFill/>
            <a:ln>
              <a:noFill/>
            </a:ln>
          </p:spPr>
        </p:pic>
      </p:grpSp>
      <p:sp>
        <p:nvSpPr>
          <p:cNvPr id="701" name="Google Shape;701;p61"/>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ASSESSMENT OF THE PHENOMENON PROCESS</a:t>
            </a:r>
          </a:p>
        </p:txBody>
      </p:sp>
      <p:sp>
        <p:nvSpPr>
          <p:cNvPr id="702" name="Google Shape;702;p61"/>
          <p:cNvSpPr/>
          <p:nvPr/>
        </p:nvSpPr>
        <p:spPr>
          <a:xfrm rot="-321016">
            <a:off x="7403317" y="4835167"/>
            <a:ext cx="1348073" cy="438701"/>
          </a:xfrm>
          <a:prstGeom prst="wedgeRoundRectCallout">
            <a:avLst>
              <a:gd name="adj1" fmla="val -19784"/>
              <a:gd name="adj2" fmla="val 81585"/>
              <a:gd name="adj3" fmla="val 0"/>
            </a:avLst>
          </a:prstGeom>
          <a:solidFill>
            <a:schemeClr val="accent4"/>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US" sz="1200" b="1">
                <a:solidFill>
                  <a:srgbClr val="FFFFFF"/>
                </a:solidFill>
              </a:rPr>
              <a:t>Compliment a friend</a:t>
            </a:r>
          </a:p>
        </p:txBody>
      </p:sp>
      <p:sp>
        <p:nvSpPr>
          <p:cNvPr id="703" name="Google Shape;703;p61"/>
          <p:cNvSpPr txBox="1"/>
          <p:nvPr/>
        </p:nvSpPr>
        <p:spPr>
          <a:xfrm rot="-1157">
            <a:off x="6530386" y="5390418"/>
            <a:ext cx="2673600" cy="391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1200" b="1">
                <a:solidFill>
                  <a:srgbClr val="FFFFFF"/>
                </a:solidFill>
              </a:rPr>
              <a:t>You know about this phenomenon (circle):</a:t>
            </a:r>
          </a:p>
        </p:txBody>
      </p:sp>
      <p:sp>
        <p:nvSpPr>
          <p:cNvPr id="704" name="Google Shape;704;p61"/>
          <p:cNvSpPr/>
          <p:nvPr/>
        </p:nvSpPr>
        <p:spPr>
          <a:xfrm>
            <a:off x="10581556" y="2094708"/>
            <a:ext cx="1137900" cy="1137900"/>
          </a:xfrm>
          <a:prstGeom prst="ellipse">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61"/>
          <p:cNvSpPr txBox="1"/>
          <p:nvPr/>
        </p:nvSpPr>
        <p:spPr>
          <a:xfrm rot="-1037">
            <a:off x="10653123" y="2612038"/>
            <a:ext cx="994800" cy="392100"/>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1000" b="1"/>
              <a:t>What do you want to learn?</a:t>
            </a:r>
          </a:p>
        </p:txBody>
      </p:sp>
      <p:grpSp>
        <p:nvGrpSpPr>
          <p:cNvPr id="706" name="Google Shape;706;p61"/>
          <p:cNvGrpSpPr/>
          <p:nvPr/>
        </p:nvGrpSpPr>
        <p:grpSpPr>
          <a:xfrm>
            <a:off x="6543422" y="3428376"/>
            <a:ext cx="948676" cy="935012"/>
            <a:chOff x="6566675" y="3371373"/>
            <a:chExt cx="1154529" cy="1137900"/>
          </a:xfrm>
        </p:grpSpPr>
        <p:sp>
          <p:nvSpPr>
            <p:cNvPr id="707" name="Google Shape;707;p61"/>
            <p:cNvSpPr/>
            <p:nvPr/>
          </p:nvSpPr>
          <p:spPr>
            <a:xfrm>
              <a:off x="6583304" y="3371373"/>
              <a:ext cx="1137900" cy="1137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800"/>
            </a:p>
          </p:txBody>
        </p:sp>
        <p:sp>
          <p:nvSpPr>
            <p:cNvPr id="708" name="Google Shape;708;p61"/>
            <p:cNvSpPr txBox="1"/>
            <p:nvPr/>
          </p:nvSpPr>
          <p:spPr>
            <a:xfrm rot="-906">
              <a:off x="6566675" y="3749460"/>
              <a:ext cx="1137900" cy="392100"/>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800" b="1"/>
                <a:t>Present what you have learned to the others </a:t>
              </a:r>
            </a:p>
          </p:txBody>
        </p:sp>
      </p:grpSp>
      <p:sp>
        <p:nvSpPr>
          <p:cNvPr id="709" name="Google Shape;709;p61"/>
          <p:cNvSpPr/>
          <p:nvPr/>
        </p:nvSpPr>
        <p:spPr>
          <a:xfrm rot="3047341">
            <a:off x="6496297" y="2861001"/>
            <a:ext cx="832835" cy="791653"/>
          </a:xfrm>
          <a:prstGeom prst="pentagon">
            <a:avLst>
              <a:gd name="hf" fmla="val 105146"/>
              <a:gd name="vf" fmla="val 110557"/>
            </a:avLst>
          </a:prstGeom>
          <a:solidFill>
            <a:srgbClr val="FFEA7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61"/>
          <p:cNvSpPr txBox="1"/>
          <p:nvPr/>
        </p:nvSpPr>
        <p:spPr>
          <a:xfrm rot="-1289182">
            <a:off x="6496886" y="3062289"/>
            <a:ext cx="739599" cy="391414"/>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1000" b="1"/>
              <a:t>Borrow an idea!</a:t>
            </a:r>
          </a:p>
        </p:txBody>
      </p:sp>
      <p:sp>
        <p:nvSpPr>
          <p:cNvPr id="711" name="Google Shape;711;p61"/>
          <p:cNvSpPr txBox="1"/>
          <p:nvPr/>
        </p:nvSpPr>
        <p:spPr>
          <a:xfrm rot="-1078">
            <a:off x="9219400" y="5390425"/>
            <a:ext cx="2871300" cy="391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1200" b="1">
                <a:solidFill>
                  <a:srgbClr val="FFFFFF"/>
                </a:solidFill>
              </a:rPr>
              <a:t>Assessment by the teacher:</a:t>
            </a:r>
          </a:p>
        </p:txBody>
      </p:sp>
      <p:sp>
        <p:nvSpPr>
          <p:cNvPr id="712" name="Google Shape;712;p61"/>
          <p:cNvSpPr/>
          <p:nvPr/>
        </p:nvSpPr>
        <p:spPr>
          <a:xfrm>
            <a:off x="9219401" y="5693305"/>
            <a:ext cx="2782800" cy="990300"/>
          </a:xfrm>
          <a:prstGeom prst="roundRect">
            <a:avLst>
              <a:gd name="adj" fmla="val 751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61"/>
          <p:cNvSpPr txBox="1"/>
          <p:nvPr/>
        </p:nvSpPr>
        <p:spPr>
          <a:xfrm>
            <a:off x="7173511" y="6277344"/>
            <a:ext cx="543000" cy="246600"/>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600" b="1">
                <a:solidFill>
                  <a:srgbClr val="FFFFFF"/>
                </a:solidFill>
              </a:rPr>
              <a:t>I still need help</a:t>
            </a:r>
          </a:p>
        </p:txBody>
      </p:sp>
      <p:sp>
        <p:nvSpPr>
          <p:cNvPr id="714" name="Google Shape;714;p61"/>
          <p:cNvSpPr txBox="1"/>
          <p:nvPr/>
        </p:nvSpPr>
        <p:spPr>
          <a:xfrm>
            <a:off x="6519724" y="6277344"/>
            <a:ext cx="543000" cy="246600"/>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600" b="1">
                <a:solidFill>
                  <a:srgbClr val="FFFFFF"/>
                </a:solidFill>
              </a:rPr>
              <a:t>I can’t quite do it</a:t>
            </a:r>
          </a:p>
        </p:txBody>
      </p:sp>
      <p:sp>
        <p:nvSpPr>
          <p:cNvPr id="715" name="Google Shape;715;p61"/>
          <p:cNvSpPr txBox="1"/>
          <p:nvPr/>
        </p:nvSpPr>
        <p:spPr>
          <a:xfrm>
            <a:off x="7794074" y="6277344"/>
            <a:ext cx="543000" cy="246600"/>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600" b="1">
                <a:solidFill>
                  <a:srgbClr val="FFFFFF"/>
                </a:solidFill>
              </a:rPr>
              <a:t>I can do it myself</a:t>
            </a:r>
          </a:p>
        </p:txBody>
      </p:sp>
      <p:sp>
        <p:nvSpPr>
          <p:cNvPr id="716" name="Google Shape;716;p61"/>
          <p:cNvSpPr txBox="1"/>
          <p:nvPr/>
        </p:nvSpPr>
        <p:spPr>
          <a:xfrm>
            <a:off x="8400149" y="6277344"/>
            <a:ext cx="543000" cy="246600"/>
          </a:xfrm>
          <a:prstGeom prst="rect">
            <a:avLst/>
          </a:prstGeom>
          <a:noFill/>
          <a:ln>
            <a:noFill/>
          </a:ln>
        </p:spPr>
        <p:txBody>
          <a:bodyPr spcFirstLastPara="1" wrap="square" lIns="18000" tIns="0" rIns="0" bIns="0" anchor="t" anchorCtr="0">
            <a:noAutofit/>
          </a:bodyPr>
          <a:lstStyle/>
          <a:p>
            <a:pPr marL="0" marR="0" lvl="0" indent="0" algn="ctr" rtl="0">
              <a:lnSpc>
                <a:spcPct val="90000"/>
              </a:lnSpc>
              <a:spcBef>
                <a:spcPts val="600"/>
              </a:spcBef>
              <a:spcAft>
                <a:spcPts val="0"/>
              </a:spcAft>
              <a:buClr>
                <a:srgbClr val="343D58"/>
              </a:buClr>
              <a:buSzPts val="800"/>
              <a:buFont typeface="Arial"/>
              <a:buNone/>
            </a:pPr>
            <a:r>
              <a:rPr lang="en-US" sz="600" b="1">
                <a:solidFill>
                  <a:srgbClr val="FFFFFF"/>
                </a:solidFill>
              </a:rPr>
              <a:t>I can do it, and I can advise others</a:t>
            </a:r>
          </a:p>
        </p:txBody>
      </p:sp>
      <p:sp>
        <p:nvSpPr>
          <p:cNvPr id="717" name="Google Shape;717;p61"/>
          <p:cNvSpPr txBox="1">
            <a:spLocks noGrp="1"/>
          </p:cNvSpPr>
          <p:nvPr>
            <p:ph type="body" idx="4294967295"/>
          </p:nvPr>
        </p:nvSpPr>
        <p:spPr>
          <a:xfrm>
            <a:off x="497180" y="2166007"/>
            <a:ext cx="3042900" cy="3936418"/>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1000" b="1" dirty="0"/>
              <a:t>Instructions: Use the template like this</a:t>
            </a:r>
          </a:p>
          <a:p>
            <a:pPr marL="0" lvl="0" indent="0" algn="l" rtl="0">
              <a:spcBef>
                <a:spcPts val="0"/>
              </a:spcBef>
              <a:spcAft>
                <a:spcPts val="0"/>
              </a:spcAft>
              <a:buNone/>
            </a:pPr>
            <a:endParaRPr sz="1000" b="1" dirty="0"/>
          </a:p>
          <a:p>
            <a:pPr marL="457200" lvl="0" indent="-292100" algn="l" rtl="0">
              <a:spcBef>
                <a:spcPts val="0"/>
              </a:spcBef>
              <a:spcAft>
                <a:spcPts val="0"/>
              </a:spcAft>
              <a:buSzPts val="1000"/>
              <a:buAutoNum type="arabicPeriod"/>
            </a:pPr>
            <a:r>
              <a:rPr lang="en-US" sz="1000" dirty="0"/>
              <a:t>Write the name of the studied phenomenon </a:t>
            </a:r>
          </a:p>
          <a:p>
            <a:pPr marL="457200" lvl="0" indent="-292100" algn="l" rtl="0">
              <a:spcBef>
                <a:spcPts val="0"/>
              </a:spcBef>
              <a:spcAft>
                <a:spcPts val="0"/>
              </a:spcAft>
              <a:buSzPts val="1000"/>
              <a:buAutoNum type="arabicPeriod"/>
            </a:pPr>
            <a:r>
              <a:rPr lang="en-US" sz="1000" dirty="0"/>
              <a:t>Add the phenomenon and image(s) supporting concepts associated with it to the template.</a:t>
            </a:r>
          </a:p>
          <a:p>
            <a:pPr marL="457200" lvl="0" indent="-292100" algn="l" rtl="0">
              <a:spcBef>
                <a:spcPts val="0"/>
              </a:spcBef>
              <a:spcAft>
                <a:spcPts val="0"/>
              </a:spcAft>
              <a:buSzPts val="1000"/>
              <a:buAutoNum type="arabicPeriod"/>
            </a:pPr>
            <a:r>
              <a:rPr lang="en-US" sz="1000" dirty="0"/>
              <a:t>Write the learning goals concerning the phenomenon so they are visible.</a:t>
            </a:r>
          </a:p>
          <a:p>
            <a:pPr marL="457200" lvl="0" indent="-292100" algn="l" rtl="0">
              <a:spcBef>
                <a:spcPts val="0"/>
              </a:spcBef>
              <a:spcAft>
                <a:spcPts val="0"/>
              </a:spcAft>
              <a:buSzPts val="1000"/>
              <a:buAutoNum type="arabicPeriod"/>
            </a:pPr>
            <a:r>
              <a:rPr lang="en-US" sz="1000" dirty="0"/>
              <a:t>Learners draw, write or verbally describe what they have learned of the phenomenon being studied.</a:t>
            </a:r>
          </a:p>
          <a:p>
            <a:pPr marL="457200" lvl="0" indent="-292100" algn="l" rtl="0">
              <a:spcBef>
                <a:spcPts val="0"/>
              </a:spcBef>
              <a:spcAft>
                <a:spcPts val="0"/>
              </a:spcAft>
              <a:buSzPts val="1000"/>
              <a:buAutoNum type="arabicPeriod"/>
            </a:pPr>
            <a:r>
              <a:rPr lang="en-US" sz="1000" dirty="0"/>
              <a:t>Learners describe what in the phenomenon interests them and what they would like to learn more about.</a:t>
            </a:r>
          </a:p>
          <a:p>
            <a:pPr marL="457200" lvl="0" indent="-292100" algn="l" rtl="0">
              <a:spcBef>
                <a:spcPts val="0"/>
              </a:spcBef>
              <a:spcAft>
                <a:spcPts val="0"/>
              </a:spcAft>
              <a:buSzPts val="1000"/>
              <a:buAutoNum type="arabicPeriod"/>
            </a:pPr>
            <a:r>
              <a:rPr lang="en-US" sz="1000" dirty="0"/>
              <a:t>Learners choose the icons that describe their actions and learning.</a:t>
            </a:r>
          </a:p>
          <a:p>
            <a:pPr marL="457200" lvl="0" indent="-292100" algn="l" rtl="0">
              <a:spcBef>
                <a:spcPts val="0"/>
              </a:spcBef>
              <a:spcAft>
                <a:spcPts val="0"/>
              </a:spcAft>
              <a:buSzPts val="1000"/>
              <a:buAutoNum type="arabicPeriod"/>
            </a:pPr>
            <a:r>
              <a:rPr lang="en-US" sz="1000" dirty="0"/>
              <a:t>Learners present lessons learned/their work to their group, class or teacher.</a:t>
            </a:r>
          </a:p>
          <a:p>
            <a:pPr marL="457200" lvl="0" indent="-292100" algn="l" rtl="0">
              <a:spcBef>
                <a:spcPts val="0"/>
              </a:spcBef>
              <a:spcAft>
                <a:spcPts val="0"/>
              </a:spcAft>
              <a:buSzPts val="1000"/>
              <a:buAutoNum type="arabicPeriod"/>
            </a:pPr>
            <a:r>
              <a:rPr lang="en-US" sz="1000" dirty="0"/>
              <a:t>Other learners can borrow an idea or compliment a friend on good work.</a:t>
            </a:r>
          </a:p>
          <a:p>
            <a:pPr marL="457200" lvl="0" indent="-292100" algn="l" rtl="0">
              <a:spcBef>
                <a:spcPts val="0"/>
              </a:spcBef>
              <a:spcAft>
                <a:spcPts val="0"/>
              </a:spcAft>
              <a:buSzPts val="1000"/>
              <a:buAutoNum type="arabicPeriod"/>
            </a:pPr>
            <a:r>
              <a:rPr lang="en-US" sz="1000" dirty="0"/>
              <a:t>Each learner assesses their own competence by circling the appropriate competence level. </a:t>
            </a:r>
          </a:p>
          <a:p>
            <a:pPr marL="457200" lvl="0" indent="-292100" algn="l" rtl="0">
              <a:spcBef>
                <a:spcPts val="0"/>
              </a:spcBef>
              <a:spcAft>
                <a:spcPts val="0"/>
              </a:spcAft>
              <a:buSzPts val="1000"/>
              <a:buAutoNum type="arabicPeriod"/>
            </a:pPr>
            <a:r>
              <a:rPr lang="en-US" sz="1000" dirty="0"/>
              <a:t>Finally, the teacher provides feedback and development proposals that can be used to proceed to the next skill level.</a:t>
            </a:r>
          </a:p>
          <a:p>
            <a:pPr marL="0" lvl="0" indent="0" algn="l" rtl="0">
              <a:spcBef>
                <a:spcPts val="0"/>
              </a:spcBef>
              <a:spcAft>
                <a:spcPts val="0"/>
              </a:spcAft>
              <a:buNone/>
            </a:pPr>
            <a:endParaRPr sz="1000" b="1" dirty="0"/>
          </a:p>
          <a:p>
            <a:pPr marL="0" lvl="0" indent="0" algn="l" rtl="0">
              <a:spcBef>
                <a:spcPts val="0"/>
              </a:spcBef>
              <a:spcAft>
                <a:spcPts val="0"/>
              </a:spcAft>
              <a:buNone/>
            </a:pPr>
            <a:endParaRPr sz="1000" dirty="0"/>
          </a:p>
        </p:txBody>
      </p:sp>
      <p:sp>
        <p:nvSpPr>
          <p:cNvPr id="718" name="Google Shape;718;p61"/>
          <p:cNvSpPr txBox="1">
            <a:spLocks noGrp="1"/>
          </p:cNvSpPr>
          <p:nvPr>
            <p:ph type="title"/>
          </p:nvPr>
        </p:nvSpPr>
        <p:spPr>
          <a:xfrm>
            <a:off x="457200" y="408550"/>
            <a:ext cx="3565800" cy="329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3000">
                <a:latin typeface="Arial"/>
                <a:ea typeface="Arial"/>
                <a:cs typeface="Arial"/>
                <a:sym typeface="Arial"/>
              </a:rPr>
              <a:t>Where are you going?</a:t>
            </a:r>
          </a:p>
          <a:p>
            <a:pPr marL="0" lvl="0" indent="0" algn="l" rtl="0">
              <a:spcBef>
                <a:spcPts val="0"/>
              </a:spcBef>
              <a:spcAft>
                <a:spcPts val="0"/>
              </a:spcAft>
              <a:buNone/>
            </a:pPr>
            <a:r>
              <a:rPr lang="en-US" sz="3000">
                <a:latin typeface="Arial"/>
                <a:ea typeface="Arial"/>
                <a:cs typeface="Arial"/>
                <a:sym typeface="Arial"/>
              </a:rPr>
              <a:t>Assessment of the process</a:t>
            </a:r>
          </a:p>
        </p:txBody>
      </p:sp>
      <p:sp>
        <p:nvSpPr>
          <p:cNvPr id="719" name="Google Shape;719;p61"/>
          <p:cNvSpPr txBox="1">
            <a:spLocks noGrp="1"/>
          </p:cNvSpPr>
          <p:nvPr>
            <p:ph type="title"/>
          </p:nvPr>
        </p:nvSpPr>
        <p:spPr>
          <a:xfrm>
            <a:off x="10581575" y="2257450"/>
            <a:ext cx="1137900" cy="3291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sz="3000">
                <a:solidFill>
                  <a:srgbClr val="FFFFFF"/>
                </a:solidFill>
                <a:latin typeface="Arial"/>
                <a:ea typeface="Arial"/>
                <a:cs typeface="Arial"/>
                <a:sym typeface="Arial"/>
              </a:rPr>
              <a:t>? </a:t>
            </a:r>
          </a:p>
        </p:txBody>
      </p:sp>
      <p:sp>
        <p:nvSpPr>
          <p:cNvPr id="720" name="Google Shape;720;p61"/>
          <p:cNvSpPr/>
          <p:nvPr/>
        </p:nvSpPr>
        <p:spPr>
          <a:xfrm rot="2700000">
            <a:off x="10652633" y="2067984"/>
            <a:ext cx="1191334" cy="1191334"/>
          </a:xfrm>
          <a:prstGeom prst="arc">
            <a:avLst>
              <a:gd name="adj1" fmla="val 16200000"/>
              <a:gd name="adj2" fmla="val 0"/>
            </a:avLst>
          </a:prstGeom>
          <a:noFill/>
          <a:ln w="28575" cap="flat" cmpd="sng">
            <a:solidFill>
              <a:srgbClr val="FFEA77"/>
            </a:solidFill>
            <a:prstDash val="solid"/>
            <a:round/>
            <a:headEnd type="none" w="sm" len="sm"/>
            <a:tailEnd type="stealth"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61"/>
          <p:cNvSpPr/>
          <p:nvPr/>
        </p:nvSpPr>
        <p:spPr>
          <a:xfrm rot="-2361455">
            <a:off x="8033880" y="1104359"/>
            <a:ext cx="957963" cy="957963"/>
          </a:xfrm>
          <a:prstGeom prst="arc">
            <a:avLst>
              <a:gd name="adj1" fmla="val 16200000"/>
              <a:gd name="adj2" fmla="val 0"/>
            </a:avLst>
          </a:prstGeom>
          <a:noFill/>
          <a:ln w="28575" cap="flat" cmpd="sng">
            <a:solidFill>
              <a:srgbClr val="FFEA77"/>
            </a:solidFill>
            <a:prstDash val="solid"/>
            <a:round/>
            <a:headEnd type="none" w="sm" len="sm"/>
            <a:tailEnd type="stealth"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61"/>
          <p:cNvSpPr/>
          <p:nvPr/>
        </p:nvSpPr>
        <p:spPr>
          <a:xfrm rot="-8100000">
            <a:off x="10455758" y="2067984"/>
            <a:ext cx="1191334" cy="1191334"/>
          </a:xfrm>
          <a:prstGeom prst="arc">
            <a:avLst>
              <a:gd name="adj1" fmla="val 16200000"/>
              <a:gd name="adj2" fmla="val 0"/>
            </a:avLst>
          </a:prstGeom>
          <a:noFill/>
          <a:ln w="28575" cap="flat" cmpd="sng">
            <a:solidFill>
              <a:srgbClr val="FFEA77"/>
            </a:solidFill>
            <a:prstDash val="solid"/>
            <a:round/>
            <a:headEnd type="none" w="sm" len="sm"/>
            <a:tailEnd type="stealth"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61"/>
          <p:cNvSpPr/>
          <p:nvPr/>
        </p:nvSpPr>
        <p:spPr>
          <a:xfrm rot="-4016809">
            <a:off x="6879260" y="2677126"/>
            <a:ext cx="714020" cy="714020"/>
          </a:xfrm>
          <a:prstGeom prst="arc">
            <a:avLst>
              <a:gd name="adj1" fmla="val 16200000"/>
              <a:gd name="adj2" fmla="val 0"/>
            </a:avLst>
          </a:prstGeom>
          <a:noFill/>
          <a:ln w="28575" cap="flat" cmpd="sng">
            <a:solidFill>
              <a:srgbClr val="FFEA77"/>
            </a:solidFill>
            <a:prstDash val="solid"/>
            <a:round/>
            <a:headEnd type="stealth"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61"/>
          <p:cNvSpPr/>
          <p:nvPr/>
        </p:nvSpPr>
        <p:spPr>
          <a:xfrm rot="10800000">
            <a:off x="6767987" y="3890639"/>
            <a:ext cx="1006200" cy="1006200"/>
          </a:xfrm>
          <a:prstGeom prst="arc">
            <a:avLst>
              <a:gd name="adj1" fmla="val 16200000"/>
              <a:gd name="adj2" fmla="val 0"/>
            </a:avLst>
          </a:prstGeom>
          <a:noFill/>
          <a:ln w="28575" cap="flat" cmpd="sng">
            <a:solidFill>
              <a:srgbClr val="FFEA77"/>
            </a:solidFill>
            <a:prstDash val="solid"/>
            <a:round/>
            <a:headEnd type="stealth"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61"/>
          <p:cNvSpPr/>
          <p:nvPr/>
        </p:nvSpPr>
        <p:spPr>
          <a:xfrm rot="2325473">
            <a:off x="8127960" y="5075091"/>
            <a:ext cx="957940" cy="957940"/>
          </a:xfrm>
          <a:prstGeom prst="arc">
            <a:avLst>
              <a:gd name="adj1" fmla="val 16200000"/>
              <a:gd name="adj2" fmla="val 0"/>
            </a:avLst>
          </a:prstGeom>
          <a:noFill/>
          <a:ln w="28575" cap="flat" cmpd="sng">
            <a:solidFill>
              <a:srgbClr val="FFEA77"/>
            </a:solidFill>
            <a:prstDash val="solid"/>
            <a:round/>
            <a:headEnd type="none" w="sm" len="sm"/>
            <a:tailEnd type="stealth"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26" name="Google Shape;726;p61"/>
          <p:cNvPicPr preferRelativeResize="0"/>
          <p:nvPr/>
        </p:nvPicPr>
        <p:blipFill>
          <a:blip r:embed="rId16">
            <a:alphaModFix/>
          </a:blip>
          <a:stretch>
            <a:fillRect/>
          </a:stretch>
        </p:blipFill>
        <p:spPr>
          <a:xfrm>
            <a:off x="6704723" y="5915475"/>
            <a:ext cx="286726" cy="262855"/>
          </a:xfrm>
          <a:prstGeom prst="rect">
            <a:avLst/>
          </a:prstGeom>
          <a:noFill/>
          <a:ln>
            <a:noFill/>
          </a:ln>
        </p:spPr>
      </p:pic>
      <p:pic>
        <p:nvPicPr>
          <p:cNvPr id="727" name="Google Shape;727;p61"/>
          <p:cNvPicPr preferRelativeResize="0"/>
          <p:nvPr/>
        </p:nvPicPr>
        <p:blipFill>
          <a:blip r:embed="rId17">
            <a:alphaModFix/>
          </a:blip>
          <a:stretch>
            <a:fillRect/>
          </a:stretch>
        </p:blipFill>
        <p:spPr>
          <a:xfrm>
            <a:off x="7269950" y="5957300"/>
            <a:ext cx="318448" cy="145125"/>
          </a:xfrm>
          <a:prstGeom prst="rect">
            <a:avLst/>
          </a:prstGeom>
          <a:noFill/>
          <a:ln>
            <a:noFill/>
          </a:ln>
        </p:spPr>
      </p:pic>
      <p:pic>
        <p:nvPicPr>
          <p:cNvPr id="728" name="Google Shape;728;p61"/>
          <p:cNvPicPr preferRelativeResize="0"/>
          <p:nvPr/>
        </p:nvPicPr>
        <p:blipFill>
          <a:blip r:embed="rId18">
            <a:alphaModFix/>
          </a:blip>
          <a:stretch>
            <a:fillRect/>
          </a:stretch>
        </p:blipFill>
        <p:spPr>
          <a:xfrm>
            <a:off x="7950400" y="5892575"/>
            <a:ext cx="145050" cy="308650"/>
          </a:xfrm>
          <a:prstGeom prst="rect">
            <a:avLst/>
          </a:prstGeom>
          <a:noFill/>
          <a:ln>
            <a:noFill/>
          </a:ln>
        </p:spPr>
      </p:pic>
      <p:pic>
        <p:nvPicPr>
          <p:cNvPr id="729" name="Google Shape;729;p61"/>
          <p:cNvPicPr preferRelativeResize="0"/>
          <p:nvPr/>
        </p:nvPicPr>
        <p:blipFill>
          <a:blip r:embed="rId19">
            <a:alphaModFix/>
          </a:blip>
          <a:stretch>
            <a:fillRect/>
          </a:stretch>
        </p:blipFill>
        <p:spPr>
          <a:xfrm>
            <a:off x="8478351" y="5908825"/>
            <a:ext cx="290499" cy="2420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Thank</a:t>
            </a:r>
            <a:r>
              <a:rPr lang="fi-FI" dirty="0" smtClean="0"/>
              <a:t> </a:t>
            </a:r>
            <a:r>
              <a:rPr lang="fi-FI" dirty="0" err="1" smtClean="0"/>
              <a:t>You</a:t>
            </a:r>
            <a:r>
              <a:rPr lang="fi-FI" dirty="0" smtClean="0"/>
              <a:t>!</a:t>
            </a:r>
            <a:endParaRPr lang="fi-FI" dirty="0"/>
          </a:p>
        </p:txBody>
      </p:sp>
    </p:spTree>
  </p:cSld>
  <p:clrMapOvr>
    <a:masterClrMapping/>
  </p:clrMapOvr>
</p:sld>
</file>

<file path=ppt/theme/theme1.xml><?xml version="1.0" encoding="utf-8"?>
<a:theme xmlns:a="http://schemas.openxmlformats.org/drawingml/2006/main" name="HKI-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595A45257258E54592B4B23189CAE676" ma:contentTypeVersion="22" ma:contentTypeDescription="Luo uusi asiakirja." ma:contentTypeScope="" ma:versionID="10fd5199cdabee57dec727d03bdf60dd">
  <xsd:schema xmlns:xsd="http://www.w3.org/2001/XMLSchema" xmlns:xs="http://www.w3.org/2001/XMLSchema" xmlns:p="http://schemas.microsoft.com/office/2006/metadata/properties" xmlns:ns2="4b5fd0cd-a615-46ae-ab86-79584c8b7ad4" targetNamespace="http://schemas.microsoft.com/office/2006/metadata/properties" ma:root="true" ma:fieldsID="b9229f7cef13a528dfa371e86b24d5c4" ns2:_="">
    <xsd:import namespace="4b5fd0cd-a615-46ae-ab86-79584c8b7ad4"/>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fd0cd-a615-46ae-ab86-79584c8b7ad4"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ner xmlns="4b5fd0cd-a615-46ae-ab86-79584c8b7ad4">
      <UserInfo>
        <DisplayName/>
        <AccountId xsi:nil="true"/>
        <AccountType/>
      </UserInfo>
    </Owner>
    <Has_Leaders_Only_SectionGroup xmlns="4b5fd0cd-a615-46ae-ab86-79584c8b7ad4" xsi:nil="true"/>
    <TeamsChannelId xmlns="4b5fd0cd-a615-46ae-ab86-79584c8b7ad4" xsi:nil="true"/>
    <IsNotebookLocked xmlns="4b5fd0cd-a615-46ae-ab86-79584c8b7ad4" xsi:nil="true"/>
    <NotebookType xmlns="4b5fd0cd-a615-46ae-ab86-79584c8b7ad4" xsi:nil="true"/>
    <Math_Settings xmlns="4b5fd0cd-a615-46ae-ab86-79584c8b7ad4" xsi:nil="true"/>
    <FolderType xmlns="4b5fd0cd-a615-46ae-ab86-79584c8b7ad4" xsi:nil="true"/>
    <Distribution_Groups xmlns="4b5fd0cd-a615-46ae-ab86-79584c8b7ad4" xsi:nil="true"/>
    <Self_Registration_Enabled xmlns="4b5fd0cd-a615-46ae-ab86-79584c8b7ad4" xsi:nil="true"/>
    <AppVersion xmlns="4b5fd0cd-a615-46ae-ab86-79584c8b7ad4" xsi:nil="true"/>
    <Is_Collaboration_Space_Locked xmlns="4b5fd0cd-a615-46ae-ab86-79584c8b7ad4" xsi:nil="true"/>
    <LMS_Mappings xmlns="4b5fd0cd-a615-46ae-ab86-79584c8b7ad4" xsi:nil="true"/>
    <Invited_Leaders xmlns="4b5fd0cd-a615-46ae-ab86-79584c8b7ad4" xsi:nil="true"/>
    <CultureName xmlns="4b5fd0cd-a615-46ae-ab86-79584c8b7ad4" xsi:nil="true"/>
    <Leaders xmlns="4b5fd0cd-a615-46ae-ab86-79584c8b7ad4">
      <UserInfo>
        <DisplayName/>
        <AccountId xsi:nil="true"/>
        <AccountType/>
      </UserInfo>
    </Leaders>
    <Templates xmlns="4b5fd0cd-a615-46ae-ab86-79584c8b7ad4" xsi:nil="true"/>
    <Members xmlns="4b5fd0cd-a615-46ae-ab86-79584c8b7ad4">
      <UserInfo>
        <DisplayName/>
        <AccountId xsi:nil="true"/>
        <AccountType/>
      </UserInfo>
    </Members>
    <Member_Groups xmlns="4b5fd0cd-a615-46ae-ab86-79584c8b7ad4">
      <UserInfo>
        <DisplayName/>
        <AccountId xsi:nil="true"/>
        <AccountType/>
      </UserInfo>
    </Member_Groups>
    <DefaultSectionNames xmlns="4b5fd0cd-a615-46ae-ab86-79584c8b7ad4" xsi:nil="true"/>
    <Invited_Members xmlns="4b5fd0cd-a615-46ae-ab86-79584c8b7ad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2E65E8-F37B-4958-B5FB-1182927BC4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fd0cd-a615-46ae-ab86-79584c8b7a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510043-A08F-44D4-807E-72622CC5C30D}">
  <ds:schemaRefs>
    <ds:schemaRef ds:uri="4b5fd0cd-a615-46ae-ab86-79584c8b7ad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3B88057-33FE-4085-AAFD-AB7B1BB5F9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TotalTime>
  <Words>1468</Words>
  <Application>Microsoft Office PowerPoint</Application>
  <PresentationFormat>Laajakuva</PresentationFormat>
  <Paragraphs>211</Paragraphs>
  <Slides>9</Slides>
  <Notes>9</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Arial Black</vt:lpstr>
      <vt:lpstr>Calibri</vt:lpstr>
      <vt:lpstr>HKI-perus</vt:lpstr>
      <vt:lpstr>Tools for the assessment of  phenomenon-based learning</vt:lpstr>
      <vt:lpstr>Guidelines for using the tools</vt:lpstr>
      <vt:lpstr>Assessment tools for the various phases of phenomenon-based learning </vt:lpstr>
      <vt:lpstr>Assessment of the Phenomenon-based Learning Process</vt:lpstr>
      <vt:lpstr>Tools </vt:lpstr>
      <vt:lpstr>PowerPoint-esitys</vt:lpstr>
      <vt:lpstr>PowerPoint-esitys</vt:lpstr>
      <vt:lpstr>Where are you going? Assessment of the process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 for the assessment of  phenomenon-based learning</dc:title>
  <dc:creator>Mikko Väisänen</dc:creator>
  <cp:lastModifiedBy>Juntunen Seija</cp:lastModifiedBy>
  <cp:revision>4</cp:revision>
  <dcterms:modified xsi:type="dcterms:W3CDTF">2020-02-24T12:02:10Z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0x010100595A45257258E54592B4B23189CAE676</vt:lpwstr>
  </property>
</Properties>
</file>