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3" r:id="rId4"/>
  </p:sldMasterIdLst>
  <p:notesMasterIdLst>
    <p:notesMasterId r:id="rId13"/>
  </p:notesMasterIdLst>
  <p:sldIdLst>
    <p:sldId id="256" r:id="rId5"/>
    <p:sldId id="257" r:id="rId6"/>
    <p:sldId id="258" r:id="rId7"/>
    <p:sldId id="281" r:id="rId8"/>
    <p:sldId id="282" r:id="rId9"/>
    <p:sldId id="283" r:id="rId10"/>
    <p:sldId id="284" r:id="rId11"/>
    <p:sldId id="285" r:id="rId12"/>
  </p:sldIdLst>
  <p:sldSz cx="12192000" cy="6858000"/>
  <p:notesSz cx="6808788" cy="99409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300">
          <p15:clr>
            <a:srgbClr val="9AA0A6"/>
          </p15:clr>
        </p15:guide>
        <p15:guide id="2" pos="7347">
          <p15:clr>
            <a:srgbClr val="9AA0A6"/>
          </p15:clr>
        </p15:guide>
        <p15:guide id="3" orient="horz" pos="736">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D2BE97B-CBCA-4684-8CA2-D9B863EF6814}">
  <a:tblStyle styleId="{3D2BE97B-CBCA-4684-8CA2-D9B863EF681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guide pos="300"/>
        <p:guide pos="7347"/>
        <p:guide orient="horz" pos="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50475" cy="498773"/>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6737" y="0"/>
            <a:ext cx="2950475" cy="498773"/>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42154"/>
            <a:ext cx="2950475" cy="498772"/>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6737" y="9442154"/>
            <a:ext cx="2950475" cy="498772"/>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602272d516_0_1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602272d516_0_10: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Clr>
                <a:srgbClr val="000000"/>
              </a:buClr>
              <a:buSzPts val="1400"/>
              <a:buFont typeface="Arial"/>
              <a:buAutoNum type="arabicPeriod"/>
            </a:pPr>
            <a:endParaRPr>
              <a:solidFill>
                <a:srgbClr val="000000"/>
              </a:solidFill>
              <a:latin typeface="Arial"/>
              <a:ea typeface="Arial"/>
              <a:cs typeface="Arial"/>
              <a:sym typeface="Arial"/>
            </a:endParaRPr>
          </a:p>
        </p:txBody>
      </p:sp>
      <p:sp>
        <p:nvSpPr>
          <p:cNvPr id="207" name="Google Shape;207;g602272d516_0_10: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1</a:t>
            </a:fld>
            <a:endParaRPr lang="fi-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602272d516_0_16: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100">
                <a:solidFill>
                  <a:srgbClr val="1F497D"/>
                </a:solidFill>
              </a:rPr>
              <a:t>for the suitability of tools for the O365 and Google environments?</a:t>
            </a:r>
          </a:p>
        </p:txBody>
      </p:sp>
      <p:sp>
        <p:nvSpPr>
          <p:cNvPr id="212" name="Google Shape;212;g602272d516_0_16: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602272d516_2_26: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218" name="Google Shape;218;g602272d516_2_26: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0"/>
        <p:cNvGrpSpPr/>
        <p:nvPr/>
      </p:nvGrpSpPr>
      <p:grpSpPr>
        <a:xfrm>
          <a:off x="0" y="0"/>
          <a:ext cx="0" cy="0"/>
          <a:chOff x="0" y="0"/>
          <a:chExt cx="0" cy="0"/>
        </a:xfrm>
      </p:grpSpPr>
      <p:sp>
        <p:nvSpPr>
          <p:cNvPr id="731" name="Google Shape;731;g6c3c9e8ac8_0_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2" name="Google Shape;732;g6c3c9e8ac8_0_0: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3" name="Google Shape;733;g6c3c9e8ac8_0_0: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4</a:t>
            </a:fld>
            <a:endParaRPr lang="fi-F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6"/>
        <p:cNvGrpSpPr/>
        <p:nvPr/>
      </p:nvGrpSpPr>
      <p:grpSpPr>
        <a:xfrm>
          <a:off x="0" y="0"/>
          <a:ext cx="0" cy="0"/>
          <a:chOff x="0" y="0"/>
          <a:chExt cx="0" cy="0"/>
        </a:xfrm>
      </p:grpSpPr>
      <p:sp>
        <p:nvSpPr>
          <p:cNvPr id="737" name="Google Shape;737;g6c3c9e8ac8_0_35: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8" name="Google Shape;738;g6c3c9e8ac8_0_35: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9" name="Google Shape;739;g6c3c9e8ac8_0_35: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5</a:t>
            </a:fld>
            <a:endParaRPr lang="fi-F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8"/>
        <p:cNvGrpSpPr/>
        <p:nvPr/>
      </p:nvGrpSpPr>
      <p:grpSpPr>
        <a:xfrm>
          <a:off x="0" y="0"/>
          <a:ext cx="0" cy="0"/>
          <a:chOff x="0" y="0"/>
          <a:chExt cx="0" cy="0"/>
        </a:xfrm>
      </p:grpSpPr>
      <p:sp>
        <p:nvSpPr>
          <p:cNvPr id="749" name="Google Shape;749;g75b1c14422_0_569: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0" name="Google Shape;750;g75b1c14422_0_569: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1" name="Google Shape;751;g75b1c14422_0_569: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6</a:t>
            </a:fld>
            <a:endParaRPr lang="fi-F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9"/>
        <p:cNvGrpSpPr/>
        <p:nvPr/>
      </p:nvGrpSpPr>
      <p:grpSpPr>
        <a:xfrm>
          <a:off x="0" y="0"/>
          <a:ext cx="0" cy="0"/>
          <a:chOff x="0" y="0"/>
          <a:chExt cx="0" cy="0"/>
        </a:xfrm>
      </p:grpSpPr>
      <p:sp>
        <p:nvSpPr>
          <p:cNvPr id="770" name="Google Shape;770;g75b1c14422_0_612: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1" name="Google Shape;771;g75b1c14422_0_612: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2" name="Google Shape;772;g75b1c14422_0_612: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7</a:t>
            </a:fld>
            <a:endParaRPr lang="fi-F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602272d516_2_2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8" name="Google Shape;788;g602272d516_2_20: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9" name="Google Shape;789;g602272d516_2_20: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8</a:t>
            </a:fld>
            <a:endParaRPr lang="fi-F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tsikko ja sisältö" type="obj">
  <p:cSld name="OBJECT">
    <p:spTree>
      <p:nvGrpSpPr>
        <p:cNvPr id="1" name="Shape 77"/>
        <p:cNvGrpSpPr/>
        <p:nvPr/>
      </p:nvGrpSpPr>
      <p:grpSpPr>
        <a:xfrm>
          <a:off x="0" y="0"/>
          <a:ext cx="0" cy="0"/>
          <a:chOff x="0" y="0"/>
          <a:chExt cx="0" cy="0"/>
        </a:xfrm>
      </p:grpSpPr>
      <p:sp>
        <p:nvSpPr>
          <p:cNvPr id="78" name="Google Shape;78;p14"/>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9" name="Google Shape;79;p14"/>
          <p:cNvSpPr txBox="1">
            <a:spLocks noGrp="1"/>
          </p:cNvSpPr>
          <p:nvPr>
            <p:ph type="body" idx="1"/>
          </p:nvPr>
        </p:nvSpPr>
        <p:spPr>
          <a:xfrm>
            <a:off x="457199" y="1196502"/>
            <a:ext cx="9972000" cy="49806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0" name="Google Shape;80;p14"/>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1" name="Google Shape;81;p14"/>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2" name="Google Shape;82;p14"/>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Väliotsikko tiili">
  <p:cSld name="Väliotsikko tiili">
    <p:bg>
      <p:bgPr>
        <a:solidFill>
          <a:srgbClr val="DB2719"/>
        </a:solidFill>
        <a:effectLst/>
      </p:bgPr>
    </p:bg>
    <p:spTree>
      <p:nvGrpSpPr>
        <p:cNvPr id="1" name="Shape 133"/>
        <p:cNvGrpSpPr/>
        <p:nvPr/>
      </p:nvGrpSpPr>
      <p:grpSpPr>
        <a:xfrm>
          <a:off x="0" y="0"/>
          <a:ext cx="0" cy="0"/>
          <a:chOff x="0" y="0"/>
          <a:chExt cx="0" cy="0"/>
        </a:xfrm>
      </p:grpSpPr>
      <p:sp>
        <p:nvSpPr>
          <p:cNvPr id="134" name="Google Shape;134;p24"/>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5" name="Google Shape;135;p24"/>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6" name="Google Shape;136;p24"/>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7" name="Google Shape;137;p24"/>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38" name="Google Shape;138;p24"/>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äliotsikko sumu">
  <p:cSld name="Väliotsikko sumu">
    <p:bg>
      <p:bgPr>
        <a:solidFill>
          <a:schemeClr val="accent3"/>
        </a:solidFill>
        <a:effectLst/>
      </p:bgPr>
    </p:bg>
    <p:spTree>
      <p:nvGrpSpPr>
        <p:cNvPr id="1" name="Shape 139"/>
        <p:cNvGrpSpPr/>
        <p:nvPr/>
      </p:nvGrpSpPr>
      <p:grpSpPr>
        <a:xfrm>
          <a:off x="0" y="0"/>
          <a:ext cx="0" cy="0"/>
          <a:chOff x="0" y="0"/>
          <a:chExt cx="0" cy="0"/>
        </a:xfrm>
      </p:grpSpPr>
      <p:sp>
        <p:nvSpPr>
          <p:cNvPr id="140" name="Google Shape;140;p25"/>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1" name="Google Shape;141;p25"/>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2" name="Google Shape;142;p25"/>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3" name="Google Shape;143;p25"/>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44" name="Google Shape;144;p25"/>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Väliotsikko metro">
  <p:cSld name="Väliotsikko metro">
    <p:bg>
      <p:bgPr>
        <a:solidFill>
          <a:schemeClr val="accent2"/>
        </a:solidFill>
        <a:effectLst/>
      </p:bgPr>
    </p:bg>
    <p:spTree>
      <p:nvGrpSpPr>
        <p:cNvPr id="1" name="Shape 145"/>
        <p:cNvGrpSpPr/>
        <p:nvPr/>
      </p:nvGrpSpPr>
      <p:grpSpPr>
        <a:xfrm>
          <a:off x="0" y="0"/>
          <a:ext cx="0" cy="0"/>
          <a:chOff x="0" y="0"/>
          <a:chExt cx="0" cy="0"/>
        </a:xfrm>
      </p:grpSpPr>
      <p:sp>
        <p:nvSpPr>
          <p:cNvPr id="146" name="Google Shape;146;p26"/>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7" name="Google Shape;147;p26"/>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8" name="Google Shape;148;p26"/>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9" name="Google Shape;149;p26"/>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50" name="Google Shape;150;p26"/>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ailu">
  <p:cSld name="Vertailu">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3" name="Google Shape;153;p27"/>
          <p:cNvSpPr txBox="1">
            <a:spLocks noGrp="1"/>
          </p:cNvSpPr>
          <p:nvPr>
            <p:ph type="body" idx="1"/>
          </p:nvPr>
        </p:nvSpPr>
        <p:spPr>
          <a:xfrm>
            <a:off x="457200" y="1935804"/>
            <a:ext cx="5364000" cy="42417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4" name="Google Shape;154;p27"/>
          <p:cNvSpPr txBox="1">
            <a:spLocks noGrp="1"/>
          </p:cNvSpPr>
          <p:nvPr>
            <p:ph type="body" idx="2"/>
          </p:nvPr>
        </p:nvSpPr>
        <p:spPr>
          <a:xfrm>
            <a:off x="6172200" y="1935804"/>
            <a:ext cx="5364000" cy="42417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5" name="Google Shape;155;p27"/>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6" name="Google Shape;156;p27"/>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7" name="Google Shape;157;p27"/>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
        <p:nvSpPr>
          <p:cNvPr id="158" name="Google Shape;158;p27"/>
          <p:cNvSpPr txBox="1">
            <a:spLocks noGrp="1"/>
          </p:cNvSpPr>
          <p:nvPr>
            <p:ph type="body" idx="3"/>
          </p:nvPr>
        </p:nvSpPr>
        <p:spPr>
          <a:xfrm>
            <a:off x="457200" y="1555784"/>
            <a:ext cx="5364300" cy="4092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chemeClr val="dk1"/>
              </a:buClr>
              <a:buSzPts val="2500"/>
              <a:buNone/>
              <a:defRPr>
                <a:latin typeface="Arial Black"/>
                <a:ea typeface="Arial Black"/>
                <a:cs typeface="Arial Black"/>
                <a:sym typeface="Arial Black"/>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9" name="Google Shape;159;p27"/>
          <p:cNvSpPr txBox="1">
            <a:spLocks noGrp="1"/>
          </p:cNvSpPr>
          <p:nvPr>
            <p:ph type="body" idx="4"/>
          </p:nvPr>
        </p:nvSpPr>
        <p:spPr>
          <a:xfrm>
            <a:off x="6174000" y="1555784"/>
            <a:ext cx="5364300" cy="4092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chemeClr val="dk1"/>
              </a:buClr>
              <a:buSzPts val="2500"/>
              <a:buNone/>
              <a:defRPr>
                <a:latin typeface="Arial Black"/>
                <a:ea typeface="Arial Black"/>
                <a:cs typeface="Arial Black"/>
                <a:sym typeface="Arial Black"/>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isältö ja kuva">
  <p:cSld name="Sisältö ja kuva">
    <p:spTree>
      <p:nvGrpSpPr>
        <p:cNvPr id="1" name="Shape 160"/>
        <p:cNvGrpSpPr/>
        <p:nvPr/>
      </p:nvGrpSpPr>
      <p:grpSpPr>
        <a:xfrm>
          <a:off x="0" y="0"/>
          <a:ext cx="0" cy="0"/>
          <a:chOff x="0" y="0"/>
          <a:chExt cx="0" cy="0"/>
        </a:xfrm>
      </p:grpSpPr>
      <p:sp>
        <p:nvSpPr>
          <p:cNvPr id="161" name="Google Shape;161;p28"/>
          <p:cNvSpPr txBox="1">
            <a:spLocks noGrp="1"/>
          </p:cNvSpPr>
          <p:nvPr>
            <p:ph type="title"/>
          </p:nvPr>
        </p:nvSpPr>
        <p:spPr>
          <a:xfrm>
            <a:off x="457200" y="408562"/>
            <a:ext cx="63717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2" name="Google Shape;162;p28"/>
          <p:cNvSpPr txBox="1">
            <a:spLocks noGrp="1"/>
          </p:cNvSpPr>
          <p:nvPr>
            <p:ph type="body" idx="1"/>
          </p:nvPr>
        </p:nvSpPr>
        <p:spPr>
          <a:xfrm>
            <a:off x="457200" y="1195200"/>
            <a:ext cx="6371700" cy="49824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63" name="Google Shape;163;p28"/>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64" name="Google Shape;164;p28"/>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65" name="Google Shape;165;p28"/>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
        <p:nvSpPr>
          <p:cNvPr id="166" name="Google Shape;166;p28"/>
          <p:cNvSpPr>
            <a:spLocks noGrp="1"/>
          </p:cNvSpPr>
          <p:nvPr>
            <p:ph type="pic" idx="2"/>
          </p:nvPr>
        </p:nvSpPr>
        <p:spPr>
          <a:xfrm>
            <a:off x="7131050" y="0"/>
            <a:ext cx="5061000" cy="6858000"/>
          </a:xfrm>
          <a:prstGeom prst="rect">
            <a:avLst/>
          </a:prstGeom>
          <a:solidFill>
            <a:srgbClr val="D8D8D8"/>
          </a:solidFill>
          <a:ln>
            <a:noFill/>
          </a:ln>
        </p:spPr>
        <p:txBody>
          <a:bodyPr spcFirstLastPara="1" wrap="square" lIns="0" tIns="0" rIns="0" bIns="0" anchor="t" anchorCtr="0">
            <a:noAutofit/>
          </a:bodyPr>
          <a:lstStyle>
            <a:lvl1pPr marR="0" lvl="0" algn="r" rtl="0">
              <a:lnSpc>
                <a:spcPct val="100000"/>
              </a:lnSpc>
              <a:spcBef>
                <a:spcPts val="0"/>
              </a:spcBef>
              <a:spcAft>
                <a:spcPts val="0"/>
              </a:spcAft>
              <a:buClr>
                <a:schemeClr val="dk1"/>
              </a:buClr>
              <a:buSzPts val="2500"/>
              <a:buFont typeface="Arial"/>
              <a:buNone/>
              <a:defRPr sz="2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Kuva">
  <p:cSld name="Kuva">
    <p:spTree>
      <p:nvGrpSpPr>
        <p:cNvPr id="1" name="Shape 167"/>
        <p:cNvGrpSpPr/>
        <p:nvPr/>
      </p:nvGrpSpPr>
      <p:grpSpPr>
        <a:xfrm>
          <a:off x="0" y="0"/>
          <a:ext cx="0" cy="0"/>
          <a:chOff x="0" y="0"/>
          <a:chExt cx="0" cy="0"/>
        </a:xfrm>
      </p:grpSpPr>
      <p:sp>
        <p:nvSpPr>
          <p:cNvPr id="168" name="Google Shape;168;p29"/>
          <p:cNvSpPr>
            <a:spLocks noGrp="1"/>
          </p:cNvSpPr>
          <p:nvPr>
            <p:ph type="pic" idx="2"/>
          </p:nvPr>
        </p:nvSpPr>
        <p:spPr>
          <a:xfrm>
            <a:off x="0" y="0"/>
            <a:ext cx="12192000" cy="6858000"/>
          </a:xfrm>
          <a:prstGeom prst="rect">
            <a:avLst/>
          </a:prstGeom>
          <a:solidFill>
            <a:srgbClr val="D8D8D8"/>
          </a:solid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2500"/>
              <a:buFont typeface="Arial"/>
              <a:buNone/>
              <a:defRPr sz="2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69" name="Google Shape;169;p29"/>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Logo" type="blank">
  <p:cSld name="BLANK">
    <p:spTree>
      <p:nvGrpSpPr>
        <p:cNvPr id="1" name="Shape 170"/>
        <p:cNvGrpSpPr/>
        <p:nvPr/>
      </p:nvGrpSpPr>
      <p:grpSpPr>
        <a:xfrm>
          <a:off x="0" y="0"/>
          <a:ext cx="0" cy="0"/>
          <a:chOff x="0" y="0"/>
          <a:chExt cx="0" cy="0"/>
        </a:xfrm>
      </p:grpSpPr>
      <p:sp>
        <p:nvSpPr>
          <p:cNvPr id="171" name="Google Shape;171;p30"/>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2" name="Google Shape;172;p30"/>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3" name="Google Shape;173;p30"/>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174" name="Google Shape;174;p30"/>
          <p:cNvPicPr preferRelativeResize="0"/>
          <p:nvPr/>
        </p:nvPicPr>
        <p:blipFill>
          <a:blip r:embed="rId2">
            <a:alphaModFix/>
          </a:blip>
          <a:stretch>
            <a:fillRect/>
          </a:stretch>
        </p:blipFill>
        <p:spPr>
          <a:xfrm>
            <a:off x="5015874" y="1529550"/>
            <a:ext cx="6749977" cy="3798876"/>
          </a:xfrm>
          <a:prstGeom prst="rect">
            <a:avLst/>
          </a:prstGeom>
          <a:noFill/>
          <a:ln>
            <a:noFill/>
          </a:ln>
          <a:effectLst>
            <a:outerShdw blurRad="57150" dist="19050" dir="5400000" algn="bl" rotWithShape="0">
              <a:srgbClr val="000000">
                <a:alpha val="50000"/>
              </a:srgbClr>
            </a:outerShdw>
          </a:effectLst>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Tyhjä">
  <p:cSld name="Tyhjä">
    <p:spTree>
      <p:nvGrpSpPr>
        <p:cNvPr id="1" name="Shape 175"/>
        <p:cNvGrpSpPr/>
        <p:nvPr/>
      </p:nvGrpSpPr>
      <p:grpSpPr>
        <a:xfrm>
          <a:off x="0" y="0"/>
          <a:ext cx="0" cy="0"/>
          <a:chOff x="0" y="0"/>
          <a:chExt cx="0" cy="0"/>
        </a:xfrm>
      </p:grpSpPr>
      <p:sp>
        <p:nvSpPr>
          <p:cNvPr id="176" name="Google Shape;176;p31"/>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7" name="Google Shape;177;p31"/>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8" name="Google Shape;178;p31"/>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Kansi 2 B">
  <p:cSld name="Kansi 2 B">
    <p:bg>
      <p:bgPr>
        <a:solidFill>
          <a:srgbClr val="9FC9EB"/>
        </a:solidFill>
        <a:effectLst/>
      </p:bgPr>
    </p:bg>
    <p:spTree>
      <p:nvGrpSpPr>
        <p:cNvPr id="1" name="Shape 179"/>
        <p:cNvGrpSpPr/>
        <p:nvPr/>
      </p:nvGrpSpPr>
      <p:grpSpPr>
        <a:xfrm>
          <a:off x="0" y="0"/>
          <a:ext cx="0" cy="0"/>
          <a:chOff x="0" y="0"/>
          <a:chExt cx="0" cy="0"/>
        </a:xfrm>
      </p:grpSpPr>
      <p:sp>
        <p:nvSpPr>
          <p:cNvPr id="180" name="Google Shape;180;p32"/>
          <p:cNvSpPr/>
          <p:nvPr/>
        </p:nvSpPr>
        <p:spPr>
          <a:xfrm>
            <a:off x="0" y="0"/>
            <a:ext cx="12193206" cy="5572472"/>
          </a:xfrm>
          <a:custGeom>
            <a:avLst/>
            <a:gdLst/>
            <a:ahLst/>
            <a:cxnLst/>
            <a:rect l="l" t="t" r="r" b="b"/>
            <a:pathLst>
              <a:path w="25400" h="11590" extrusionOk="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1" name="Google Shape;181;p32"/>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2" name="Google Shape;182;p32"/>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83" name="Google Shape;183;p32"/>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Kansi 3 B">
  <p:cSld name="Kansi 3 B">
    <p:bg>
      <p:bgPr>
        <a:solidFill>
          <a:srgbClr val="FFC61E"/>
        </a:solidFill>
        <a:effectLst/>
      </p:bgPr>
    </p:bg>
    <p:spTree>
      <p:nvGrpSpPr>
        <p:cNvPr id="1" name="Shape 184"/>
        <p:cNvGrpSpPr/>
        <p:nvPr/>
      </p:nvGrpSpPr>
      <p:grpSpPr>
        <a:xfrm>
          <a:off x="0" y="0"/>
          <a:ext cx="0" cy="0"/>
          <a:chOff x="0" y="0"/>
          <a:chExt cx="0" cy="0"/>
        </a:xfrm>
      </p:grpSpPr>
      <p:sp>
        <p:nvSpPr>
          <p:cNvPr id="185" name="Google Shape;185;p33"/>
          <p:cNvSpPr/>
          <p:nvPr/>
        </p:nvSpPr>
        <p:spPr>
          <a:xfrm>
            <a:off x="0" y="0"/>
            <a:ext cx="9679037" cy="6857994"/>
          </a:xfrm>
          <a:custGeom>
            <a:avLst/>
            <a:gdLst/>
            <a:ahLst/>
            <a:cxnLst/>
            <a:rect l="l" t="t" r="r" b="b"/>
            <a:pathLst>
              <a:path w="20142" h="14300" extrusionOk="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9FC9E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6" name="Google Shape;186;p33"/>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7" name="Google Shape;187;p33"/>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88" name="Google Shape;188;p33"/>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Kansi 1 B">
  <p:cSld name="Kansi 1 B">
    <p:bg>
      <p:bgPr>
        <a:solidFill>
          <a:srgbClr val="0001BE"/>
        </a:solidFill>
        <a:effectLst/>
      </p:bgPr>
    </p:bg>
    <p:spTree>
      <p:nvGrpSpPr>
        <p:cNvPr id="1" name="Shape 83"/>
        <p:cNvGrpSpPr/>
        <p:nvPr/>
      </p:nvGrpSpPr>
      <p:grpSpPr>
        <a:xfrm>
          <a:off x="0" y="0"/>
          <a:ext cx="0" cy="0"/>
          <a:chOff x="0" y="0"/>
          <a:chExt cx="0" cy="0"/>
        </a:xfrm>
      </p:grpSpPr>
      <p:sp>
        <p:nvSpPr>
          <p:cNvPr id="84" name="Google Shape;84;p15"/>
          <p:cNvSpPr/>
          <p:nvPr/>
        </p:nvSpPr>
        <p:spPr>
          <a:xfrm>
            <a:off x="0" y="0"/>
            <a:ext cx="12192000" cy="6857994"/>
          </a:xfrm>
          <a:custGeom>
            <a:avLst/>
            <a:gdLst/>
            <a:ahLst/>
            <a:cxnLst/>
            <a:rect l="l" t="t" r="r" b="b"/>
            <a:pathLst>
              <a:path w="25400" h="14300" extrusionOk="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5" name="Google Shape;85;p15"/>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6" name="Google Shape;86;p15"/>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87" name="Google Shape;87;p15"/>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Kansi 4 B">
  <p:cSld name="Kansi 4 B">
    <p:bg>
      <p:bgPr>
        <a:solidFill>
          <a:srgbClr val="00D7A7"/>
        </a:solidFill>
        <a:effectLst/>
      </p:bgPr>
    </p:bg>
    <p:spTree>
      <p:nvGrpSpPr>
        <p:cNvPr id="1" name="Shape 189"/>
        <p:cNvGrpSpPr/>
        <p:nvPr/>
      </p:nvGrpSpPr>
      <p:grpSpPr>
        <a:xfrm>
          <a:off x="0" y="0"/>
          <a:ext cx="0" cy="0"/>
          <a:chOff x="0" y="0"/>
          <a:chExt cx="0" cy="0"/>
        </a:xfrm>
      </p:grpSpPr>
      <p:sp>
        <p:nvSpPr>
          <p:cNvPr id="190" name="Google Shape;190;p34"/>
          <p:cNvSpPr/>
          <p:nvPr/>
        </p:nvSpPr>
        <p:spPr>
          <a:xfrm>
            <a:off x="-1" y="0"/>
            <a:ext cx="12193206" cy="6857996"/>
          </a:xfrm>
          <a:custGeom>
            <a:avLst/>
            <a:gdLst/>
            <a:ahLst/>
            <a:cxnLst/>
            <a:rect l="l" t="t" r="r" b="b"/>
            <a:pathLst>
              <a:path w="25400" h="14293" extrusionOk="0">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5A3C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1" name="Google Shape;191;p34"/>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2" name="Google Shape;192;p34"/>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93" name="Google Shape;193;p34"/>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Kansi 5 B">
  <p:cSld name="Kansi 5 B">
    <p:bg>
      <p:bgPr>
        <a:solidFill>
          <a:srgbClr val="9FC9EB"/>
        </a:solidFill>
        <a:effectLst/>
      </p:bgPr>
    </p:bg>
    <p:spTree>
      <p:nvGrpSpPr>
        <p:cNvPr id="1" name="Shape 194"/>
        <p:cNvGrpSpPr/>
        <p:nvPr/>
      </p:nvGrpSpPr>
      <p:grpSpPr>
        <a:xfrm>
          <a:off x="0" y="0"/>
          <a:ext cx="0" cy="0"/>
          <a:chOff x="0" y="0"/>
          <a:chExt cx="0" cy="0"/>
        </a:xfrm>
      </p:grpSpPr>
      <p:sp>
        <p:nvSpPr>
          <p:cNvPr id="195" name="Google Shape;195;p35"/>
          <p:cNvSpPr/>
          <p:nvPr/>
        </p:nvSpPr>
        <p:spPr>
          <a:xfrm>
            <a:off x="0" y="0"/>
            <a:ext cx="12193206" cy="6857994"/>
          </a:xfrm>
          <a:custGeom>
            <a:avLst/>
            <a:gdLst/>
            <a:ahLst/>
            <a:cxnLst/>
            <a:rect l="l" t="t" r="r" b="b"/>
            <a:pathLst>
              <a:path w="25400" h="14300" extrusionOk="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DB271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6" name="Google Shape;196;p35"/>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7" name="Google Shape;197;p35"/>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98" name="Google Shape;198;p35"/>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Lopetus 2">
  <p:cSld name="Lopetus 2">
    <p:bg>
      <p:bgPr>
        <a:solidFill>
          <a:srgbClr val="0001BE"/>
        </a:solidFill>
        <a:effectLst/>
      </p:bgPr>
    </p:bg>
    <p:spTree>
      <p:nvGrpSpPr>
        <p:cNvPr id="1" name="Shape 199"/>
        <p:cNvGrpSpPr/>
        <p:nvPr/>
      </p:nvGrpSpPr>
      <p:grpSpPr>
        <a:xfrm>
          <a:off x="0" y="0"/>
          <a:ext cx="0" cy="0"/>
          <a:chOff x="0" y="0"/>
          <a:chExt cx="0" cy="0"/>
        </a:xfrm>
      </p:grpSpPr>
      <p:sp>
        <p:nvSpPr>
          <p:cNvPr id="200" name="Google Shape;200;p36"/>
          <p:cNvSpPr/>
          <p:nvPr/>
        </p:nvSpPr>
        <p:spPr>
          <a:xfrm>
            <a:off x="0" y="0"/>
            <a:ext cx="12192000" cy="6857994"/>
          </a:xfrm>
          <a:custGeom>
            <a:avLst/>
            <a:gdLst/>
            <a:ahLst/>
            <a:cxnLst/>
            <a:rect l="l" t="t" r="r" b="b"/>
            <a:pathLst>
              <a:path w="25400" h="14300" extrusionOk="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01" name="Google Shape;201;p36"/>
          <p:cNvPicPr preferRelativeResize="0"/>
          <p:nvPr/>
        </p:nvPicPr>
        <p:blipFill rotWithShape="1">
          <a:blip r:embed="rId2">
            <a:alphaModFix/>
          </a:blip>
          <a:srcRect/>
          <a:stretch/>
        </p:blipFill>
        <p:spPr>
          <a:xfrm>
            <a:off x="244211" y="5677621"/>
            <a:ext cx="1686983" cy="946833"/>
          </a:xfrm>
          <a:prstGeom prst="rect">
            <a:avLst/>
          </a:prstGeom>
          <a:noFill/>
          <a:ln>
            <a:noFill/>
          </a:ln>
        </p:spPr>
      </p:pic>
      <p:sp>
        <p:nvSpPr>
          <p:cNvPr id="202" name="Google Shape;202;p36"/>
          <p:cNvSpPr txBox="1">
            <a:spLocks noGrp="1"/>
          </p:cNvSpPr>
          <p:nvPr>
            <p:ph type="body" idx="1"/>
          </p:nvPr>
        </p:nvSpPr>
        <p:spPr>
          <a:xfrm>
            <a:off x="457200" y="2344738"/>
            <a:ext cx="5460900" cy="3044400"/>
          </a:xfrm>
          <a:prstGeom prst="rect">
            <a:avLst/>
          </a:prstGeom>
          <a:noFill/>
          <a:ln>
            <a:noFill/>
          </a:ln>
        </p:spPr>
        <p:txBody>
          <a:bodyPr spcFirstLastPara="1" wrap="square" lIns="0" tIns="0" rIns="0" bIns="0" anchor="b" anchorCtr="0">
            <a:noAutofit/>
          </a:bodyPr>
          <a:lstStyle>
            <a:lvl1pPr marL="457200" lvl="0" indent="-228600" algn="l" rtl="0">
              <a:lnSpc>
                <a:spcPct val="100000"/>
              </a:lnSpc>
              <a:spcBef>
                <a:spcPts val="0"/>
              </a:spcBef>
              <a:spcAft>
                <a:spcPts val="0"/>
              </a:spcAft>
              <a:buClr>
                <a:srgbClr val="FFFFFF"/>
              </a:buClr>
              <a:buSzPts val="2500"/>
              <a:buNone/>
              <a:defRPr>
                <a:solidFill>
                  <a:srgbClr val="FFFFFF"/>
                </a:solidFil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03" name="Google Shape;203;p36"/>
          <p:cNvSpPr txBox="1"/>
          <p:nvPr/>
        </p:nvSpPr>
        <p:spPr>
          <a:xfrm>
            <a:off x="301556" y="194553"/>
            <a:ext cx="10087500" cy="174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i-FI" sz="9000" b="1">
                <a:solidFill>
                  <a:srgbClr val="FFFFFF"/>
                </a:solidFill>
                <a:latin typeface="Arial"/>
                <a:ea typeface="Arial"/>
                <a:cs typeface="Arial"/>
                <a:sym typeface="Arial"/>
              </a:rPr>
              <a:t>Thank you!</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so kuva">
  <p:cSld name="Iso kuva">
    <p:spTree>
      <p:nvGrpSpPr>
        <p:cNvPr id="1" name="Shape 88"/>
        <p:cNvGrpSpPr/>
        <p:nvPr/>
      </p:nvGrpSpPr>
      <p:grpSpPr>
        <a:xfrm>
          <a:off x="0" y="0"/>
          <a:ext cx="0" cy="0"/>
          <a:chOff x="0" y="0"/>
          <a:chExt cx="0" cy="0"/>
        </a:xfrm>
      </p:grpSpPr>
      <p:sp>
        <p:nvSpPr>
          <p:cNvPr id="89" name="Google Shape;89;p16"/>
          <p:cNvSpPr>
            <a:spLocks noGrp="1"/>
          </p:cNvSpPr>
          <p:nvPr>
            <p:ph type="pic" idx="2"/>
          </p:nvPr>
        </p:nvSpPr>
        <p:spPr>
          <a:xfrm>
            <a:off x="0" y="0"/>
            <a:ext cx="12192000" cy="5428500"/>
          </a:xfrm>
          <a:prstGeom prst="rect">
            <a:avLst/>
          </a:prstGeom>
          <a:solidFill>
            <a:srgbClr val="D8D8D8"/>
          </a:solid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2500"/>
              <a:buFont typeface="Arial"/>
              <a:buNone/>
              <a:defRPr sz="2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0" name="Google Shape;90;p16"/>
          <p:cNvSpPr txBox="1">
            <a:spLocks noGrp="1"/>
          </p:cNvSpPr>
          <p:nvPr>
            <p:ph type="title"/>
          </p:nvPr>
        </p:nvSpPr>
        <p:spPr>
          <a:xfrm>
            <a:off x="457199" y="5486400"/>
            <a:ext cx="11235300" cy="670800"/>
          </a:xfrm>
          <a:prstGeom prst="rect">
            <a:avLst/>
          </a:prstGeom>
          <a:noFill/>
          <a:ln>
            <a:noFill/>
          </a:ln>
        </p:spPr>
        <p:txBody>
          <a:bodyPr spcFirstLastPara="1" wrap="square" lIns="0" tIns="0" rIns="0" bIns="0" anchor="ctr" anchorCtr="0">
            <a:noAutofit/>
          </a:bodyPr>
          <a:lstStyle>
            <a:lvl1pPr lvl="0" algn="ctr" rtl="0">
              <a:lnSpc>
                <a:spcPct val="90000"/>
              </a:lnSpc>
              <a:spcBef>
                <a:spcPts val="0"/>
              </a:spcBef>
              <a:spcAft>
                <a:spcPts val="0"/>
              </a:spcAft>
              <a:buClr>
                <a:schemeClr val="dk1"/>
              </a:buClr>
              <a:buSzPts val="2600"/>
              <a:buFont typeface="Arial"/>
              <a:buNone/>
              <a:defRPr sz="2600" b="0">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1" name="Google Shape;91;p16"/>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2" name="Google Shape;92;p16"/>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3" name="Google Shape;93;p16"/>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Lopetus">
  <p:cSld name="Lopetus">
    <p:bg>
      <p:bgPr>
        <a:solidFill>
          <a:srgbClr val="0001BE"/>
        </a:solidFill>
        <a:effectLst/>
      </p:bgPr>
    </p:bg>
    <p:spTree>
      <p:nvGrpSpPr>
        <p:cNvPr id="1" name="Shape 99"/>
        <p:cNvGrpSpPr/>
        <p:nvPr/>
      </p:nvGrpSpPr>
      <p:grpSpPr>
        <a:xfrm>
          <a:off x="0" y="0"/>
          <a:ext cx="0" cy="0"/>
          <a:chOff x="0" y="0"/>
          <a:chExt cx="0" cy="0"/>
        </a:xfrm>
      </p:grpSpPr>
      <p:sp>
        <p:nvSpPr>
          <p:cNvPr id="100" name="Google Shape;100;p18"/>
          <p:cNvSpPr/>
          <p:nvPr/>
        </p:nvSpPr>
        <p:spPr>
          <a:xfrm>
            <a:off x="0" y="0"/>
            <a:ext cx="12192000" cy="6857994"/>
          </a:xfrm>
          <a:custGeom>
            <a:avLst/>
            <a:gdLst/>
            <a:ahLst/>
            <a:cxnLst/>
            <a:rect l="l" t="t" r="r" b="b"/>
            <a:pathLst>
              <a:path w="25400" h="14300" extrusionOk="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1" name="Google Shape;101;p18"/>
          <p:cNvSpPr txBox="1">
            <a:spLocks noGrp="1"/>
          </p:cNvSpPr>
          <p:nvPr>
            <p:ph type="body" idx="1"/>
          </p:nvPr>
        </p:nvSpPr>
        <p:spPr>
          <a:xfrm>
            <a:off x="457200" y="2344738"/>
            <a:ext cx="5460900" cy="3044400"/>
          </a:xfrm>
          <a:prstGeom prst="rect">
            <a:avLst/>
          </a:prstGeom>
          <a:noFill/>
          <a:ln>
            <a:noFill/>
          </a:ln>
        </p:spPr>
        <p:txBody>
          <a:bodyPr spcFirstLastPara="1" wrap="square" lIns="0" tIns="0" rIns="0" bIns="0" anchor="b" anchorCtr="0">
            <a:noAutofit/>
          </a:bodyPr>
          <a:lstStyle>
            <a:lvl1pPr marL="457200" lvl="0" indent="-228600" algn="l" rtl="0">
              <a:lnSpc>
                <a:spcPct val="100000"/>
              </a:lnSpc>
              <a:spcBef>
                <a:spcPts val="0"/>
              </a:spcBef>
              <a:spcAft>
                <a:spcPts val="0"/>
              </a:spcAft>
              <a:buClr>
                <a:srgbClr val="FFFFFF"/>
              </a:buClr>
              <a:buSzPts val="2500"/>
              <a:buNone/>
              <a:defRPr>
                <a:solidFill>
                  <a:srgbClr val="FFFFFF"/>
                </a:solidFil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02" name="Google Shape;102;p18"/>
          <p:cNvSpPr txBox="1"/>
          <p:nvPr/>
        </p:nvSpPr>
        <p:spPr>
          <a:xfrm>
            <a:off x="301556" y="194553"/>
            <a:ext cx="10087500" cy="174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i-FI" sz="9000" b="1">
                <a:solidFill>
                  <a:srgbClr val="FFFFFF"/>
                </a:solidFill>
                <a:latin typeface="Arial"/>
                <a:ea typeface="Arial"/>
                <a:cs typeface="Arial"/>
                <a:sym typeface="Arial"/>
              </a:rPr>
              <a:t>Kiitos!</a:t>
            </a:r>
            <a:endParaRPr/>
          </a:p>
        </p:txBody>
      </p:sp>
      <p:pic>
        <p:nvPicPr>
          <p:cNvPr id="103" name="Google Shape;103;p18"/>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tsikkodia">
  <p:cSld name="Otsikkodia">
    <p:spTree>
      <p:nvGrpSpPr>
        <p:cNvPr id="1" name="Shape 104"/>
        <p:cNvGrpSpPr/>
        <p:nvPr/>
      </p:nvGrpSpPr>
      <p:grpSpPr>
        <a:xfrm>
          <a:off x="0" y="0"/>
          <a:ext cx="0" cy="0"/>
          <a:chOff x="0" y="0"/>
          <a:chExt cx="0" cy="0"/>
        </a:xfrm>
      </p:grpSpPr>
      <p:sp>
        <p:nvSpPr>
          <p:cNvPr id="105" name="Google Shape;105;p19"/>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chemeClr val="dk1"/>
              </a:buClr>
              <a:buSzPts val="7000"/>
              <a:buFont typeface="Arial"/>
              <a:buNone/>
              <a:defRPr sz="7000">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6" name="Google Shape;106;p19"/>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7" name="Google Shape;107;p19"/>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8" name="Google Shape;108;p19"/>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Otsikkodia nega">
  <p:cSld name="Otsikkodia nega">
    <p:bg>
      <p:bgPr>
        <a:solidFill>
          <a:srgbClr val="000000"/>
        </a:solidFill>
        <a:effectLst/>
      </p:bgPr>
    </p:bg>
    <p:spTree>
      <p:nvGrpSpPr>
        <p:cNvPr id="1" name="Shape 109"/>
        <p:cNvGrpSpPr/>
        <p:nvPr/>
      </p:nvGrpSpPr>
      <p:grpSpPr>
        <a:xfrm>
          <a:off x="0" y="0"/>
          <a:ext cx="0" cy="0"/>
          <a:chOff x="0" y="0"/>
          <a:chExt cx="0" cy="0"/>
        </a:xfrm>
      </p:grpSpPr>
      <p:sp>
        <p:nvSpPr>
          <p:cNvPr id="110" name="Google Shape;110;p20"/>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1" name="Google Shape;111;p20"/>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2" name="Google Shape;112;p20"/>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3" name="Google Shape;113;p20"/>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14" name="Google Shape;114;p20"/>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Väliotsikko spåra">
  <p:cSld name="Väliotsikko spåra">
    <p:bg>
      <p:bgPr>
        <a:solidFill>
          <a:srgbClr val="009246"/>
        </a:solidFill>
        <a:effectLst/>
      </p:bgPr>
    </p:bg>
    <p:spTree>
      <p:nvGrpSpPr>
        <p:cNvPr id="1" name="Shape 115"/>
        <p:cNvGrpSpPr/>
        <p:nvPr/>
      </p:nvGrpSpPr>
      <p:grpSpPr>
        <a:xfrm>
          <a:off x="0" y="0"/>
          <a:ext cx="0" cy="0"/>
          <a:chOff x="0" y="0"/>
          <a:chExt cx="0" cy="0"/>
        </a:xfrm>
      </p:grpSpPr>
      <p:sp>
        <p:nvSpPr>
          <p:cNvPr id="116" name="Google Shape;116;p21"/>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7" name="Google Shape;117;p21"/>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8" name="Google Shape;118;p21"/>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9" name="Google Shape;119;p21"/>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20" name="Google Shape;120;p21"/>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Väliotsikko kupari">
  <p:cSld name="Väliotsikko kupari">
    <p:bg>
      <p:bgPr>
        <a:solidFill>
          <a:srgbClr val="00D7A6"/>
        </a:solidFill>
        <a:effectLst/>
      </p:bgPr>
    </p:bg>
    <p:spTree>
      <p:nvGrpSpPr>
        <p:cNvPr id="1" name="Shape 121"/>
        <p:cNvGrpSpPr/>
        <p:nvPr/>
      </p:nvGrpSpPr>
      <p:grpSpPr>
        <a:xfrm>
          <a:off x="0" y="0"/>
          <a:ext cx="0" cy="0"/>
          <a:chOff x="0" y="0"/>
          <a:chExt cx="0" cy="0"/>
        </a:xfrm>
      </p:grpSpPr>
      <p:sp>
        <p:nvSpPr>
          <p:cNvPr id="122" name="Google Shape;122;p22"/>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3" name="Google Shape;123;p22"/>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4" name="Google Shape;124;p22"/>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5" name="Google Shape;125;p22"/>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26" name="Google Shape;126;p22"/>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Väliotsikko vaakuna">
  <p:cSld name="Väliotsikko vaakuna">
    <p:bg>
      <p:bgPr>
        <a:solidFill>
          <a:srgbClr val="0001BE"/>
        </a:solidFill>
        <a:effectLst/>
      </p:bgPr>
    </p:bg>
    <p:spTree>
      <p:nvGrpSpPr>
        <p:cNvPr id="1" name="Shape 127"/>
        <p:cNvGrpSpPr/>
        <p:nvPr/>
      </p:nvGrpSpPr>
      <p:grpSpPr>
        <a:xfrm>
          <a:off x="0" y="0"/>
          <a:ext cx="0" cy="0"/>
          <a:chOff x="0" y="0"/>
          <a:chExt cx="0" cy="0"/>
        </a:xfrm>
      </p:grpSpPr>
      <p:sp>
        <p:nvSpPr>
          <p:cNvPr id="128" name="Google Shape;128;p23"/>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9" name="Google Shape;129;p23"/>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0" name="Google Shape;130;p23"/>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1" name="Google Shape;131;p23"/>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32" name="Google Shape;132;p23"/>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pic>
        <p:nvPicPr>
          <p:cNvPr id="64" name="Google Shape;64;p12"/>
          <p:cNvPicPr preferRelativeResize="0"/>
          <p:nvPr/>
        </p:nvPicPr>
        <p:blipFill rotWithShape="1">
          <a:blip r:embed="rId24">
            <a:alphaModFix/>
          </a:blip>
          <a:srcRect/>
          <a:stretch/>
        </p:blipFill>
        <p:spPr>
          <a:xfrm>
            <a:off x="320412" y="6134100"/>
            <a:ext cx="1058332" cy="593998"/>
          </a:xfrm>
          <a:prstGeom prst="rect">
            <a:avLst/>
          </a:prstGeom>
          <a:noFill/>
          <a:ln>
            <a:noFill/>
          </a:ln>
        </p:spPr>
      </p:pic>
      <p:sp>
        <p:nvSpPr>
          <p:cNvPr id="65" name="Google Shape;65;p12"/>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dk1"/>
              </a:buClr>
              <a:buSzPts val="4200"/>
              <a:buFont typeface="Arial Black"/>
              <a:buNone/>
              <a:defRPr sz="4200" b="1" i="0" u="none" strike="noStrike" cap="none">
                <a:solidFill>
                  <a:schemeClr val="dk1"/>
                </a:solidFill>
                <a:latin typeface="Arial Black"/>
                <a:ea typeface="Arial Black"/>
                <a:cs typeface="Arial Black"/>
                <a:sym typeface="Arial Black"/>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6" name="Google Shape;66;p12"/>
          <p:cNvSpPr txBox="1">
            <a:spLocks noGrp="1"/>
          </p:cNvSpPr>
          <p:nvPr>
            <p:ph type="body" idx="1"/>
          </p:nvPr>
        </p:nvSpPr>
        <p:spPr>
          <a:xfrm>
            <a:off x="457199" y="1196502"/>
            <a:ext cx="9972000" cy="4980600"/>
          </a:xfrm>
          <a:prstGeom prst="rect">
            <a:avLst/>
          </a:prstGeom>
          <a:noFill/>
          <a:ln>
            <a:noFill/>
          </a:ln>
        </p:spPr>
        <p:txBody>
          <a:bodyPr spcFirstLastPara="1" wrap="square" lIns="0" tIns="0" rIns="0" bIns="0" anchor="t" anchorCtr="0">
            <a:noAutofit/>
          </a:bodyPr>
          <a:lstStyle>
            <a:lvl1pPr marL="457200" marR="0" lvl="0" indent="-387350" algn="l" rtl="0">
              <a:lnSpc>
                <a:spcPct val="100000"/>
              </a:lnSpc>
              <a:spcBef>
                <a:spcPts val="0"/>
              </a:spcBef>
              <a:spcAft>
                <a:spcPts val="0"/>
              </a:spcAft>
              <a:buClr>
                <a:schemeClr val="dk1"/>
              </a:buClr>
              <a:buSzPts val="2500"/>
              <a:buFont typeface="Arial"/>
              <a:buChar char="•"/>
              <a:defRPr sz="2500" b="0" i="0" u="none" strike="noStrike" cap="none">
                <a:solidFill>
                  <a:schemeClr val="dk1"/>
                </a:solidFill>
                <a:latin typeface="Arial"/>
                <a:ea typeface="Arial"/>
                <a:cs typeface="Arial"/>
                <a:sym typeface="Arial"/>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67" name="Google Shape;67;p12"/>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marR="0" lvl="0" algn="ctr" rtl="0">
              <a:spcBef>
                <a:spcPts val="0"/>
              </a:spcBef>
              <a:spcAft>
                <a:spcPts val="0"/>
              </a:spcAft>
              <a:buSzPts val="1400"/>
              <a:buNone/>
              <a:defRPr sz="13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8" name="Google Shape;68;p12"/>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3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Google Shape;69;p12"/>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300" b="1" i="0" u="none" strike="noStrike" cap="none">
                <a:solidFill>
                  <a:srgbClr val="000000"/>
                </a:solidFill>
                <a:latin typeface="Arial"/>
                <a:ea typeface="Arial"/>
                <a:cs typeface="Arial"/>
                <a:sym typeface="Arial"/>
              </a:defRPr>
            </a:lvl1pPr>
            <a:lvl2pPr marL="0" marR="0" lvl="1" indent="0" algn="r" rtl="0">
              <a:spcBef>
                <a:spcPts val="0"/>
              </a:spcBef>
              <a:buNone/>
              <a:defRPr sz="1300" b="1" i="0" u="none" strike="noStrike" cap="none">
                <a:solidFill>
                  <a:srgbClr val="000000"/>
                </a:solidFill>
                <a:latin typeface="Arial"/>
                <a:ea typeface="Arial"/>
                <a:cs typeface="Arial"/>
                <a:sym typeface="Arial"/>
              </a:defRPr>
            </a:lvl2pPr>
            <a:lvl3pPr marL="0" marR="0" lvl="2" indent="0" algn="r" rtl="0">
              <a:spcBef>
                <a:spcPts val="0"/>
              </a:spcBef>
              <a:buNone/>
              <a:defRPr sz="1300" b="1" i="0" u="none" strike="noStrike" cap="none">
                <a:solidFill>
                  <a:srgbClr val="000000"/>
                </a:solidFill>
                <a:latin typeface="Arial"/>
                <a:ea typeface="Arial"/>
                <a:cs typeface="Arial"/>
                <a:sym typeface="Arial"/>
              </a:defRPr>
            </a:lvl3pPr>
            <a:lvl4pPr marL="0" marR="0" lvl="3" indent="0" algn="r" rtl="0">
              <a:spcBef>
                <a:spcPts val="0"/>
              </a:spcBef>
              <a:buNone/>
              <a:defRPr sz="1300" b="1" i="0" u="none" strike="noStrike" cap="none">
                <a:solidFill>
                  <a:srgbClr val="000000"/>
                </a:solidFill>
                <a:latin typeface="Arial"/>
                <a:ea typeface="Arial"/>
                <a:cs typeface="Arial"/>
                <a:sym typeface="Arial"/>
              </a:defRPr>
            </a:lvl4pPr>
            <a:lvl5pPr marL="0" marR="0" lvl="4" indent="0" algn="r" rtl="0">
              <a:spcBef>
                <a:spcPts val="0"/>
              </a:spcBef>
              <a:buNone/>
              <a:defRPr sz="1300" b="1" i="0" u="none" strike="noStrike" cap="none">
                <a:solidFill>
                  <a:srgbClr val="000000"/>
                </a:solidFill>
                <a:latin typeface="Arial"/>
                <a:ea typeface="Arial"/>
                <a:cs typeface="Arial"/>
                <a:sym typeface="Arial"/>
              </a:defRPr>
            </a:lvl5pPr>
            <a:lvl6pPr marL="0" marR="0" lvl="5" indent="0" algn="r" rtl="0">
              <a:spcBef>
                <a:spcPts val="0"/>
              </a:spcBef>
              <a:buNone/>
              <a:defRPr sz="1300" b="1" i="0" u="none" strike="noStrike" cap="none">
                <a:solidFill>
                  <a:srgbClr val="000000"/>
                </a:solidFill>
                <a:latin typeface="Arial"/>
                <a:ea typeface="Arial"/>
                <a:cs typeface="Arial"/>
                <a:sym typeface="Arial"/>
              </a:defRPr>
            </a:lvl6pPr>
            <a:lvl7pPr marL="0" marR="0" lvl="6" indent="0" algn="r" rtl="0">
              <a:spcBef>
                <a:spcPts val="0"/>
              </a:spcBef>
              <a:buNone/>
              <a:defRPr sz="1300" b="1" i="0" u="none" strike="noStrike" cap="none">
                <a:solidFill>
                  <a:srgbClr val="000000"/>
                </a:solidFill>
                <a:latin typeface="Arial"/>
                <a:ea typeface="Arial"/>
                <a:cs typeface="Arial"/>
                <a:sym typeface="Arial"/>
              </a:defRPr>
            </a:lvl7pPr>
            <a:lvl8pPr marL="0" marR="0" lvl="7" indent="0" algn="r" rtl="0">
              <a:spcBef>
                <a:spcPts val="0"/>
              </a:spcBef>
              <a:buNone/>
              <a:defRPr sz="1300" b="1" i="0" u="none" strike="noStrike" cap="none">
                <a:solidFill>
                  <a:srgbClr val="000000"/>
                </a:solidFill>
                <a:latin typeface="Arial"/>
                <a:ea typeface="Arial"/>
                <a:cs typeface="Arial"/>
                <a:sym typeface="Arial"/>
              </a:defRPr>
            </a:lvl8pPr>
            <a:lvl9pPr marL="0" marR="0" lvl="8" indent="0" algn="r" rtl="0">
              <a:spcBef>
                <a:spcPts val="0"/>
              </a:spcBef>
              <a:buNone/>
              <a:defRPr sz="1300" b="1"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 id="2147483678" r:id="rId19"/>
    <p:sldLayoutId id="2147483679" r:id="rId20"/>
    <p:sldLayoutId id="2147483680" r:id="rId21"/>
    <p:sldLayoutId id="2147483681" r:id="rId2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7"/>
          <p:cNvSpPr txBox="1">
            <a:spLocks noGrp="1"/>
          </p:cNvSpPr>
          <p:nvPr>
            <p:ph type="ctrTitle"/>
          </p:nvPr>
        </p:nvSpPr>
        <p:spPr>
          <a:xfrm>
            <a:off x="408563" y="457200"/>
            <a:ext cx="10739400" cy="20721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7200" b="0">
                <a:latin typeface="Arial Black"/>
                <a:ea typeface="Arial Black"/>
                <a:cs typeface="Arial Black"/>
                <a:sym typeface="Arial Black"/>
              </a:rPr>
              <a:t>Tools for</a:t>
            </a:r>
          </a:p>
          <a:p>
            <a:pPr marL="0" lvl="0" indent="0" algn="l" rtl="0">
              <a:spcBef>
                <a:spcPts val="0"/>
              </a:spcBef>
              <a:spcAft>
                <a:spcPts val="0"/>
              </a:spcAft>
              <a:buNone/>
            </a:pPr>
            <a:r>
              <a:rPr lang="en-US" sz="7200" b="0">
                <a:latin typeface="Arial Black"/>
                <a:ea typeface="Arial Black"/>
                <a:cs typeface="Arial Black"/>
                <a:sym typeface="Arial Black"/>
              </a:rPr>
              <a:t>the assessment of </a:t>
            </a:r>
          </a:p>
          <a:p>
            <a:pPr marL="0" lvl="0" indent="0" algn="l" rtl="0">
              <a:spcBef>
                <a:spcPts val="0"/>
              </a:spcBef>
              <a:spcAft>
                <a:spcPts val="0"/>
              </a:spcAft>
              <a:buNone/>
            </a:pPr>
            <a:r>
              <a:rPr lang="en-US" sz="7200" b="0">
                <a:latin typeface="Arial Black"/>
                <a:ea typeface="Arial Black"/>
                <a:cs typeface="Arial Black"/>
                <a:sym typeface="Arial Black"/>
              </a:rPr>
              <a:t>phenomenon-based learning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8"/>
          <p:cNvSpPr txBox="1">
            <a:spLocks noGrp="1"/>
          </p:cNvSpPr>
          <p:nvPr>
            <p:ph type="ctrTitle"/>
          </p:nvPr>
        </p:nvSpPr>
        <p:spPr>
          <a:xfrm>
            <a:off x="486375" y="457200"/>
            <a:ext cx="9972000" cy="89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4200" b="0">
                <a:solidFill>
                  <a:srgbClr val="FFFFFF"/>
                </a:solidFill>
                <a:latin typeface="Arial Black"/>
                <a:ea typeface="Arial Black"/>
                <a:cs typeface="Arial Black"/>
                <a:sym typeface="Arial Black"/>
              </a:rPr>
              <a:t>Guidelines for using the tools</a:t>
            </a:r>
          </a:p>
        </p:txBody>
      </p:sp>
      <p:sp>
        <p:nvSpPr>
          <p:cNvPr id="215" name="Google Shape;215;p38"/>
          <p:cNvSpPr txBox="1">
            <a:spLocks noGrp="1"/>
          </p:cNvSpPr>
          <p:nvPr>
            <p:ph type="body" idx="4294967295"/>
          </p:nvPr>
        </p:nvSpPr>
        <p:spPr>
          <a:xfrm>
            <a:off x="500925" y="1742150"/>
            <a:ext cx="9942900" cy="4019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2600">
                <a:solidFill>
                  <a:schemeClr val="lt1"/>
                </a:solidFill>
                <a:latin typeface="Arial Black"/>
                <a:ea typeface="Arial Black"/>
                <a:cs typeface="Arial Black"/>
                <a:sym typeface="Arial Black"/>
              </a:rPr>
              <a:t>Do not edit the original files; instead download the tools for editing to your own computer.</a:t>
            </a:r>
          </a:p>
          <a:p>
            <a:pPr marL="0" lvl="0" indent="0" algn="l" rtl="0">
              <a:spcBef>
                <a:spcPts val="0"/>
              </a:spcBef>
              <a:spcAft>
                <a:spcPts val="0"/>
              </a:spcAft>
              <a:buNone/>
            </a:pPr>
            <a:endParaRPr sz="2400">
              <a:solidFill>
                <a:schemeClr val="lt1"/>
              </a:solidFill>
              <a:latin typeface="Arial Black"/>
              <a:ea typeface="Arial Black"/>
              <a:cs typeface="Arial Black"/>
              <a:sym typeface="Arial Black"/>
            </a:endParaRPr>
          </a:p>
          <a:p>
            <a:pPr marL="0" lvl="0" indent="0" algn="l" rtl="0">
              <a:spcBef>
                <a:spcPts val="0"/>
              </a:spcBef>
              <a:spcAft>
                <a:spcPts val="0"/>
              </a:spcAft>
              <a:buNone/>
            </a:pPr>
            <a:r>
              <a:rPr lang="en-US" sz="1400" b="1">
                <a:solidFill>
                  <a:srgbClr val="FFFFFF"/>
                </a:solidFill>
              </a:rPr>
              <a:t>The “Modeling of phenomenon-based learning project” at the development services of the Education Division of the City of Helsinki has developed a collection of tools for phenomenon-based learning which can be used to better monitor and assess learning by comprehensive school pupils. The tools include ones aimed at both teachers and learners, and they operate in both the digital (O365 and Google) and physical environments. The tools are freely available for use by everyone, and they can be edited to suit one’s own application.</a:t>
            </a:r>
          </a:p>
          <a:p>
            <a:pPr marL="0" lvl="0" indent="0" algn="l" rtl="0">
              <a:spcBef>
                <a:spcPts val="0"/>
              </a:spcBef>
              <a:spcAft>
                <a:spcPts val="0"/>
              </a:spcAft>
              <a:buNone/>
            </a:pPr>
            <a:endParaRPr sz="1400" b="1">
              <a:solidFill>
                <a:srgbClr val="FFFFFF"/>
              </a:solidFill>
            </a:endParaRPr>
          </a:p>
          <a:p>
            <a:pPr marL="0" lvl="0" indent="0" algn="l" rtl="0">
              <a:spcBef>
                <a:spcPts val="0"/>
              </a:spcBef>
              <a:spcAft>
                <a:spcPts val="0"/>
              </a:spcAft>
              <a:buNone/>
            </a:pPr>
            <a:endParaRPr sz="1400" b="1">
              <a:solidFill>
                <a:srgbClr val="FFFFFF"/>
              </a:solidFill>
            </a:endParaRPr>
          </a:p>
          <a:p>
            <a:pPr marL="0" lvl="0" indent="0" algn="l" rtl="0">
              <a:spcBef>
                <a:spcPts val="0"/>
              </a:spcBef>
              <a:spcAft>
                <a:spcPts val="0"/>
              </a:spcAft>
              <a:buNone/>
            </a:pPr>
            <a:r>
              <a:rPr lang="en-US" sz="1800" b="1">
                <a:solidFill>
                  <a:srgbClr val="FFFFFF"/>
                </a:solidFill>
              </a:rPr>
              <a:t>ASSESSMENT TOOLS FOR PHENOMENON-BASED LEARNING</a:t>
            </a:r>
          </a:p>
          <a:p>
            <a:pPr marL="0" lvl="0" indent="0" algn="l" rtl="0">
              <a:spcBef>
                <a:spcPts val="0"/>
              </a:spcBef>
              <a:spcAft>
                <a:spcPts val="0"/>
              </a:spcAft>
              <a:buNone/>
            </a:pPr>
            <a:endParaRPr sz="1400" b="1">
              <a:solidFill>
                <a:srgbClr val="FFFFFF"/>
              </a:solidFill>
            </a:endParaRPr>
          </a:p>
          <a:p>
            <a:pPr marL="0" lvl="0" indent="0" algn="l" rtl="0">
              <a:spcBef>
                <a:spcPts val="0"/>
              </a:spcBef>
              <a:spcAft>
                <a:spcPts val="0"/>
              </a:spcAft>
              <a:buNone/>
            </a:pPr>
            <a:r>
              <a:rPr lang="en-US" sz="1400" b="1">
                <a:solidFill>
                  <a:srgbClr val="FFFFFF"/>
                </a:solidFill>
              </a:rPr>
              <a:t>Subject-specific assessment (pp. 4–8)</a:t>
            </a:r>
          </a:p>
          <a:p>
            <a:pPr marL="0" lvl="0" indent="0" algn="l" rtl="0">
              <a:spcBef>
                <a:spcPts val="0"/>
              </a:spcBef>
              <a:spcAft>
                <a:spcPts val="0"/>
              </a:spcAft>
              <a:buNone/>
            </a:pPr>
            <a:r>
              <a:rPr lang="en-US" sz="1400" b="1">
                <a:solidFill>
                  <a:srgbClr val="FFFFFF"/>
                </a:solidFill>
              </a:rPr>
              <a:t>Assessment of transversal competence (pp. 9–20)</a:t>
            </a:r>
          </a:p>
          <a:p>
            <a:pPr marL="0" lvl="0" indent="0" algn="l" rtl="0">
              <a:spcBef>
                <a:spcPts val="0"/>
              </a:spcBef>
              <a:spcAft>
                <a:spcPts val="0"/>
              </a:spcAft>
              <a:buNone/>
            </a:pPr>
            <a:r>
              <a:rPr lang="en-US" sz="1400" b="1">
                <a:solidFill>
                  <a:srgbClr val="FFFFFF"/>
                </a:solidFill>
              </a:rPr>
              <a:t>Assessment of the phenomenon process (pp. 21–27)</a:t>
            </a:r>
          </a:p>
          <a:p>
            <a:pPr marL="0" lvl="0" indent="0" algn="l" rtl="0">
              <a:spcBef>
                <a:spcPts val="0"/>
              </a:spcBef>
              <a:spcAft>
                <a:spcPts val="0"/>
              </a:spcAft>
              <a:buNone/>
            </a:pPr>
            <a:r>
              <a:rPr lang="en-US" sz="1400" b="1">
                <a:solidFill>
                  <a:srgbClr val="FFFFFF"/>
                </a:solidFill>
              </a:rPr>
              <a:t>Peer review and cooperation (pp. 28–29)</a:t>
            </a:r>
          </a:p>
          <a:p>
            <a:pPr marL="0" lvl="0" indent="0" algn="l" rtl="0">
              <a:spcBef>
                <a:spcPts val="0"/>
              </a:spcBef>
              <a:spcAft>
                <a:spcPts val="0"/>
              </a:spcAft>
              <a:buNone/>
            </a:pPr>
            <a:endParaRPr sz="1400" b="1">
              <a:solidFill>
                <a:srgbClr val="FFFFFF"/>
              </a:solidFill>
            </a:endParaRPr>
          </a:p>
          <a:p>
            <a:pPr marL="0" lvl="0" indent="0" algn="l" rtl="0">
              <a:spcBef>
                <a:spcPts val="0"/>
              </a:spcBef>
              <a:spcAft>
                <a:spcPts val="0"/>
              </a:spcAft>
              <a:buClr>
                <a:schemeClr val="dk1"/>
              </a:buClr>
              <a:buSzPts val="1100"/>
              <a:buFont typeface="Arial"/>
              <a:buNone/>
            </a:pPr>
            <a:endParaRPr sz="1400" b="1">
              <a:solidFill>
                <a:srgbClr val="FFFFFF"/>
              </a:solidFill>
            </a:endParaRPr>
          </a:p>
          <a:p>
            <a:pPr marL="0" lvl="0" indent="0" algn="l" rtl="0">
              <a:spcBef>
                <a:spcPts val="0"/>
              </a:spcBef>
              <a:spcAft>
                <a:spcPts val="0"/>
              </a:spcAft>
              <a:buNone/>
            </a:pPr>
            <a:endParaRPr sz="1400" b="1">
              <a:solidFill>
                <a:srgbClr val="FFFFFF"/>
              </a:solidFill>
            </a:endParaRPr>
          </a:p>
          <a:p>
            <a:pPr marL="0" lvl="0" indent="0" algn="l" rtl="0">
              <a:spcBef>
                <a:spcPts val="0"/>
              </a:spcBef>
              <a:spcAft>
                <a:spcPts val="0"/>
              </a:spcAft>
              <a:buNone/>
            </a:pPr>
            <a:endParaRPr sz="1800" b="1">
              <a:solidFill>
                <a:srgbClr val="FFFFFF"/>
              </a:solidFill>
            </a:endParaRPr>
          </a:p>
          <a:p>
            <a:pPr marL="0" lvl="0" indent="0" algn="l" rtl="0">
              <a:spcBef>
                <a:spcPts val="0"/>
              </a:spcBef>
              <a:spcAft>
                <a:spcPts val="0"/>
              </a:spcAft>
              <a:buNone/>
            </a:pPr>
            <a:endParaRPr sz="1400">
              <a:solidFill>
                <a:srgbClr val="FFFFFF"/>
              </a:solidFill>
            </a:endParaRPr>
          </a:p>
          <a:p>
            <a:pPr marL="0" lvl="0" indent="0" algn="l" rtl="0">
              <a:spcBef>
                <a:spcPts val="0"/>
              </a:spcBef>
              <a:spcAft>
                <a:spcPts val="0"/>
              </a:spcAft>
              <a:buNone/>
            </a:pPr>
            <a:endParaRPr sz="1800">
              <a:solidFill>
                <a:srgbClr val="FFFFFF"/>
              </a:solidFill>
            </a:endParaRPr>
          </a:p>
          <a:p>
            <a:pPr marL="0" lvl="0" indent="0" algn="l" rtl="0">
              <a:spcBef>
                <a:spcPts val="0"/>
              </a:spcBef>
              <a:spcAft>
                <a:spcPts val="0"/>
              </a:spcAft>
              <a:buNone/>
            </a:pPr>
            <a:endParaRPr sz="1800">
              <a:solidFill>
                <a:srgbClr val="FFFFFF"/>
              </a:solidFill>
            </a:endParaRPr>
          </a:p>
          <a:p>
            <a:pPr marL="0" lvl="0" indent="0" algn="l" rtl="0">
              <a:spcBef>
                <a:spcPts val="0"/>
              </a:spcBef>
              <a:spcAft>
                <a:spcPts val="0"/>
              </a:spcAft>
              <a:buClr>
                <a:schemeClr val="dk1"/>
              </a:buClr>
              <a:buSzPts val="1100"/>
              <a:buFont typeface="Arial"/>
              <a:buNone/>
            </a:pPr>
            <a:endParaRPr sz="18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9"/>
          <p:cNvSpPr/>
          <p:nvPr/>
        </p:nvSpPr>
        <p:spPr>
          <a:xfrm>
            <a:off x="962025" y="1519700"/>
            <a:ext cx="2620800" cy="689400"/>
          </a:xfrm>
          <a:prstGeom prst="homePlate">
            <a:avLst>
              <a:gd name="adj" fmla="val 50000"/>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rgbClr val="FFFFFF"/>
              </a:solidFill>
            </a:endParaRPr>
          </a:p>
        </p:txBody>
      </p:sp>
      <p:sp>
        <p:nvSpPr>
          <p:cNvPr id="221" name="Google Shape;221;p39"/>
          <p:cNvSpPr txBox="1"/>
          <p:nvPr/>
        </p:nvSpPr>
        <p:spPr>
          <a:xfrm>
            <a:off x="8958150" y="5676600"/>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F5A3C7"/>
                </a:solidFill>
              </a:rPr>
              <a:t>Assessment of transversal competence (p. 20)</a:t>
            </a:r>
          </a:p>
        </p:txBody>
      </p:sp>
      <p:sp>
        <p:nvSpPr>
          <p:cNvPr id="222" name="Google Shape;222;p39"/>
          <p:cNvSpPr txBox="1"/>
          <p:nvPr/>
        </p:nvSpPr>
        <p:spPr>
          <a:xfrm>
            <a:off x="8958150" y="4946575"/>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F5A3C7"/>
                </a:solidFill>
              </a:rPr>
              <a:t>Interim assessment and final assessment (p. 8)</a:t>
            </a:r>
          </a:p>
        </p:txBody>
      </p:sp>
      <p:cxnSp>
        <p:nvCxnSpPr>
          <p:cNvPr id="223" name="Google Shape;223;p39"/>
          <p:cNvCxnSpPr>
            <a:stCxn id="224" idx="0"/>
            <a:endCxn id="225" idx="0"/>
          </p:cNvCxnSpPr>
          <p:nvPr/>
        </p:nvCxnSpPr>
        <p:spPr>
          <a:xfrm rot="5400000">
            <a:off x="5555604" y="3375031"/>
            <a:ext cx="600" cy="3142500"/>
          </a:xfrm>
          <a:prstGeom prst="bentConnector3">
            <a:avLst>
              <a:gd name="adj1" fmla="val -25817670"/>
            </a:avLst>
          </a:prstGeom>
          <a:noFill/>
          <a:ln w="9525" cap="flat" cmpd="sng">
            <a:solidFill>
              <a:srgbClr val="000000"/>
            </a:solidFill>
            <a:prstDash val="solid"/>
            <a:round/>
            <a:headEnd type="none" w="med" len="med"/>
            <a:tailEnd type="triangle" w="med" len="med"/>
          </a:ln>
        </p:spPr>
      </p:cxnSp>
      <p:sp>
        <p:nvSpPr>
          <p:cNvPr id="225" name="Google Shape;225;p39"/>
          <p:cNvSpPr txBox="1"/>
          <p:nvPr/>
        </p:nvSpPr>
        <p:spPr>
          <a:xfrm>
            <a:off x="3521600" y="4945963"/>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1. Description of the phenomenon</a:t>
            </a:r>
          </a:p>
        </p:txBody>
      </p:sp>
      <p:sp>
        <p:nvSpPr>
          <p:cNvPr id="226" name="Google Shape;226;p39"/>
          <p:cNvSpPr txBox="1"/>
          <p:nvPr/>
        </p:nvSpPr>
        <p:spPr>
          <a:xfrm>
            <a:off x="4584198" y="4945963"/>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solidFill>
                  <a:schemeClr val="dk1"/>
                </a:solidFill>
              </a:rPr>
              <a:t>2. Are inspired by the phenomenon</a:t>
            </a:r>
          </a:p>
        </p:txBody>
      </p:sp>
      <p:sp>
        <p:nvSpPr>
          <p:cNvPr id="224" name="Google Shape;224;p39"/>
          <p:cNvSpPr txBox="1"/>
          <p:nvPr/>
        </p:nvSpPr>
        <p:spPr>
          <a:xfrm>
            <a:off x="6709404" y="4945981"/>
            <a:ext cx="8355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4. Draw up the plan </a:t>
            </a:r>
          </a:p>
        </p:txBody>
      </p:sp>
      <p:sp>
        <p:nvSpPr>
          <p:cNvPr id="227" name="Google Shape;227;p39"/>
          <p:cNvSpPr txBox="1"/>
          <p:nvPr/>
        </p:nvSpPr>
        <p:spPr>
          <a:xfrm>
            <a:off x="5646796" y="4945963"/>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3. Set personal goals</a:t>
            </a:r>
          </a:p>
        </p:txBody>
      </p:sp>
      <p:sp>
        <p:nvSpPr>
          <p:cNvPr id="228" name="Google Shape;228;p39"/>
          <p:cNvSpPr txBox="1"/>
          <p:nvPr/>
        </p:nvSpPr>
        <p:spPr>
          <a:xfrm>
            <a:off x="7703424" y="4945981"/>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Share what they have learned with others</a:t>
            </a:r>
          </a:p>
        </p:txBody>
      </p:sp>
      <p:cxnSp>
        <p:nvCxnSpPr>
          <p:cNvPr id="229" name="Google Shape;229;p39"/>
          <p:cNvCxnSpPr>
            <a:stCxn id="225" idx="2"/>
          </p:cNvCxnSpPr>
          <p:nvPr/>
        </p:nvCxnSpPr>
        <p:spPr>
          <a:xfrm>
            <a:off x="3984650" y="5434063"/>
            <a:ext cx="6300" cy="136200"/>
          </a:xfrm>
          <a:prstGeom prst="straightConnector1">
            <a:avLst/>
          </a:prstGeom>
          <a:noFill/>
          <a:ln w="9525" cap="flat" cmpd="sng">
            <a:solidFill>
              <a:srgbClr val="000000"/>
            </a:solidFill>
            <a:prstDash val="solid"/>
            <a:round/>
            <a:headEnd type="none" w="med" len="med"/>
            <a:tailEnd type="triangle" w="med" len="med"/>
          </a:ln>
        </p:spPr>
      </p:cxnSp>
      <p:cxnSp>
        <p:nvCxnSpPr>
          <p:cNvPr id="230" name="Google Shape;230;p39"/>
          <p:cNvCxnSpPr/>
          <p:nvPr/>
        </p:nvCxnSpPr>
        <p:spPr>
          <a:xfrm>
            <a:off x="5044179" y="5434091"/>
            <a:ext cx="6300" cy="136200"/>
          </a:xfrm>
          <a:prstGeom prst="straightConnector1">
            <a:avLst/>
          </a:prstGeom>
          <a:noFill/>
          <a:ln w="9525" cap="flat" cmpd="sng">
            <a:solidFill>
              <a:srgbClr val="000000"/>
            </a:solidFill>
            <a:prstDash val="solid"/>
            <a:round/>
            <a:headEnd type="none" w="med" len="med"/>
            <a:tailEnd type="triangle" w="med" len="med"/>
          </a:ln>
        </p:spPr>
      </p:cxnSp>
      <p:cxnSp>
        <p:nvCxnSpPr>
          <p:cNvPr id="231" name="Google Shape;231;p39"/>
          <p:cNvCxnSpPr/>
          <p:nvPr/>
        </p:nvCxnSpPr>
        <p:spPr>
          <a:xfrm>
            <a:off x="6106761" y="5434091"/>
            <a:ext cx="6300" cy="136200"/>
          </a:xfrm>
          <a:prstGeom prst="straightConnector1">
            <a:avLst/>
          </a:prstGeom>
          <a:noFill/>
          <a:ln w="9525" cap="flat" cmpd="sng">
            <a:solidFill>
              <a:srgbClr val="000000"/>
            </a:solidFill>
            <a:prstDash val="solid"/>
            <a:round/>
            <a:headEnd type="none" w="med" len="med"/>
            <a:tailEnd type="triangle" w="med" len="med"/>
          </a:ln>
        </p:spPr>
      </p:cxnSp>
      <p:cxnSp>
        <p:nvCxnSpPr>
          <p:cNvPr id="232" name="Google Shape;232;p39"/>
          <p:cNvCxnSpPr/>
          <p:nvPr/>
        </p:nvCxnSpPr>
        <p:spPr>
          <a:xfrm>
            <a:off x="7123927" y="5434091"/>
            <a:ext cx="6300" cy="136200"/>
          </a:xfrm>
          <a:prstGeom prst="straightConnector1">
            <a:avLst/>
          </a:prstGeom>
          <a:noFill/>
          <a:ln w="9525" cap="flat" cmpd="sng">
            <a:solidFill>
              <a:srgbClr val="000000"/>
            </a:solidFill>
            <a:prstDash val="solid"/>
            <a:round/>
            <a:headEnd type="none" w="med" len="med"/>
            <a:tailEnd type="triangle" w="med" len="med"/>
          </a:ln>
        </p:spPr>
      </p:cxnSp>
      <p:sp>
        <p:nvSpPr>
          <p:cNvPr id="233" name="Google Shape;233;p39"/>
          <p:cNvSpPr txBox="1"/>
          <p:nvPr/>
        </p:nvSpPr>
        <p:spPr>
          <a:xfrm>
            <a:off x="7740400" y="5672650"/>
            <a:ext cx="880200" cy="9768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9FC9EB"/>
                </a:solidFill>
              </a:rPr>
              <a:t>Peer review and Help wall</a:t>
            </a:r>
          </a:p>
          <a:p>
            <a:pPr marL="0" lvl="0" indent="0" algn="ctr" rtl="0">
              <a:spcBef>
                <a:spcPts val="0"/>
              </a:spcBef>
              <a:spcAft>
                <a:spcPts val="0"/>
              </a:spcAft>
              <a:buNone/>
            </a:pPr>
            <a:r>
              <a:rPr lang="en-US" sz="800" b="1">
                <a:solidFill>
                  <a:srgbClr val="9FC9EB"/>
                </a:solidFill>
              </a:rPr>
              <a:t>(pp. 28–29)</a:t>
            </a:r>
          </a:p>
        </p:txBody>
      </p:sp>
      <p:sp>
        <p:nvSpPr>
          <p:cNvPr id="234" name="Google Shape;234;p39"/>
          <p:cNvSpPr txBox="1">
            <a:spLocks noGrp="1"/>
          </p:cNvSpPr>
          <p:nvPr>
            <p:ph type="title"/>
          </p:nvPr>
        </p:nvSpPr>
        <p:spPr>
          <a:xfrm>
            <a:off x="452104" y="179663"/>
            <a:ext cx="9972000" cy="787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3000" dirty="0">
                <a:latin typeface="Arial"/>
                <a:ea typeface="Arial"/>
                <a:cs typeface="Arial"/>
                <a:sym typeface="Arial"/>
              </a:rPr>
              <a:t>Assessment tools for the various phases of phenomenon-based learning </a:t>
            </a:r>
          </a:p>
        </p:txBody>
      </p:sp>
      <p:sp>
        <p:nvSpPr>
          <p:cNvPr id="235" name="Google Shape;235;p39"/>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800" b="1"/>
              <a:t>ASSESSMENT TOOLS FOR PHENOMENON-BASED LEARNING</a:t>
            </a:r>
          </a:p>
        </p:txBody>
      </p:sp>
      <p:sp>
        <p:nvSpPr>
          <p:cNvPr id="236" name="Google Shape;236;p39"/>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fi-FI"/>
              <a:t>3</a:t>
            </a:fld>
            <a:endParaRPr lang="fi-FI"/>
          </a:p>
        </p:txBody>
      </p:sp>
      <p:grpSp>
        <p:nvGrpSpPr>
          <p:cNvPr id="237" name="Google Shape;237;p39"/>
          <p:cNvGrpSpPr/>
          <p:nvPr/>
        </p:nvGrpSpPr>
        <p:grpSpPr>
          <a:xfrm>
            <a:off x="462998" y="1386320"/>
            <a:ext cx="956266" cy="956266"/>
            <a:chOff x="540175" y="2202242"/>
            <a:chExt cx="801900" cy="801900"/>
          </a:xfrm>
        </p:grpSpPr>
        <p:sp>
          <p:nvSpPr>
            <p:cNvPr id="238" name="Google Shape;238;p39"/>
            <p:cNvSpPr/>
            <p:nvPr/>
          </p:nvSpPr>
          <p:spPr>
            <a:xfrm>
              <a:off x="540175" y="2202242"/>
              <a:ext cx="801900" cy="801900"/>
            </a:xfrm>
            <a:prstGeom prst="ellipse">
              <a:avLst/>
            </a:prstGeom>
            <a:solidFill>
              <a:srgbClr val="FFFFFF"/>
            </a:solidFill>
            <a:ln w="28575" cap="flat" cmpd="sng">
              <a:solidFill>
                <a:srgbClr val="00D7A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9"/>
            <p:cNvSpPr txBox="1"/>
            <p:nvPr/>
          </p:nvSpPr>
          <p:spPr>
            <a:xfrm>
              <a:off x="556525" y="2670479"/>
              <a:ext cx="769200" cy="201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Teachers</a:t>
              </a:r>
            </a:p>
          </p:txBody>
        </p:sp>
        <p:pic>
          <p:nvPicPr>
            <p:cNvPr id="240" name="Google Shape;240;p39"/>
            <p:cNvPicPr preferRelativeResize="0"/>
            <p:nvPr/>
          </p:nvPicPr>
          <p:blipFill>
            <a:blip r:embed="rId3">
              <a:alphaModFix/>
            </a:blip>
            <a:stretch>
              <a:fillRect/>
            </a:stretch>
          </p:blipFill>
          <p:spPr>
            <a:xfrm>
              <a:off x="754675" y="2314718"/>
              <a:ext cx="372900" cy="372900"/>
            </a:xfrm>
            <a:prstGeom prst="rect">
              <a:avLst/>
            </a:prstGeom>
            <a:noFill/>
            <a:ln>
              <a:noFill/>
            </a:ln>
          </p:spPr>
        </p:pic>
      </p:grpSp>
      <p:sp>
        <p:nvSpPr>
          <p:cNvPr id="241" name="Google Shape;241;p39"/>
          <p:cNvSpPr/>
          <p:nvPr/>
        </p:nvSpPr>
        <p:spPr>
          <a:xfrm>
            <a:off x="3487200" y="1519700"/>
            <a:ext cx="5508000" cy="689400"/>
          </a:xfrm>
          <a:prstGeom prst="chevron">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rgbClr val="FFFFFF"/>
              </a:solidFill>
            </a:endParaRPr>
          </a:p>
        </p:txBody>
      </p:sp>
      <p:sp>
        <p:nvSpPr>
          <p:cNvPr id="242" name="Google Shape;242;p39"/>
          <p:cNvSpPr/>
          <p:nvPr/>
        </p:nvSpPr>
        <p:spPr>
          <a:xfrm>
            <a:off x="8898575" y="1519700"/>
            <a:ext cx="2967600" cy="697200"/>
          </a:xfrm>
          <a:prstGeom prst="chevron">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rgbClr val="FFFFFF"/>
              </a:solidFill>
            </a:endParaRPr>
          </a:p>
        </p:txBody>
      </p:sp>
      <p:sp>
        <p:nvSpPr>
          <p:cNvPr id="243" name="Google Shape;243;p39"/>
          <p:cNvSpPr txBox="1"/>
          <p:nvPr/>
        </p:nvSpPr>
        <p:spPr>
          <a:xfrm>
            <a:off x="1506275" y="2294725"/>
            <a:ext cx="1908900" cy="689400"/>
          </a:xfrm>
          <a:prstGeom prst="rect">
            <a:avLst/>
          </a:prstGeom>
          <a:noFill/>
          <a:ln>
            <a:noFill/>
          </a:ln>
        </p:spPr>
        <p:txBody>
          <a:bodyPr spcFirstLastPara="1" wrap="square" lIns="91425" tIns="91425" rIns="91425" bIns="91425" anchor="t" anchorCtr="0">
            <a:noAutofit/>
          </a:bodyPr>
          <a:lstStyle/>
          <a:p>
            <a:pPr marL="72000" lvl="0" indent="-116450" algn="l" rtl="0">
              <a:spcBef>
                <a:spcPts val="0"/>
              </a:spcBef>
              <a:spcAft>
                <a:spcPts val="0"/>
              </a:spcAft>
              <a:buSzPts val="700"/>
              <a:buAutoNum type="arabicPeriod"/>
            </a:pPr>
            <a:r>
              <a:rPr lang="en-US" sz="700" b="1">
                <a:solidFill>
                  <a:schemeClr val="dk1"/>
                </a:solidFill>
              </a:rPr>
              <a:t>Survey the subject-specific goals from the curriculum</a:t>
            </a:r>
          </a:p>
          <a:p>
            <a:pPr marL="72000" lvl="0" indent="-116450" algn="l" rtl="0">
              <a:spcBef>
                <a:spcPts val="0"/>
              </a:spcBef>
              <a:spcAft>
                <a:spcPts val="0"/>
              </a:spcAft>
              <a:buClr>
                <a:schemeClr val="dk1"/>
              </a:buClr>
              <a:buSzPts val="700"/>
              <a:buAutoNum type="arabicPeriod"/>
            </a:pPr>
            <a:r>
              <a:rPr lang="en-US" sz="700" b="1">
                <a:solidFill>
                  <a:schemeClr val="dk1"/>
                </a:solidFill>
              </a:rPr>
              <a:t>Select the phenomenon and specify the main goals for the phenomenon</a:t>
            </a:r>
          </a:p>
          <a:p>
            <a:pPr marL="72000" lvl="0" indent="-116450" algn="l" rtl="0">
              <a:spcBef>
                <a:spcPts val="0"/>
              </a:spcBef>
              <a:spcAft>
                <a:spcPts val="0"/>
              </a:spcAft>
              <a:buClr>
                <a:schemeClr val="dk1"/>
              </a:buClr>
              <a:buSzPts val="700"/>
              <a:buAutoNum type="arabicPeriod"/>
            </a:pPr>
            <a:r>
              <a:rPr lang="en-US" sz="700" b="1">
                <a:solidFill>
                  <a:schemeClr val="dk1"/>
                </a:solidFill>
              </a:rPr>
              <a:t>Begin to teach the phenomenon together</a:t>
            </a:r>
          </a:p>
        </p:txBody>
      </p:sp>
      <p:sp>
        <p:nvSpPr>
          <p:cNvPr id="244" name="Google Shape;244;p39"/>
          <p:cNvSpPr txBox="1"/>
          <p:nvPr/>
        </p:nvSpPr>
        <p:spPr>
          <a:xfrm>
            <a:off x="3868325" y="2294725"/>
            <a:ext cx="4570800" cy="68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700" b="1">
                <a:solidFill>
                  <a:schemeClr val="dk1"/>
                </a:solidFill>
              </a:rPr>
              <a:t>Meet the learners at least once during the phenomenon and direct the phenomenon in their respective subjects.</a:t>
            </a:r>
          </a:p>
        </p:txBody>
      </p:sp>
      <p:sp>
        <p:nvSpPr>
          <p:cNvPr id="245" name="Google Shape;245;p39"/>
          <p:cNvSpPr/>
          <p:nvPr/>
        </p:nvSpPr>
        <p:spPr>
          <a:xfrm>
            <a:off x="962025" y="4015250"/>
            <a:ext cx="2620800" cy="689400"/>
          </a:xfrm>
          <a:prstGeom prst="homePlate">
            <a:avLst>
              <a:gd name="adj" fmla="val 50000"/>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b="1">
                <a:solidFill>
                  <a:srgbClr val="FFFFFF"/>
                </a:solidFill>
              </a:rPr>
              <a:t>GOALS</a:t>
            </a:r>
          </a:p>
        </p:txBody>
      </p:sp>
      <p:sp>
        <p:nvSpPr>
          <p:cNvPr id="246" name="Google Shape;246;p39"/>
          <p:cNvSpPr/>
          <p:nvPr/>
        </p:nvSpPr>
        <p:spPr>
          <a:xfrm>
            <a:off x="3487200" y="4015250"/>
            <a:ext cx="5508000" cy="689400"/>
          </a:xfrm>
          <a:prstGeom prst="chevron">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b="1">
                <a:solidFill>
                  <a:srgbClr val="FFFFFF"/>
                </a:solidFill>
              </a:rPr>
              <a:t>PARTICIPATION</a:t>
            </a:r>
          </a:p>
        </p:txBody>
      </p:sp>
      <p:sp>
        <p:nvSpPr>
          <p:cNvPr id="247" name="Google Shape;247;p39"/>
          <p:cNvSpPr/>
          <p:nvPr/>
        </p:nvSpPr>
        <p:spPr>
          <a:xfrm>
            <a:off x="8898575" y="4015250"/>
            <a:ext cx="2967600" cy="697200"/>
          </a:xfrm>
          <a:prstGeom prst="chevron">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b="1">
                <a:solidFill>
                  <a:srgbClr val="FFFFFF"/>
                </a:solidFill>
              </a:rPr>
              <a:t>ASSESSMENT</a:t>
            </a:r>
          </a:p>
        </p:txBody>
      </p:sp>
      <p:grpSp>
        <p:nvGrpSpPr>
          <p:cNvPr id="248" name="Google Shape;248;p39"/>
          <p:cNvGrpSpPr/>
          <p:nvPr/>
        </p:nvGrpSpPr>
        <p:grpSpPr>
          <a:xfrm>
            <a:off x="452104" y="3880757"/>
            <a:ext cx="976634" cy="976634"/>
            <a:chOff x="540175" y="4560633"/>
            <a:chExt cx="801900" cy="801900"/>
          </a:xfrm>
        </p:grpSpPr>
        <p:sp>
          <p:nvSpPr>
            <p:cNvPr id="249" name="Google Shape;249;p39"/>
            <p:cNvSpPr/>
            <p:nvPr/>
          </p:nvSpPr>
          <p:spPr>
            <a:xfrm>
              <a:off x="540175" y="4560633"/>
              <a:ext cx="801900" cy="801900"/>
            </a:xfrm>
            <a:prstGeom prst="ellipse">
              <a:avLst/>
            </a:prstGeom>
            <a:solidFill>
              <a:srgbClr val="FFFFFF"/>
            </a:solidFill>
            <a:ln w="28575" cap="flat" cmpd="sng">
              <a:solidFill>
                <a:srgbClr val="00D7A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50" name="Google Shape;250;p39"/>
            <p:cNvPicPr preferRelativeResize="0"/>
            <p:nvPr/>
          </p:nvPicPr>
          <p:blipFill>
            <a:blip r:embed="rId4">
              <a:alphaModFix/>
            </a:blip>
            <a:stretch>
              <a:fillRect/>
            </a:stretch>
          </p:blipFill>
          <p:spPr>
            <a:xfrm>
              <a:off x="754675" y="4673108"/>
              <a:ext cx="372900" cy="372900"/>
            </a:xfrm>
            <a:prstGeom prst="rect">
              <a:avLst/>
            </a:prstGeom>
            <a:noFill/>
            <a:ln>
              <a:noFill/>
            </a:ln>
          </p:spPr>
        </p:pic>
        <p:sp>
          <p:nvSpPr>
            <p:cNvPr id="251" name="Google Shape;251;p39"/>
            <p:cNvSpPr txBox="1"/>
            <p:nvPr/>
          </p:nvSpPr>
          <p:spPr>
            <a:xfrm>
              <a:off x="556525" y="5048758"/>
              <a:ext cx="769200" cy="201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Learner</a:t>
              </a:r>
            </a:p>
          </p:txBody>
        </p:sp>
      </p:grpSp>
      <p:sp>
        <p:nvSpPr>
          <p:cNvPr id="252" name="Google Shape;252;p39"/>
          <p:cNvSpPr txBox="1"/>
          <p:nvPr/>
        </p:nvSpPr>
        <p:spPr>
          <a:xfrm>
            <a:off x="1382300" y="1519800"/>
            <a:ext cx="2139300" cy="68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b="1">
                <a:solidFill>
                  <a:srgbClr val="FFFFFF"/>
                </a:solidFill>
              </a:rPr>
              <a:t>GOALS</a:t>
            </a:r>
          </a:p>
        </p:txBody>
      </p:sp>
      <p:sp>
        <p:nvSpPr>
          <p:cNvPr id="253" name="Google Shape;253;p39"/>
          <p:cNvSpPr txBox="1"/>
          <p:nvPr/>
        </p:nvSpPr>
        <p:spPr>
          <a:xfrm>
            <a:off x="3868325" y="1519800"/>
            <a:ext cx="2139300" cy="68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b="1">
                <a:solidFill>
                  <a:srgbClr val="FFFFFF"/>
                </a:solidFill>
              </a:rPr>
              <a:t>PARTICIPATION</a:t>
            </a:r>
          </a:p>
        </p:txBody>
      </p:sp>
      <p:sp>
        <p:nvSpPr>
          <p:cNvPr id="254" name="Google Shape;254;p39"/>
          <p:cNvSpPr txBox="1"/>
          <p:nvPr/>
        </p:nvSpPr>
        <p:spPr>
          <a:xfrm>
            <a:off x="9289275" y="2294725"/>
            <a:ext cx="2465700" cy="68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700" b="1">
                <a:solidFill>
                  <a:schemeClr val="dk1"/>
                </a:solidFill>
              </a:rPr>
              <a:t>Decide on the phenomenon jointly</a:t>
            </a:r>
          </a:p>
        </p:txBody>
      </p:sp>
      <p:sp>
        <p:nvSpPr>
          <p:cNvPr id="255" name="Google Shape;255;p39"/>
          <p:cNvSpPr txBox="1"/>
          <p:nvPr/>
        </p:nvSpPr>
        <p:spPr>
          <a:xfrm>
            <a:off x="9297575" y="1519800"/>
            <a:ext cx="2139300" cy="68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b="1">
                <a:solidFill>
                  <a:srgbClr val="FFFFFF"/>
                </a:solidFill>
              </a:rPr>
              <a:t>ASSESSMENT</a:t>
            </a:r>
          </a:p>
        </p:txBody>
      </p:sp>
      <p:cxnSp>
        <p:nvCxnSpPr>
          <p:cNvPr id="256" name="Google Shape;256;p39"/>
          <p:cNvCxnSpPr/>
          <p:nvPr/>
        </p:nvCxnSpPr>
        <p:spPr>
          <a:xfrm>
            <a:off x="478500" y="1304925"/>
            <a:ext cx="11294400" cy="0"/>
          </a:xfrm>
          <a:prstGeom prst="straightConnector1">
            <a:avLst/>
          </a:prstGeom>
          <a:noFill/>
          <a:ln w="9525" cap="flat" cmpd="sng">
            <a:solidFill>
              <a:schemeClr val="dk2"/>
            </a:solidFill>
            <a:prstDash val="dot"/>
            <a:round/>
            <a:headEnd type="none" w="med" len="med"/>
            <a:tailEnd type="triangle" w="med" len="med"/>
          </a:ln>
        </p:spPr>
      </p:cxnSp>
      <p:sp>
        <p:nvSpPr>
          <p:cNvPr id="257" name="Google Shape;257;p39"/>
          <p:cNvSpPr txBox="1"/>
          <p:nvPr/>
        </p:nvSpPr>
        <p:spPr>
          <a:xfrm>
            <a:off x="409575" y="932025"/>
            <a:ext cx="1575000" cy="372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600">
                <a:solidFill>
                  <a:srgbClr val="292929"/>
                </a:solidFill>
              </a:rPr>
              <a:t>The duration of the process over several weeks</a:t>
            </a:r>
          </a:p>
        </p:txBody>
      </p:sp>
      <p:sp>
        <p:nvSpPr>
          <p:cNvPr id="258" name="Google Shape;258;p39"/>
          <p:cNvSpPr txBox="1"/>
          <p:nvPr/>
        </p:nvSpPr>
        <p:spPr>
          <a:xfrm>
            <a:off x="1125750" y="3069650"/>
            <a:ext cx="2185800" cy="7365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302399" lvl="0" indent="-281199" algn="l" rtl="0">
              <a:spcBef>
                <a:spcPts val="0"/>
              </a:spcBef>
              <a:spcAft>
                <a:spcPts val="0"/>
              </a:spcAft>
              <a:buClr>
                <a:srgbClr val="00D7A6"/>
              </a:buClr>
              <a:buSzPts val="800"/>
              <a:buChar char="●"/>
            </a:pPr>
            <a:r>
              <a:rPr lang="en-US" sz="800" b="1">
                <a:solidFill>
                  <a:srgbClr val="00D7A6"/>
                </a:solidFill>
              </a:rPr>
              <a:t>Subject-specific goals (pp. 4–7)</a:t>
            </a:r>
          </a:p>
          <a:p>
            <a:pPr marL="302399" lvl="0" indent="-281199" algn="l" rtl="0">
              <a:spcBef>
                <a:spcPts val="0"/>
              </a:spcBef>
              <a:spcAft>
                <a:spcPts val="0"/>
              </a:spcAft>
              <a:buClr>
                <a:srgbClr val="00D7A6"/>
              </a:buClr>
              <a:buSzPts val="800"/>
              <a:buChar char="●"/>
            </a:pPr>
            <a:r>
              <a:rPr lang="en-US" sz="800" b="1">
                <a:solidFill>
                  <a:srgbClr val="00D7A6"/>
                </a:solidFill>
              </a:rPr>
              <a:t>Goals for transversal competence (pp. 10–19)</a:t>
            </a:r>
          </a:p>
          <a:p>
            <a:pPr marL="302399" lvl="0" indent="-281199" algn="l" rtl="0">
              <a:spcBef>
                <a:spcPts val="0"/>
              </a:spcBef>
              <a:spcAft>
                <a:spcPts val="0"/>
              </a:spcAft>
              <a:buClr>
                <a:srgbClr val="00D7A6"/>
              </a:buClr>
              <a:buSzPts val="800"/>
              <a:buChar char="●"/>
            </a:pPr>
            <a:r>
              <a:rPr lang="en-US" sz="800" b="1">
                <a:solidFill>
                  <a:srgbClr val="00D7A6"/>
                </a:solidFill>
              </a:rPr>
              <a:t>Goals of the phenomenon process (pp. 22–25)</a:t>
            </a:r>
          </a:p>
        </p:txBody>
      </p:sp>
      <p:cxnSp>
        <p:nvCxnSpPr>
          <p:cNvPr id="259" name="Google Shape;259;p39"/>
          <p:cNvCxnSpPr>
            <a:stCxn id="225" idx="3"/>
            <a:endCxn id="226" idx="1"/>
          </p:cNvCxnSpPr>
          <p:nvPr/>
        </p:nvCxnSpPr>
        <p:spPr>
          <a:xfrm>
            <a:off x="4447700" y="5190013"/>
            <a:ext cx="136500" cy="0"/>
          </a:xfrm>
          <a:prstGeom prst="straightConnector1">
            <a:avLst/>
          </a:prstGeom>
          <a:noFill/>
          <a:ln w="9525" cap="flat" cmpd="sng">
            <a:solidFill>
              <a:schemeClr val="dk2"/>
            </a:solidFill>
            <a:prstDash val="solid"/>
            <a:round/>
            <a:headEnd type="none" w="med" len="med"/>
            <a:tailEnd type="triangle" w="med" len="med"/>
          </a:ln>
        </p:spPr>
      </p:cxnSp>
      <p:cxnSp>
        <p:nvCxnSpPr>
          <p:cNvPr id="260" name="Google Shape;260;p39"/>
          <p:cNvCxnSpPr/>
          <p:nvPr/>
        </p:nvCxnSpPr>
        <p:spPr>
          <a:xfrm>
            <a:off x="5504975" y="5190013"/>
            <a:ext cx="136500" cy="0"/>
          </a:xfrm>
          <a:prstGeom prst="straightConnector1">
            <a:avLst/>
          </a:prstGeom>
          <a:noFill/>
          <a:ln w="9525" cap="flat" cmpd="sng">
            <a:solidFill>
              <a:schemeClr val="dk2"/>
            </a:solidFill>
            <a:prstDash val="solid"/>
            <a:round/>
            <a:headEnd type="none" w="med" len="med"/>
            <a:tailEnd type="triangle" w="med" len="med"/>
          </a:ln>
        </p:spPr>
      </p:cxnSp>
      <p:cxnSp>
        <p:nvCxnSpPr>
          <p:cNvPr id="261" name="Google Shape;261;p39"/>
          <p:cNvCxnSpPr/>
          <p:nvPr/>
        </p:nvCxnSpPr>
        <p:spPr>
          <a:xfrm>
            <a:off x="6571775" y="5190013"/>
            <a:ext cx="136500" cy="0"/>
          </a:xfrm>
          <a:prstGeom prst="straightConnector1">
            <a:avLst/>
          </a:prstGeom>
          <a:noFill/>
          <a:ln w="9525" cap="flat" cmpd="sng">
            <a:solidFill>
              <a:schemeClr val="dk2"/>
            </a:solidFill>
            <a:prstDash val="solid"/>
            <a:round/>
            <a:headEnd type="none" w="med" len="med"/>
            <a:tailEnd type="triangle" w="med" len="med"/>
          </a:ln>
        </p:spPr>
      </p:cxnSp>
      <p:cxnSp>
        <p:nvCxnSpPr>
          <p:cNvPr id="262" name="Google Shape;262;p39"/>
          <p:cNvCxnSpPr/>
          <p:nvPr/>
        </p:nvCxnSpPr>
        <p:spPr>
          <a:xfrm>
            <a:off x="7562375" y="5190013"/>
            <a:ext cx="136500" cy="0"/>
          </a:xfrm>
          <a:prstGeom prst="straightConnector1">
            <a:avLst/>
          </a:prstGeom>
          <a:noFill/>
          <a:ln w="9525" cap="flat" cmpd="sng">
            <a:solidFill>
              <a:schemeClr val="dk2"/>
            </a:solidFill>
            <a:prstDash val="solid"/>
            <a:round/>
            <a:headEnd type="none" w="med" len="med"/>
            <a:tailEnd type="triangle" w="med" len="med"/>
          </a:ln>
        </p:spPr>
      </p:cxnSp>
      <p:sp>
        <p:nvSpPr>
          <p:cNvPr id="263" name="Google Shape;263;p39"/>
          <p:cNvSpPr txBox="1"/>
          <p:nvPr/>
        </p:nvSpPr>
        <p:spPr>
          <a:xfrm>
            <a:off x="3521600" y="5665000"/>
            <a:ext cx="40407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9FC9EB"/>
                </a:solidFill>
              </a:rPr>
              <a:t>Assessment tool for the phenomenon process (pp. 23–25)</a:t>
            </a:r>
          </a:p>
        </p:txBody>
      </p:sp>
      <p:sp>
        <p:nvSpPr>
          <p:cNvPr id="264" name="Google Shape;264;p39"/>
          <p:cNvSpPr txBox="1"/>
          <p:nvPr/>
        </p:nvSpPr>
        <p:spPr>
          <a:xfrm>
            <a:off x="8958150" y="2641525"/>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F5A3C7"/>
                </a:solidFill>
              </a:rPr>
              <a:t>Assessment of the process (pp. 23–25)</a:t>
            </a:r>
          </a:p>
        </p:txBody>
      </p:sp>
      <p:sp>
        <p:nvSpPr>
          <p:cNvPr id="265" name="Google Shape;265;p39"/>
          <p:cNvSpPr txBox="1"/>
          <p:nvPr/>
        </p:nvSpPr>
        <p:spPr>
          <a:xfrm>
            <a:off x="8958150" y="3241600"/>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F5A3C7"/>
                </a:solidFill>
              </a:rPr>
              <a:t>Final assessment (p. 8)</a:t>
            </a:r>
          </a:p>
        </p:txBody>
      </p:sp>
      <p:sp>
        <p:nvSpPr>
          <p:cNvPr id="266" name="Google Shape;266;p39"/>
          <p:cNvSpPr txBox="1"/>
          <p:nvPr/>
        </p:nvSpPr>
        <p:spPr>
          <a:xfrm>
            <a:off x="3521600" y="2641525"/>
            <a:ext cx="51609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9FC9EB"/>
                </a:solidFill>
              </a:rPr>
              <a:t>Interim assessment of the phenomenon process (pp. 23–25)</a:t>
            </a:r>
          </a:p>
        </p:txBody>
      </p:sp>
      <p:sp>
        <p:nvSpPr>
          <p:cNvPr id="267" name="Google Shape;267;p39"/>
          <p:cNvSpPr txBox="1"/>
          <p:nvPr/>
        </p:nvSpPr>
        <p:spPr>
          <a:xfrm>
            <a:off x="1216325" y="4940775"/>
            <a:ext cx="2045100" cy="7365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302399" lvl="0" indent="-281199" algn="l" rtl="0">
              <a:spcBef>
                <a:spcPts val="0"/>
              </a:spcBef>
              <a:spcAft>
                <a:spcPts val="0"/>
              </a:spcAft>
              <a:buClr>
                <a:srgbClr val="00D7A6"/>
              </a:buClr>
              <a:buSzPts val="800"/>
              <a:buChar char="●"/>
            </a:pPr>
            <a:r>
              <a:rPr lang="en-US" sz="800" b="1">
                <a:solidFill>
                  <a:srgbClr val="00D7A6"/>
                </a:solidFill>
              </a:rPr>
              <a:t>Assessment of transversal competence (pp.  16 and 20)</a:t>
            </a:r>
          </a:p>
          <a:p>
            <a:pPr marL="302399" lvl="0" indent="-281199" algn="l" rtl="0">
              <a:spcBef>
                <a:spcPts val="0"/>
              </a:spcBef>
              <a:spcAft>
                <a:spcPts val="0"/>
              </a:spcAft>
              <a:buClr>
                <a:srgbClr val="00D7A6"/>
              </a:buClr>
              <a:buSzPts val="800"/>
              <a:buChar char="●"/>
            </a:pPr>
            <a:r>
              <a:rPr lang="en-US" sz="800" b="1">
                <a:solidFill>
                  <a:srgbClr val="00D7A6"/>
                </a:solidFill>
              </a:rPr>
              <a:t>Goals of the phenomenon process (pp. 23–25)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4"/>
        <p:cNvGrpSpPr/>
        <p:nvPr/>
      </p:nvGrpSpPr>
      <p:grpSpPr>
        <a:xfrm>
          <a:off x="0" y="0"/>
          <a:ext cx="0" cy="0"/>
          <a:chOff x="0" y="0"/>
          <a:chExt cx="0" cy="0"/>
        </a:xfrm>
      </p:grpSpPr>
      <p:sp>
        <p:nvSpPr>
          <p:cNvPr id="735" name="Google Shape;735;p62"/>
          <p:cNvSpPr txBox="1">
            <a:spLocks noGrp="1"/>
          </p:cNvSpPr>
          <p:nvPr>
            <p:ph type="ctrTitle"/>
          </p:nvPr>
        </p:nvSpPr>
        <p:spPr>
          <a:xfrm>
            <a:off x="408563" y="457200"/>
            <a:ext cx="10739400" cy="20721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Peer review and cooperation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pic>
        <p:nvPicPr>
          <p:cNvPr id="741" name="Google Shape;741;p63"/>
          <p:cNvPicPr preferRelativeResize="0"/>
          <p:nvPr/>
        </p:nvPicPr>
        <p:blipFill>
          <a:blip r:embed="rId3">
            <a:alphaModFix/>
          </a:blip>
          <a:stretch>
            <a:fillRect/>
          </a:stretch>
        </p:blipFill>
        <p:spPr>
          <a:xfrm>
            <a:off x="476000" y="1860761"/>
            <a:ext cx="5377625" cy="3014171"/>
          </a:xfrm>
          <a:prstGeom prst="rect">
            <a:avLst/>
          </a:prstGeom>
          <a:noFill/>
          <a:ln>
            <a:noFill/>
          </a:ln>
          <a:effectLst>
            <a:outerShdw blurRad="57150" dist="19050" dir="5400000" algn="bl" rotWithShape="0">
              <a:srgbClr val="000000">
                <a:alpha val="50000"/>
              </a:srgbClr>
            </a:outerShdw>
          </a:effectLst>
        </p:spPr>
      </p:pic>
      <p:sp>
        <p:nvSpPr>
          <p:cNvPr id="742" name="Google Shape;742;p63"/>
          <p:cNvSpPr txBox="1">
            <a:spLocks noGrp="1"/>
          </p:cNvSpPr>
          <p:nvPr>
            <p:ph type="title"/>
          </p:nvPr>
        </p:nvSpPr>
        <p:spPr>
          <a:xfrm>
            <a:off x="457199" y="408562"/>
            <a:ext cx="9972000" cy="787500"/>
          </a:xfrm>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en-US">
                <a:solidFill>
                  <a:srgbClr val="00D7A7"/>
                </a:solidFill>
              </a:rPr>
              <a:t>Tools</a:t>
            </a:r>
          </a:p>
          <a:p>
            <a:pPr marL="0" lvl="0" indent="0" algn="l" rtl="0">
              <a:spcBef>
                <a:spcPts val="0"/>
              </a:spcBef>
              <a:spcAft>
                <a:spcPts val="0"/>
              </a:spcAft>
              <a:buNone/>
            </a:pPr>
            <a:endParaRPr>
              <a:solidFill>
                <a:srgbClr val="00D7A7"/>
              </a:solidFill>
            </a:endParaRPr>
          </a:p>
        </p:txBody>
      </p:sp>
      <p:sp>
        <p:nvSpPr>
          <p:cNvPr id="743" name="Google Shape;743;p63"/>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5</a:t>
            </a:fld>
            <a:endParaRPr lang="fi-FI"/>
          </a:p>
        </p:txBody>
      </p:sp>
      <p:sp>
        <p:nvSpPr>
          <p:cNvPr id="744" name="Google Shape;744;p63"/>
          <p:cNvSpPr txBox="1">
            <a:spLocks noGrp="1"/>
          </p:cNvSpPr>
          <p:nvPr>
            <p:ph type="body" idx="1"/>
          </p:nvPr>
        </p:nvSpPr>
        <p:spPr>
          <a:xfrm>
            <a:off x="476000" y="5115850"/>
            <a:ext cx="2623800" cy="446700"/>
          </a:xfrm>
          <a:prstGeom prst="rect">
            <a:avLst/>
          </a:prstGeom>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1100"/>
              <a:buFont typeface="Arial"/>
              <a:buNone/>
            </a:pPr>
            <a:r>
              <a:rPr lang="en-US" sz="1400" b="1"/>
              <a:t>Ideas for peer review (p. 28)</a:t>
            </a:r>
          </a:p>
          <a:p>
            <a:pPr marL="0" lvl="0" indent="0" algn="l" rtl="0">
              <a:lnSpc>
                <a:spcPct val="115000"/>
              </a:lnSpc>
              <a:spcBef>
                <a:spcPts val="0"/>
              </a:spcBef>
              <a:spcAft>
                <a:spcPts val="0"/>
              </a:spcAft>
              <a:buNone/>
            </a:pPr>
            <a:endParaRPr sz="1400" b="1">
              <a:solidFill>
                <a:srgbClr val="00D7A6"/>
              </a:solidFill>
            </a:endParaRPr>
          </a:p>
        </p:txBody>
      </p:sp>
      <p:sp>
        <p:nvSpPr>
          <p:cNvPr id="745" name="Google Shape;745;p63"/>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800" b="1"/>
              <a:t>TOOLS I Subject-specific assessment</a:t>
            </a:r>
          </a:p>
        </p:txBody>
      </p:sp>
      <p:sp>
        <p:nvSpPr>
          <p:cNvPr id="746" name="Google Shape;746;p63"/>
          <p:cNvSpPr txBox="1">
            <a:spLocks noGrp="1"/>
          </p:cNvSpPr>
          <p:nvPr>
            <p:ph type="body" idx="1"/>
          </p:nvPr>
        </p:nvSpPr>
        <p:spPr>
          <a:xfrm>
            <a:off x="6317000" y="5115850"/>
            <a:ext cx="2623800" cy="446700"/>
          </a:xfrm>
          <a:prstGeom prst="rect">
            <a:avLst/>
          </a:prstGeom>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1400" b="1"/>
              <a:t>Cooperation (p. 29)</a:t>
            </a:r>
          </a:p>
          <a:p>
            <a:pPr marL="0" lvl="0" indent="0" algn="l" rtl="0">
              <a:lnSpc>
                <a:spcPct val="115000"/>
              </a:lnSpc>
              <a:spcBef>
                <a:spcPts val="0"/>
              </a:spcBef>
              <a:spcAft>
                <a:spcPts val="0"/>
              </a:spcAft>
              <a:buNone/>
            </a:pPr>
            <a:endParaRPr sz="1400" b="1">
              <a:solidFill>
                <a:srgbClr val="00D7A6"/>
              </a:solidFill>
            </a:endParaRPr>
          </a:p>
        </p:txBody>
      </p:sp>
      <p:pic>
        <p:nvPicPr>
          <p:cNvPr id="747" name="Google Shape;747;p63"/>
          <p:cNvPicPr preferRelativeResize="0"/>
          <p:nvPr/>
        </p:nvPicPr>
        <p:blipFill>
          <a:blip r:embed="rId4">
            <a:alphaModFix/>
          </a:blip>
          <a:stretch>
            <a:fillRect/>
          </a:stretch>
        </p:blipFill>
        <p:spPr>
          <a:xfrm>
            <a:off x="6317000" y="1848475"/>
            <a:ext cx="5380866" cy="3036974"/>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52"/>
        <p:cNvGrpSpPr/>
        <p:nvPr/>
      </p:nvGrpSpPr>
      <p:grpSpPr>
        <a:xfrm>
          <a:off x="0" y="0"/>
          <a:ext cx="0" cy="0"/>
          <a:chOff x="0" y="0"/>
          <a:chExt cx="0" cy="0"/>
        </a:xfrm>
      </p:grpSpPr>
      <p:sp>
        <p:nvSpPr>
          <p:cNvPr id="753" name="Google Shape;753;p64"/>
          <p:cNvSpPr/>
          <p:nvPr/>
        </p:nvSpPr>
        <p:spPr>
          <a:xfrm>
            <a:off x="9153525" y="2468025"/>
            <a:ext cx="2626500" cy="2626500"/>
          </a:xfrm>
          <a:prstGeom prst="ellipse">
            <a:avLst/>
          </a:prstGeom>
          <a:solidFill>
            <a:srgbClr val="9FC9E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64"/>
          <p:cNvSpPr/>
          <p:nvPr/>
        </p:nvSpPr>
        <p:spPr>
          <a:xfrm>
            <a:off x="6266625" y="2456825"/>
            <a:ext cx="2649000" cy="2649000"/>
          </a:xfrm>
          <a:prstGeom prst="ellipse">
            <a:avLst/>
          </a:prstGeom>
          <a:solidFill>
            <a:srgbClr val="FFEA7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64"/>
          <p:cNvSpPr/>
          <p:nvPr/>
        </p:nvSpPr>
        <p:spPr>
          <a:xfrm>
            <a:off x="3341275" y="2466575"/>
            <a:ext cx="2629500" cy="2629500"/>
          </a:xfrm>
          <a:prstGeom prst="ellipse">
            <a:avLst/>
          </a:prstGeom>
          <a:solidFill>
            <a:srgbClr val="00D7A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64"/>
          <p:cNvSpPr/>
          <p:nvPr/>
        </p:nvSpPr>
        <p:spPr>
          <a:xfrm>
            <a:off x="478800" y="2468150"/>
            <a:ext cx="2626500" cy="2626200"/>
          </a:xfrm>
          <a:prstGeom prst="ellipse">
            <a:avLst/>
          </a:prstGeom>
          <a:solidFill>
            <a:srgbClr val="F5A3C7"/>
          </a:solidFill>
          <a:ln w="28575" cap="flat" cmpd="sng">
            <a:solidFill>
              <a:schemeClr val="accent4"/>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64"/>
          <p:cNvSpPr txBox="1">
            <a:spLocks noGrp="1"/>
          </p:cNvSpPr>
          <p:nvPr>
            <p:ph type="title"/>
          </p:nvPr>
        </p:nvSpPr>
        <p:spPr>
          <a:xfrm>
            <a:off x="476025" y="3809450"/>
            <a:ext cx="2631900" cy="7614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343D58"/>
              </a:buClr>
              <a:buSzPts val="1200"/>
              <a:buFont typeface="Arial"/>
              <a:buNone/>
            </a:pPr>
            <a:r>
              <a:rPr lang="en-US" sz="1200">
                <a:latin typeface="Arial"/>
                <a:ea typeface="Arial"/>
                <a:cs typeface="Arial"/>
                <a:sym typeface="Arial"/>
              </a:rPr>
              <a:t>Compliment a friend</a:t>
            </a:r>
          </a:p>
          <a:p>
            <a:pPr marL="0" lvl="0" indent="0" algn="ctr" rtl="0">
              <a:spcBef>
                <a:spcPts val="0"/>
              </a:spcBef>
              <a:spcAft>
                <a:spcPts val="0"/>
              </a:spcAft>
              <a:buClr>
                <a:srgbClr val="343D58"/>
              </a:buClr>
              <a:buSzPts val="1200"/>
              <a:buFont typeface="Arial"/>
              <a:buNone/>
            </a:pPr>
            <a:endParaRPr sz="1200">
              <a:latin typeface="Arial"/>
              <a:ea typeface="Arial"/>
              <a:cs typeface="Arial"/>
              <a:sym typeface="Arial"/>
            </a:endParaRPr>
          </a:p>
          <a:p>
            <a:pPr marL="0" lvl="0" indent="0" algn="ctr" rtl="0">
              <a:spcBef>
                <a:spcPts val="0"/>
              </a:spcBef>
              <a:spcAft>
                <a:spcPts val="0"/>
              </a:spcAft>
              <a:buClr>
                <a:srgbClr val="343D58"/>
              </a:buClr>
              <a:buSzPts val="1200"/>
              <a:buFont typeface="Arial"/>
              <a:buNone/>
            </a:pPr>
            <a:r>
              <a:rPr lang="en-US" sz="900" b="0">
                <a:latin typeface="Arial"/>
                <a:ea typeface="Arial"/>
                <a:cs typeface="Arial"/>
                <a:sym typeface="Arial"/>
              </a:rPr>
              <a:t>What did your friend succeed at</a:t>
            </a:r>
          </a:p>
          <a:p>
            <a:pPr marL="0" lvl="0" indent="0" algn="ctr" rtl="0">
              <a:spcBef>
                <a:spcPts val="0"/>
              </a:spcBef>
              <a:spcAft>
                <a:spcPts val="0"/>
              </a:spcAft>
              <a:buClr>
                <a:srgbClr val="343D58"/>
              </a:buClr>
              <a:buSzPts val="1200"/>
              <a:buFont typeface="Arial"/>
              <a:buNone/>
            </a:pPr>
            <a:r>
              <a:rPr lang="en-US" sz="900" b="0">
                <a:latin typeface="Arial"/>
                <a:ea typeface="Arial"/>
                <a:cs typeface="Arial"/>
                <a:sym typeface="Arial"/>
              </a:rPr>
              <a:t>especially well? </a:t>
            </a:r>
          </a:p>
          <a:p>
            <a:pPr marL="0" lvl="0" indent="0" algn="l" rtl="0">
              <a:lnSpc>
                <a:spcPct val="100000"/>
              </a:lnSpc>
              <a:spcBef>
                <a:spcPts val="0"/>
              </a:spcBef>
              <a:spcAft>
                <a:spcPts val="0"/>
              </a:spcAft>
              <a:buClr>
                <a:schemeClr val="dk1"/>
              </a:buClr>
              <a:buSzPts val="1100"/>
              <a:buFont typeface="Arial"/>
              <a:buNone/>
            </a:pPr>
            <a:endParaRPr sz="1400" b="0">
              <a:latin typeface="Arial"/>
              <a:ea typeface="Arial"/>
              <a:cs typeface="Arial"/>
              <a:sym typeface="Arial"/>
            </a:endParaRPr>
          </a:p>
          <a:p>
            <a:pPr marL="0" lvl="0" indent="0" algn="l" rtl="0">
              <a:spcBef>
                <a:spcPts val="0"/>
              </a:spcBef>
              <a:spcAft>
                <a:spcPts val="0"/>
              </a:spcAft>
              <a:buClr>
                <a:srgbClr val="343D58"/>
              </a:buClr>
              <a:buSzPts val="1200"/>
              <a:buFont typeface="Arial"/>
              <a:buNone/>
            </a:pPr>
            <a:endParaRPr sz="1400">
              <a:solidFill>
                <a:srgbClr val="0072C6"/>
              </a:solidFill>
              <a:latin typeface="Arial"/>
              <a:ea typeface="Arial"/>
              <a:cs typeface="Arial"/>
              <a:sym typeface="Arial"/>
            </a:endParaRPr>
          </a:p>
        </p:txBody>
      </p:sp>
      <p:sp>
        <p:nvSpPr>
          <p:cNvPr id="758" name="Google Shape;758;p64"/>
          <p:cNvSpPr txBox="1">
            <a:spLocks noGrp="1"/>
          </p:cNvSpPr>
          <p:nvPr>
            <p:ph type="body" idx="1"/>
          </p:nvPr>
        </p:nvSpPr>
        <p:spPr>
          <a:xfrm>
            <a:off x="457200" y="937450"/>
            <a:ext cx="8748900" cy="3564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None/>
            </a:pPr>
            <a:endParaRPr sz="1400">
              <a:solidFill>
                <a:srgbClr val="000000"/>
              </a:solidFill>
            </a:endParaRPr>
          </a:p>
          <a:p>
            <a:pPr marL="0" lvl="0" indent="0" algn="l" rtl="0">
              <a:lnSpc>
                <a:spcPct val="100000"/>
              </a:lnSpc>
              <a:spcBef>
                <a:spcPts val="0"/>
              </a:spcBef>
              <a:spcAft>
                <a:spcPts val="0"/>
              </a:spcAft>
              <a:buNone/>
            </a:pPr>
            <a:r>
              <a:rPr lang="en-US" sz="1400">
                <a:solidFill>
                  <a:srgbClr val="000000"/>
                </a:solidFill>
              </a:rPr>
              <a:t>Members of the class/group assess each other’s and their own work, and learn from one another. </a:t>
            </a:r>
          </a:p>
          <a:p>
            <a:pPr marL="0" lvl="0" indent="0" algn="l" rtl="0">
              <a:lnSpc>
                <a:spcPct val="100000"/>
              </a:lnSpc>
              <a:spcBef>
                <a:spcPts val="0"/>
              </a:spcBef>
              <a:spcAft>
                <a:spcPts val="0"/>
              </a:spcAft>
              <a:buNone/>
            </a:pPr>
            <a:r>
              <a:rPr lang="en-US" sz="1400">
                <a:solidFill>
                  <a:srgbClr val="000000"/>
                </a:solidFill>
              </a:rPr>
              <a:t>An assessment can be made e.g. verbally, by drawing and writing.</a:t>
            </a:r>
          </a:p>
        </p:txBody>
      </p:sp>
      <p:sp>
        <p:nvSpPr>
          <p:cNvPr id="759" name="Google Shape;759;p64"/>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6</a:t>
            </a:fld>
            <a:endParaRPr lang="fi-FI"/>
          </a:p>
        </p:txBody>
      </p:sp>
      <p:sp>
        <p:nvSpPr>
          <p:cNvPr id="760" name="Google Shape;760;p64"/>
          <p:cNvSpPr txBox="1">
            <a:spLocks noGrp="1"/>
          </p:cNvSpPr>
          <p:nvPr>
            <p:ph type="title"/>
          </p:nvPr>
        </p:nvSpPr>
        <p:spPr>
          <a:xfrm>
            <a:off x="9333300" y="3809450"/>
            <a:ext cx="2267100" cy="2256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343D58"/>
              </a:buClr>
              <a:buSzPts val="1200"/>
              <a:buFont typeface="Arial"/>
              <a:buNone/>
            </a:pPr>
            <a:r>
              <a:rPr lang="en-US" sz="1200">
                <a:latin typeface="Arial"/>
                <a:ea typeface="Arial"/>
                <a:cs typeface="Arial"/>
                <a:sym typeface="Arial"/>
              </a:rPr>
              <a:t>Borrow</a:t>
            </a:r>
          </a:p>
          <a:p>
            <a:pPr marL="0" lvl="0" indent="0" algn="ctr" rtl="0">
              <a:spcBef>
                <a:spcPts val="0"/>
              </a:spcBef>
              <a:spcAft>
                <a:spcPts val="0"/>
              </a:spcAft>
              <a:buClr>
                <a:srgbClr val="343D58"/>
              </a:buClr>
              <a:buSzPts val="1200"/>
              <a:buFont typeface="Arial"/>
              <a:buNone/>
            </a:pPr>
            <a:endParaRPr sz="1200">
              <a:latin typeface="Arial"/>
              <a:ea typeface="Arial"/>
              <a:cs typeface="Arial"/>
              <a:sym typeface="Arial"/>
            </a:endParaRPr>
          </a:p>
          <a:p>
            <a:pPr marL="0" lvl="0" indent="0" algn="ctr" rtl="0">
              <a:spcBef>
                <a:spcPts val="0"/>
              </a:spcBef>
              <a:spcAft>
                <a:spcPts val="0"/>
              </a:spcAft>
              <a:buClr>
                <a:srgbClr val="343D58"/>
              </a:buClr>
              <a:buSzPts val="1200"/>
              <a:buFont typeface="Arial"/>
              <a:buNone/>
            </a:pPr>
            <a:r>
              <a:rPr lang="en-US" sz="900" b="0">
                <a:solidFill>
                  <a:srgbClr val="000000"/>
                </a:solidFill>
                <a:latin typeface="Arial"/>
                <a:ea typeface="Arial"/>
                <a:cs typeface="Arial"/>
                <a:sym typeface="Arial"/>
              </a:rPr>
              <a:t>What new things did you learn from your friend? How do you intend to </a:t>
            </a:r>
          </a:p>
          <a:p>
            <a:pPr marL="0" lvl="0" indent="0" algn="ctr" rtl="0">
              <a:spcBef>
                <a:spcPts val="0"/>
              </a:spcBef>
              <a:spcAft>
                <a:spcPts val="0"/>
              </a:spcAft>
              <a:buClr>
                <a:srgbClr val="343D58"/>
              </a:buClr>
              <a:buSzPts val="1200"/>
              <a:buFont typeface="Arial"/>
              <a:buNone/>
            </a:pPr>
            <a:r>
              <a:rPr lang="en-US" sz="900" b="0">
                <a:solidFill>
                  <a:srgbClr val="000000"/>
                </a:solidFill>
                <a:latin typeface="Arial"/>
                <a:ea typeface="Arial"/>
                <a:cs typeface="Arial"/>
                <a:sym typeface="Arial"/>
              </a:rPr>
              <a:t>utilize it in your own work? </a:t>
            </a:r>
          </a:p>
          <a:p>
            <a:pPr marL="0" lvl="0" indent="0" algn="l" rtl="0">
              <a:lnSpc>
                <a:spcPct val="100000"/>
              </a:lnSpc>
              <a:spcBef>
                <a:spcPts val="0"/>
              </a:spcBef>
              <a:spcAft>
                <a:spcPts val="0"/>
              </a:spcAft>
              <a:buClr>
                <a:schemeClr val="dk1"/>
              </a:buClr>
              <a:buSzPts val="1100"/>
              <a:buFont typeface="Arial"/>
              <a:buNone/>
            </a:pPr>
            <a:endParaRPr sz="1400" b="0">
              <a:latin typeface="Arial"/>
              <a:ea typeface="Arial"/>
              <a:cs typeface="Arial"/>
              <a:sym typeface="Arial"/>
            </a:endParaRPr>
          </a:p>
          <a:p>
            <a:pPr marL="0" lvl="0" indent="0" algn="l" rtl="0">
              <a:spcBef>
                <a:spcPts val="0"/>
              </a:spcBef>
              <a:spcAft>
                <a:spcPts val="0"/>
              </a:spcAft>
              <a:buClr>
                <a:srgbClr val="343D58"/>
              </a:buClr>
              <a:buSzPts val="1200"/>
              <a:buFont typeface="Arial"/>
              <a:buNone/>
            </a:pPr>
            <a:endParaRPr sz="1400">
              <a:solidFill>
                <a:srgbClr val="0072C6"/>
              </a:solidFill>
              <a:latin typeface="Arial"/>
              <a:ea typeface="Arial"/>
              <a:cs typeface="Arial"/>
              <a:sym typeface="Arial"/>
            </a:endParaRPr>
          </a:p>
        </p:txBody>
      </p:sp>
      <p:sp>
        <p:nvSpPr>
          <p:cNvPr id="761" name="Google Shape;761;p64"/>
          <p:cNvSpPr txBox="1">
            <a:spLocks noGrp="1"/>
          </p:cNvSpPr>
          <p:nvPr>
            <p:ph type="title"/>
          </p:nvPr>
        </p:nvSpPr>
        <p:spPr>
          <a:xfrm>
            <a:off x="6594200" y="3809450"/>
            <a:ext cx="1935900" cy="7143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343D58"/>
              </a:buClr>
              <a:buSzPts val="1200"/>
              <a:buFont typeface="Arial"/>
              <a:buNone/>
            </a:pPr>
            <a:r>
              <a:rPr lang="en-US" sz="1200">
                <a:latin typeface="Arial"/>
                <a:ea typeface="Arial"/>
                <a:cs typeface="Arial"/>
                <a:sym typeface="Arial"/>
              </a:rPr>
              <a:t>Self-reflection</a:t>
            </a:r>
          </a:p>
          <a:p>
            <a:pPr marL="0" lvl="0" indent="0" algn="ctr" rtl="0">
              <a:spcBef>
                <a:spcPts val="0"/>
              </a:spcBef>
              <a:spcAft>
                <a:spcPts val="0"/>
              </a:spcAft>
              <a:buClr>
                <a:srgbClr val="343D58"/>
              </a:buClr>
              <a:buSzPts val="1200"/>
              <a:buFont typeface="Arial"/>
              <a:buNone/>
            </a:pPr>
            <a:endParaRPr sz="1200">
              <a:latin typeface="Arial"/>
              <a:ea typeface="Arial"/>
              <a:cs typeface="Arial"/>
              <a:sym typeface="Arial"/>
            </a:endParaRPr>
          </a:p>
          <a:p>
            <a:pPr marL="0" lvl="0" indent="0" algn="ctr" rtl="0">
              <a:spcBef>
                <a:spcPts val="0"/>
              </a:spcBef>
              <a:spcAft>
                <a:spcPts val="0"/>
              </a:spcAft>
              <a:buClr>
                <a:srgbClr val="343D58"/>
              </a:buClr>
              <a:buSzPts val="1200"/>
              <a:buFont typeface="Arial"/>
              <a:buNone/>
            </a:pPr>
            <a:r>
              <a:rPr lang="en-US" sz="900" b="0">
                <a:latin typeface="Arial"/>
                <a:ea typeface="Arial"/>
                <a:cs typeface="Arial"/>
                <a:sym typeface="Arial"/>
              </a:rPr>
              <a:t>Think about a development proposal received. Did it lead to an improvement? </a:t>
            </a:r>
          </a:p>
          <a:p>
            <a:pPr marL="0" lvl="0" indent="0" algn="ctr" rtl="0">
              <a:spcBef>
                <a:spcPts val="0"/>
              </a:spcBef>
              <a:spcAft>
                <a:spcPts val="0"/>
              </a:spcAft>
              <a:buClr>
                <a:srgbClr val="343D58"/>
              </a:buClr>
              <a:buSzPts val="1200"/>
              <a:buFont typeface="Arial"/>
              <a:buNone/>
            </a:pPr>
            <a:r>
              <a:rPr lang="en-US" sz="900" b="0">
                <a:latin typeface="Arial"/>
                <a:ea typeface="Arial"/>
                <a:cs typeface="Arial"/>
                <a:sym typeface="Arial"/>
              </a:rPr>
              <a:t>Did you ignore the proposal? </a:t>
            </a:r>
          </a:p>
          <a:p>
            <a:pPr marL="0" lvl="0" indent="0" algn="ctr" rtl="0">
              <a:spcBef>
                <a:spcPts val="0"/>
              </a:spcBef>
              <a:spcAft>
                <a:spcPts val="0"/>
              </a:spcAft>
              <a:buClr>
                <a:srgbClr val="343D58"/>
              </a:buClr>
              <a:buSzPts val="1200"/>
              <a:buFont typeface="Arial"/>
              <a:buNone/>
            </a:pPr>
            <a:r>
              <a:rPr lang="en-US" sz="900" b="0">
                <a:latin typeface="Arial"/>
                <a:ea typeface="Arial"/>
                <a:cs typeface="Arial"/>
                <a:sym typeface="Arial"/>
              </a:rPr>
              <a:t>Why?</a:t>
            </a:r>
          </a:p>
          <a:p>
            <a:pPr marL="0" lvl="0" indent="0" algn="l" rtl="0">
              <a:lnSpc>
                <a:spcPct val="100000"/>
              </a:lnSpc>
              <a:spcBef>
                <a:spcPts val="0"/>
              </a:spcBef>
              <a:spcAft>
                <a:spcPts val="0"/>
              </a:spcAft>
              <a:buClr>
                <a:schemeClr val="dk1"/>
              </a:buClr>
              <a:buSzPts val="1100"/>
              <a:buFont typeface="Arial"/>
              <a:buNone/>
            </a:pPr>
            <a:endParaRPr sz="900" b="0">
              <a:latin typeface="Arial"/>
              <a:ea typeface="Arial"/>
              <a:cs typeface="Arial"/>
              <a:sym typeface="Arial"/>
            </a:endParaRPr>
          </a:p>
          <a:p>
            <a:pPr marL="0" lvl="0" indent="0" algn="l" rtl="0">
              <a:spcBef>
                <a:spcPts val="0"/>
              </a:spcBef>
              <a:spcAft>
                <a:spcPts val="0"/>
              </a:spcAft>
              <a:buClr>
                <a:srgbClr val="343D58"/>
              </a:buClr>
              <a:buSzPts val="1200"/>
              <a:buFont typeface="Arial"/>
              <a:buNone/>
            </a:pPr>
            <a:endParaRPr sz="1400">
              <a:solidFill>
                <a:srgbClr val="0072C6"/>
              </a:solidFill>
              <a:latin typeface="Arial"/>
              <a:ea typeface="Arial"/>
              <a:cs typeface="Arial"/>
              <a:sym typeface="Arial"/>
            </a:endParaRPr>
          </a:p>
        </p:txBody>
      </p:sp>
      <p:sp>
        <p:nvSpPr>
          <p:cNvPr id="762" name="Google Shape;762;p64"/>
          <p:cNvSpPr txBox="1">
            <a:spLocks noGrp="1"/>
          </p:cNvSpPr>
          <p:nvPr>
            <p:ph type="title"/>
          </p:nvPr>
        </p:nvSpPr>
        <p:spPr>
          <a:xfrm>
            <a:off x="457200" y="408550"/>
            <a:ext cx="11143200" cy="3291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3000">
                <a:latin typeface="Arial"/>
                <a:ea typeface="Arial"/>
                <a:cs typeface="Arial"/>
                <a:sym typeface="Arial"/>
              </a:rPr>
              <a:t>Ideas for peer review </a:t>
            </a:r>
          </a:p>
        </p:txBody>
      </p:sp>
      <p:pic>
        <p:nvPicPr>
          <p:cNvPr id="763" name="Google Shape;763;p64"/>
          <p:cNvPicPr preferRelativeResize="0"/>
          <p:nvPr/>
        </p:nvPicPr>
        <p:blipFill>
          <a:blip r:embed="rId3">
            <a:alphaModFix/>
          </a:blip>
          <a:stretch>
            <a:fillRect/>
          </a:stretch>
        </p:blipFill>
        <p:spPr>
          <a:xfrm>
            <a:off x="10044134" y="2727113"/>
            <a:ext cx="845272" cy="879575"/>
          </a:xfrm>
          <a:prstGeom prst="rect">
            <a:avLst/>
          </a:prstGeom>
          <a:noFill/>
          <a:ln>
            <a:noFill/>
          </a:ln>
        </p:spPr>
      </p:pic>
      <p:pic>
        <p:nvPicPr>
          <p:cNvPr id="764" name="Google Shape;764;p64"/>
          <p:cNvPicPr preferRelativeResize="0"/>
          <p:nvPr/>
        </p:nvPicPr>
        <p:blipFill>
          <a:blip r:embed="rId4">
            <a:alphaModFix/>
          </a:blip>
          <a:stretch>
            <a:fillRect/>
          </a:stretch>
        </p:blipFill>
        <p:spPr>
          <a:xfrm>
            <a:off x="4216232" y="2727125"/>
            <a:ext cx="879575" cy="879575"/>
          </a:xfrm>
          <a:prstGeom prst="rect">
            <a:avLst/>
          </a:prstGeom>
          <a:noFill/>
          <a:ln>
            <a:noFill/>
          </a:ln>
        </p:spPr>
      </p:pic>
      <p:pic>
        <p:nvPicPr>
          <p:cNvPr id="765" name="Google Shape;765;p64"/>
          <p:cNvPicPr preferRelativeResize="0"/>
          <p:nvPr/>
        </p:nvPicPr>
        <p:blipFill>
          <a:blip r:embed="rId5">
            <a:alphaModFix/>
          </a:blip>
          <a:stretch>
            <a:fillRect/>
          </a:stretch>
        </p:blipFill>
        <p:spPr>
          <a:xfrm>
            <a:off x="6972675" y="2893624"/>
            <a:ext cx="1236899" cy="546567"/>
          </a:xfrm>
          <a:prstGeom prst="rect">
            <a:avLst/>
          </a:prstGeom>
          <a:noFill/>
          <a:ln>
            <a:noFill/>
          </a:ln>
        </p:spPr>
      </p:pic>
      <p:pic>
        <p:nvPicPr>
          <p:cNvPr id="766" name="Google Shape;766;p64"/>
          <p:cNvPicPr preferRelativeResize="0"/>
          <p:nvPr/>
        </p:nvPicPr>
        <p:blipFill>
          <a:blip r:embed="rId6">
            <a:alphaModFix/>
          </a:blip>
          <a:stretch>
            <a:fillRect/>
          </a:stretch>
        </p:blipFill>
        <p:spPr>
          <a:xfrm>
            <a:off x="1516663" y="2727125"/>
            <a:ext cx="550614" cy="879575"/>
          </a:xfrm>
          <a:prstGeom prst="rect">
            <a:avLst/>
          </a:prstGeom>
          <a:noFill/>
          <a:ln>
            <a:noFill/>
          </a:ln>
        </p:spPr>
      </p:pic>
      <p:sp>
        <p:nvSpPr>
          <p:cNvPr id="767" name="Google Shape;767;p64"/>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800" b="1"/>
              <a:t>BORROWING, SELF-REFLECTION AND PEER REVIEW </a:t>
            </a:r>
          </a:p>
        </p:txBody>
      </p:sp>
      <p:sp>
        <p:nvSpPr>
          <p:cNvPr id="768" name="Google Shape;768;p64"/>
          <p:cNvSpPr txBox="1">
            <a:spLocks noGrp="1"/>
          </p:cNvSpPr>
          <p:nvPr>
            <p:ph type="title"/>
          </p:nvPr>
        </p:nvSpPr>
        <p:spPr>
          <a:xfrm>
            <a:off x="3341475" y="3809450"/>
            <a:ext cx="2631900" cy="7143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343D58"/>
              </a:buClr>
              <a:buSzPts val="1200"/>
              <a:buFont typeface="Arial"/>
              <a:buNone/>
            </a:pPr>
            <a:r>
              <a:rPr lang="en-US" sz="1200">
                <a:latin typeface="Arial"/>
                <a:ea typeface="Arial"/>
                <a:cs typeface="Arial"/>
                <a:sym typeface="Arial"/>
              </a:rPr>
              <a:t>Development proposals</a:t>
            </a:r>
          </a:p>
          <a:p>
            <a:pPr marL="0" lvl="0" indent="0" algn="ctr" rtl="0">
              <a:spcBef>
                <a:spcPts val="0"/>
              </a:spcBef>
              <a:spcAft>
                <a:spcPts val="0"/>
              </a:spcAft>
              <a:buClr>
                <a:srgbClr val="343D58"/>
              </a:buClr>
              <a:buSzPts val="1200"/>
              <a:buFont typeface="Arial"/>
              <a:buNone/>
            </a:pPr>
            <a:endParaRPr sz="1200">
              <a:latin typeface="Arial"/>
              <a:ea typeface="Arial"/>
              <a:cs typeface="Arial"/>
              <a:sym typeface="Arial"/>
            </a:endParaRPr>
          </a:p>
          <a:p>
            <a:pPr marL="0" lvl="0" indent="0" algn="ctr" rtl="0">
              <a:spcBef>
                <a:spcPts val="0"/>
              </a:spcBef>
              <a:spcAft>
                <a:spcPts val="0"/>
              </a:spcAft>
              <a:buClr>
                <a:srgbClr val="343D58"/>
              </a:buClr>
              <a:buSzPts val="1200"/>
              <a:buFont typeface="Arial"/>
              <a:buNone/>
            </a:pPr>
            <a:r>
              <a:rPr lang="en-US" sz="900" b="0">
                <a:latin typeface="Arial"/>
                <a:ea typeface="Arial"/>
                <a:cs typeface="Arial"/>
                <a:sym typeface="Arial"/>
              </a:rPr>
              <a:t>Describe which skills your friend </a:t>
            </a:r>
          </a:p>
          <a:p>
            <a:pPr marL="0" lvl="0" indent="0" algn="ctr" rtl="0">
              <a:spcBef>
                <a:spcPts val="0"/>
              </a:spcBef>
              <a:spcAft>
                <a:spcPts val="0"/>
              </a:spcAft>
              <a:buClr>
                <a:srgbClr val="343D58"/>
              </a:buClr>
              <a:buSzPts val="1200"/>
              <a:buFont typeface="Arial"/>
              <a:buNone/>
            </a:pPr>
            <a:r>
              <a:rPr lang="en-US" sz="900" b="0">
                <a:latin typeface="Arial"/>
                <a:ea typeface="Arial"/>
                <a:cs typeface="Arial"/>
                <a:sym typeface="Arial"/>
              </a:rPr>
              <a:t>could still work on. </a:t>
            </a:r>
          </a:p>
          <a:p>
            <a:pPr marL="0" lvl="0" indent="0" algn="l" rtl="0">
              <a:lnSpc>
                <a:spcPct val="100000"/>
              </a:lnSpc>
              <a:spcBef>
                <a:spcPts val="0"/>
              </a:spcBef>
              <a:spcAft>
                <a:spcPts val="0"/>
              </a:spcAft>
              <a:buClr>
                <a:schemeClr val="dk1"/>
              </a:buClr>
              <a:buSzPts val="1100"/>
              <a:buFont typeface="Arial"/>
              <a:buNone/>
            </a:pPr>
            <a:endParaRPr sz="1400" b="0">
              <a:latin typeface="Arial"/>
              <a:ea typeface="Arial"/>
              <a:cs typeface="Arial"/>
              <a:sym typeface="Arial"/>
            </a:endParaRPr>
          </a:p>
          <a:p>
            <a:pPr marL="0" lvl="0" indent="0" algn="l" rtl="0">
              <a:spcBef>
                <a:spcPts val="0"/>
              </a:spcBef>
              <a:spcAft>
                <a:spcPts val="0"/>
              </a:spcAft>
              <a:buClr>
                <a:srgbClr val="343D58"/>
              </a:buClr>
              <a:buSzPts val="1200"/>
              <a:buFont typeface="Arial"/>
              <a:buNone/>
            </a:pPr>
            <a:endParaRPr sz="1400">
              <a:solidFill>
                <a:srgbClr val="0072C6"/>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3"/>
        <p:cNvGrpSpPr/>
        <p:nvPr/>
      </p:nvGrpSpPr>
      <p:grpSpPr>
        <a:xfrm>
          <a:off x="0" y="0"/>
          <a:ext cx="0" cy="0"/>
          <a:chOff x="0" y="0"/>
          <a:chExt cx="0" cy="0"/>
        </a:xfrm>
      </p:grpSpPr>
      <p:sp>
        <p:nvSpPr>
          <p:cNvPr id="774" name="Google Shape;774;p65"/>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800" b="1"/>
              <a:t>Help! Wall</a:t>
            </a:r>
          </a:p>
        </p:txBody>
      </p:sp>
      <p:sp>
        <p:nvSpPr>
          <p:cNvPr id="775" name="Google Shape;775;p65"/>
          <p:cNvSpPr/>
          <p:nvPr/>
        </p:nvSpPr>
        <p:spPr>
          <a:xfrm>
            <a:off x="6511025" y="90800"/>
            <a:ext cx="5582100" cy="6652800"/>
          </a:xfrm>
          <a:prstGeom prst="roundRect">
            <a:avLst>
              <a:gd name="adj" fmla="val 2475"/>
            </a:avLst>
          </a:prstGeom>
          <a:solidFill>
            <a:schemeClr val="accent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65"/>
          <p:cNvSpPr txBox="1">
            <a:spLocks noGrp="1"/>
          </p:cNvSpPr>
          <p:nvPr>
            <p:ph type="title"/>
          </p:nvPr>
        </p:nvSpPr>
        <p:spPr>
          <a:xfrm>
            <a:off x="6838625" y="956325"/>
            <a:ext cx="4308300" cy="6132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rgbClr val="343D58"/>
              </a:buClr>
              <a:buSzPts val="1200"/>
              <a:buFont typeface="Arial"/>
              <a:buNone/>
            </a:pPr>
            <a:r>
              <a:rPr lang="en-US" sz="1200">
                <a:solidFill>
                  <a:srgbClr val="000000"/>
                </a:solidFill>
                <a:latin typeface="Arial"/>
                <a:ea typeface="Arial"/>
                <a:cs typeface="Arial"/>
                <a:sym typeface="Arial"/>
              </a:rPr>
              <a:t>Ask for help from a friend. </a:t>
            </a:r>
            <a:r>
              <a:rPr lang="en-US" sz="1200" b="0">
                <a:solidFill>
                  <a:srgbClr val="000000"/>
                </a:solidFill>
                <a:latin typeface="Arial"/>
                <a:ea typeface="Arial"/>
                <a:cs typeface="Arial"/>
                <a:sym typeface="Arial"/>
              </a:rPr>
              <a:t>What do you need help with?</a:t>
            </a:r>
          </a:p>
          <a:p>
            <a:pPr marL="0" lvl="0" indent="0" algn="l" rtl="0">
              <a:spcBef>
                <a:spcPts val="0"/>
              </a:spcBef>
              <a:spcAft>
                <a:spcPts val="0"/>
              </a:spcAft>
              <a:buClr>
                <a:srgbClr val="343D58"/>
              </a:buClr>
              <a:buSzPts val="1200"/>
              <a:buFont typeface="Arial"/>
              <a:buNone/>
            </a:pPr>
            <a:endParaRPr sz="1200">
              <a:solidFill>
                <a:srgbClr val="000000"/>
              </a:solidFill>
            </a:endParaRPr>
          </a:p>
        </p:txBody>
      </p:sp>
      <p:sp>
        <p:nvSpPr>
          <p:cNvPr id="777" name="Google Shape;777;p65"/>
          <p:cNvSpPr txBox="1">
            <a:spLocks noGrp="1"/>
          </p:cNvSpPr>
          <p:nvPr>
            <p:ph type="title"/>
          </p:nvPr>
        </p:nvSpPr>
        <p:spPr>
          <a:xfrm>
            <a:off x="6838625" y="408550"/>
            <a:ext cx="3002400" cy="4065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4200"/>
              <a:buFont typeface="Arial Black"/>
              <a:buNone/>
            </a:pPr>
            <a:r>
              <a:rPr lang="en-US" sz="3000">
                <a:solidFill>
                  <a:srgbClr val="FFFFFF"/>
                </a:solidFill>
              </a:rPr>
              <a:t>Help!</a:t>
            </a:r>
          </a:p>
        </p:txBody>
      </p:sp>
      <p:sp>
        <p:nvSpPr>
          <p:cNvPr id="778" name="Google Shape;778;p65"/>
          <p:cNvSpPr/>
          <p:nvPr/>
        </p:nvSpPr>
        <p:spPr>
          <a:xfrm rot="149566">
            <a:off x="8425857" y="1618323"/>
            <a:ext cx="1158797" cy="1158797"/>
          </a:xfrm>
          <a:prstGeom prst="rect">
            <a:avLst/>
          </a:prstGeom>
          <a:solidFill>
            <a:schemeClr val="accent4"/>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65"/>
          <p:cNvSpPr/>
          <p:nvPr/>
        </p:nvSpPr>
        <p:spPr>
          <a:xfrm rot="-380805">
            <a:off x="7103213" y="1529677"/>
            <a:ext cx="1158802" cy="1158802"/>
          </a:xfrm>
          <a:prstGeom prst="rect">
            <a:avLst/>
          </a:prstGeom>
          <a:solidFill>
            <a:schemeClr val="accent4"/>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65"/>
          <p:cNvSpPr txBox="1"/>
          <p:nvPr/>
        </p:nvSpPr>
        <p:spPr>
          <a:xfrm rot="149789">
            <a:off x="8577704" y="1780210"/>
            <a:ext cx="860917" cy="823088"/>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000">
                <a:latin typeface="Caveat"/>
                <a:ea typeface="Caveat"/>
                <a:cs typeface="Caveat"/>
                <a:sym typeface="Caveat"/>
              </a:rPr>
              <a:t>Write on a note what you need help with.</a:t>
            </a:r>
          </a:p>
        </p:txBody>
      </p:sp>
      <p:sp>
        <p:nvSpPr>
          <p:cNvPr id="781" name="Google Shape;781;p65"/>
          <p:cNvSpPr txBox="1"/>
          <p:nvPr/>
        </p:nvSpPr>
        <p:spPr>
          <a:xfrm rot="-380544">
            <a:off x="7240450" y="1692713"/>
            <a:ext cx="860869" cy="82313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000">
                <a:latin typeface="Caveat"/>
                <a:ea typeface="Caveat"/>
                <a:cs typeface="Caveat"/>
                <a:sym typeface="Caveat"/>
              </a:rPr>
              <a:t>Write on a note what you need help with.</a:t>
            </a:r>
          </a:p>
        </p:txBody>
      </p:sp>
      <p:sp>
        <p:nvSpPr>
          <p:cNvPr id="782" name="Google Shape;782;p65"/>
          <p:cNvSpPr txBox="1">
            <a:spLocks noGrp="1"/>
          </p:cNvSpPr>
          <p:nvPr>
            <p:ph type="body" idx="1"/>
          </p:nvPr>
        </p:nvSpPr>
        <p:spPr>
          <a:xfrm>
            <a:off x="476000" y="1168975"/>
            <a:ext cx="4138200" cy="45669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1000" b="1"/>
              <a:t>Print a Help! brochure on the classroom wall. </a:t>
            </a:r>
          </a:p>
          <a:p>
            <a:pPr marL="0" lvl="0" indent="0" algn="l" rtl="0">
              <a:spcBef>
                <a:spcPts val="0"/>
              </a:spcBef>
              <a:spcAft>
                <a:spcPts val="0"/>
              </a:spcAft>
              <a:buNone/>
            </a:pPr>
            <a:endParaRPr sz="1000" b="1"/>
          </a:p>
          <a:p>
            <a:pPr marL="0" lvl="0" indent="0" algn="l" rtl="0">
              <a:lnSpc>
                <a:spcPct val="90000"/>
              </a:lnSpc>
              <a:spcBef>
                <a:spcPts val="0"/>
              </a:spcBef>
              <a:spcAft>
                <a:spcPts val="0"/>
              </a:spcAft>
              <a:buClr>
                <a:srgbClr val="343D58"/>
              </a:buClr>
              <a:buSzPts val="1200"/>
              <a:buFont typeface="Arial"/>
              <a:buNone/>
            </a:pPr>
            <a:r>
              <a:rPr lang="en-US" sz="1000" b="1"/>
              <a:t>“Ask for help from a friend. </a:t>
            </a:r>
            <a:r>
              <a:rPr lang="en-US" sz="1000"/>
              <a:t>What do you need help with?”</a:t>
            </a:r>
          </a:p>
          <a:p>
            <a:pPr marL="0" lvl="0" indent="0" algn="l" rtl="0">
              <a:lnSpc>
                <a:spcPct val="90000"/>
              </a:lnSpc>
              <a:spcBef>
                <a:spcPts val="0"/>
              </a:spcBef>
              <a:spcAft>
                <a:spcPts val="0"/>
              </a:spcAft>
              <a:buClr>
                <a:srgbClr val="343D58"/>
              </a:buClr>
              <a:buSzPts val="1200"/>
              <a:buFont typeface="Arial"/>
              <a:buNone/>
            </a:pPr>
            <a:endParaRPr sz="1000" b="1">
              <a:latin typeface="Arial Black"/>
              <a:ea typeface="Arial Black"/>
              <a:cs typeface="Arial Black"/>
              <a:sym typeface="Arial Black"/>
            </a:endParaRPr>
          </a:p>
          <a:p>
            <a:pPr marL="0" lvl="0" indent="0" algn="l" rtl="0">
              <a:spcBef>
                <a:spcPts val="0"/>
              </a:spcBef>
              <a:spcAft>
                <a:spcPts val="0"/>
              </a:spcAft>
              <a:buClr>
                <a:schemeClr val="dk1"/>
              </a:buClr>
              <a:buSzPts val="1100"/>
              <a:buFont typeface="Arial"/>
              <a:buNone/>
            </a:pPr>
            <a:r>
              <a:rPr lang="en-US" sz="1000" i="1"/>
              <a:t>Learners can write things they need help with on sticky notes. Class members select sticky notes to which they respond with a note of a different color. </a:t>
            </a:r>
          </a:p>
          <a:p>
            <a:pPr marL="0" lvl="0" indent="0" algn="l" rtl="0">
              <a:spcBef>
                <a:spcPts val="0"/>
              </a:spcBef>
              <a:spcAft>
                <a:spcPts val="0"/>
              </a:spcAft>
              <a:buClr>
                <a:schemeClr val="dk1"/>
              </a:buClr>
              <a:buSzPts val="1100"/>
              <a:buFont typeface="Arial"/>
              <a:buNone/>
            </a:pPr>
            <a:endParaRPr sz="1000" i="1"/>
          </a:p>
          <a:p>
            <a:pPr marL="0" lvl="0" indent="0" algn="l" rtl="0">
              <a:spcBef>
                <a:spcPts val="0"/>
              </a:spcBef>
              <a:spcAft>
                <a:spcPts val="0"/>
              </a:spcAft>
              <a:buClr>
                <a:schemeClr val="dk1"/>
              </a:buClr>
              <a:buSzPts val="1100"/>
              <a:buFont typeface="Arial"/>
              <a:buNone/>
            </a:pPr>
            <a:endParaRPr sz="1000" i="1"/>
          </a:p>
          <a:p>
            <a:pPr marL="0" lvl="0" indent="0" algn="l" rtl="0">
              <a:spcBef>
                <a:spcPts val="0"/>
              </a:spcBef>
              <a:spcAft>
                <a:spcPts val="0"/>
              </a:spcAft>
              <a:buNone/>
            </a:pPr>
            <a:endParaRPr sz="1000" b="1"/>
          </a:p>
          <a:p>
            <a:pPr marL="0" lvl="0" indent="0" algn="l" rtl="0">
              <a:spcBef>
                <a:spcPts val="0"/>
              </a:spcBef>
              <a:spcAft>
                <a:spcPts val="0"/>
              </a:spcAft>
              <a:buNone/>
            </a:pPr>
            <a:endParaRPr sz="1000" b="1"/>
          </a:p>
          <a:p>
            <a:pPr marL="0" lvl="0" indent="0" algn="l" rtl="0">
              <a:spcBef>
                <a:spcPts val="0"/>
              </a:spcBef>
              <a:spcAft>
                <a:spcPts val="0"/>
              </a:spcAft>
              <a:buNone/>
            </a:pPr>
            <a:endParaRPr sz="1000"/>
          </a:p>
        </p:txBody>
      </p:sp>
      <p:sp>
        <p:nvSpPr>
          <p:cNvPr id="783" name="Google Shape;783;p65"/>
          <p:cNvSpPr txBox="1">
            <a:spLocks noGrp="1"/>
          </p:cNvSpPr>
          <p:nvPr>
            <p:ph type="title"/>
          </p:nvPr>
        </p:nvSpPr>
        <p:spPr>
          <a:xfrm>
            <a:off x="457200" y="408550"/>
            <a:ext cx="11143200" cy="3291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3000">
                <a:latin typeface="Arial"/>
                <a:ea typeface="Arial"/>
                <a:cs typeface="Arial"/>
                <a:sym typeface="Arial"/>
              </a:rPr>
              <a:t>Help! Wall</a:t>
            </a:r>
          </a:p>
        </p:txBody>
      </p:sp>
      <p:sp>
        <p:nvSpPr>
          <p:cNvPr id="784" name="Google Shape;784;p65"/>
          <p:cNvSpPr/>
          <p:nvPr/>
        </p:nvSpPr>
        <p:spPr>
          <a:xfrm rot="-380805">
            <a:off x="7091463" y="2436602"/>
            <a:ext cx="1158802" cy="1158802"/>
          </a:xfrm>
          <a:prstGeom prst="rect">
            <a:avLst/>
          </a:prstGeom>
          <a:solidFill>
            <a:srgbClr val="FFEA7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65"/>
          <p:cNvSpPr txBox="1"/>
          <p:nvPr/>
        </p:nvSpPr>
        <p:spPr>
          <a:xfrm rot="-380544">
            <a:off x="7228700" y="2599638"/>
            <a:ext cx="860869" cy="82313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000">
                <a:latin typeface="Caveat"/>
                <a:ea typeface="Caveat"/>
                <a:cs typeface="Caveat"/>
                <a:sym typeface="Caveat"/>
              </a:rPr>
              <a:t>Write your advice to a friend on a note.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2" name="Otsikko 1"/>
          <p:cNvSpPr>
            <a:spLocks noGrp="1"/>
          </p:cNvSpPr>
          <p:nvPr>
            <p:ph type="ctrTitle"/>
          </p:nvPr>
        </p:nvSpPr>
        <p:spPr/>
        <p:txBody>
          <a:bodyPr/>
          <a:lstStyle/>
          <a:p>
            <a:r>
              <a:rPr lang="fi-FI" dirty="0" err="1" smtClean="0"/>
              <a:t>Thank</a:t>
            </a:r>
            <a:r>
              <a:rPr lang="fi-FI" dirty="0" smtClean="0"/>
              <a:t> </a:t>
            </a:r>
            <a:r>
              <a:rPr lang="fi-FI" dirty="0" err="1" smtClean="0"/>
              <a:t>You</a:t>
            </a:r>
            <a:r>
              <a:rPr lang="fi-FI" dirty="0" smtClean="0"/>
              <a:t>!</a:t>
            </a:r>
            <a:endParaRPr lang="fi-FI" dirty="0"/>
          </a:p>
        </p:txBody>
      </p:sp>
    </p:spTree>
  </p:cSld>
  <p:clrMapOvr>
    <a:masterClrMapping/>
  </p:clrMapOvr>
</p:sld>
</file>

<file path=ppt/theme/theme1.xml><?xml version="1.0" encoding="utf-8"?>
<a:theme xmlns:a="http://schemas.openxmlformats.org/drawingml/2006/main" name="HKI-perus">
  <a:themeElements>
    <a:clrScheme name="HKI">
      <a:dk1>
        <a:srgbClr val="000000"/>
      </a:dk1>
      <a:lt1>
        <a:srgbClr val="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595A45257258E54592B4B23189CAE676" ma:contentTypeVersion="22" ma:contentTypeDescription="Luo uusi asiakirja." ma:contentTypeScope="" ma:versionID="10fd5199cdabee57dec727d03bdf60dd">
  <xsd:schema xmlns:xsd="http://www.w3.org/2001/XMLSchema" xmlns:xs="http://www.w3.org/2001/XMLSchema" xmlns:p="http://schemas.microsoft.com/office/2006/metadata/properties" xmlns:ns2="4b5fd0cd-a615-46ae-ab86-79584c8b7ad4" targetNamespace="http://schemas.microsoft.com/office/2006/metadata/properties" ma:root="true" ma:fieldsID="b9229f7cef13a528dfa371e86b24d5c4" ns2:_="">
    <xsd:import namespace="4b5fd0cd-a615-46ae-ab86-79584c8b7ad4"/>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5fd0cd-a615-46ae-ab86-79584c8b7ad4"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Owner xmlns="4b5fd0cd-a615-46ae-ab86-79584c8b7ad4">
      <UserInfo>
        <DisplayName/>
        <AccountId xsi:nil="true"/>
        <AccountType/>
      </UserInfo>
    </Owner>
    <Has_Leaders_Only_SectionGroup xmlns="4b5fd0cd-a615-46ae-ab86-79584c8b7ad4" xsi:nil="true"/>
    <TeamsChannelId xmlns="4b5fd0cd-a615-46ae-ab86-79584c8b7ad4" xsi:nil="true"/>
    <IsNotebookLocked xmlns="4b5fd0cd-a615-46ae-ab86-79584c8b7ad4" xsi:nil="true"/>
    <NotebookType xmlns="4b5fd0cd-a615-46ae-ab86-79584c8b7ad4" xsi:nil="true"/>
    <Math_Settings xmlns="4b5fd0cd-a615-46ae-ab86-79584c8b7ad4" xsi:nil="true"/>
    <FolderType xmlns="4b5fd0cd-a615-46ae-ab86-79584c8b7ad4" xsi:nil="true"/>
    <Distribution_Groups xmlns="4b5fd0cd-a615-46ae-ab86-79584c8b7ad4" xsi:nil="true"/>
    <Self_Registration_Enabled xmlns="4b5fd0cd-a615-46ae-ab86-79584c8b7ad4" xsi:nil="true"/>
    <AppVersion xmlns="4b5fd0cd-a615-46ae-ab86-79584c8b7ad4" xsi:nil="true"/>
    <Is_Collaboration_Space_Locked xmlns="4b5fd0cd-a615-46ae-ab86-79584c8b7ad4" xsi:nil="true"/>
    <LMS_Mappings xmlns="4b5fd0cd-a615-46ae-ab86-79584c8b7ad4" xsi:nil="true"/>
    <Invited_Leaders xmlns="4b5fd0cd-a615-46ae-ab86-79584c8b7ad4" xsi:nil="true"/>
    <CultureName xmlns="4b5fd0cd-a615-46ae-ab86-79584c8b7ad4" xsi:nil="true"/>
    <Leaders xmlns="4b5fd0cd-a615-46ae-ab86-79584c8b7ad4">
      <UserInfo>
        <DisplayName/>
        <AccountId xsi:nil="true"/>
        <AccountType/>
      </UserInfo>
    </Leaders>
    <Templates xmlns="4b5fd0cd-a615-46ae-ab86-79584c8b7ad4" xsi:nil="true"/>
    <Members xmlns="4b5fd0cd-a615-46ae-ab86-79584c8b7ad4">
      <UserInfo>
        <DisplayName/>
        <AccountId xsi:nil="true"/>
        <AccountType/>
      </UserInfo>
    </Members>
    <Member_Groups xmlns="4b5fd0cd-a615-46ae-ab86-79584c8b7ad4">
      <UserInfo>
        <DisplayName/>
        <AccountId xsi:nil="true"/>
        <AccountType/>
      </UserInfo>
    </Member_Groups>
    <DefaultSectionNames xmlns="4b5fd0cd-a615-46ae-ab86-79584c8b7ad4" xsi:nil="true"/>
    <Invited_Members xmlns="4b5fd0cd-a615-46ae-ab86-79584c8b7ad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829F5F-6915-40AF-8551-712D0086B1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5fd0cd-a615-46ae-ab86-79584c8b7a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AEFE4A-A682-4C43-B5AA-E5EBAFB7498D}">
  <ds:schemaRefs>
    <ds:schemaRef ds:uri="http://schemas.microsoft.com/office/infopath/2007/PartnerControls"/>
    <ds:schemaRef ds:uri="http://purl.org/dc/terms/"/>
    <ds:schemaRef ds:uri="http://schemas.microsoft.com/office/2006/documentManagement/types"/>
    <ds:schemaRef ds:uri="4b5fd0cd-a615-46ae-ab86-79584c8b7ad4"/>
    <ds:schemaRef ds:uri="http://purl.org/dc/elements/1.1/"/>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B7D96072-E9FA-4667-832E-1738329AEF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TotalTime>
  <Words>651</Words>
  <Application>Microsoft Office PowerPoint</Application>
  <PresentationFormat>Laajakuva</PresentationFormat>
  <Paragraphs>108</Paragraphs>
  <Slides>8</Slides>
  <Notes>8</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8</vt:i4>
      </vt:variant>
    </vt:vector>
  </HeadingPairs>
  <TitlesOfParts>
    <vt:vector size="13" baseType="lpstr">
      <vt:lpstr>Arial</vt:lpstr>
      <vt:lpstr>Arial Black</vt:lpstr>
      <vt:lpstr>Calibri</vt:lpstr>
      <vt:lpstr>Caveat</vt:lpstr>
      <vt:lpstr>HKI-perus</vt:lpstr>
      <vt:lpstr>Tools for the assessment of  phenomenon-based learning</vt:lpstr>
      <vt:lpstr>Guidelines for using the tools</vt:lpstr>
      <vt:lpstr>Assessment tools for the various phases of phenomenon-based learning </vt:lpstr>
      <vt:lpstr>Peer review and cooperation</vt:lpstr>
      <vt:lpstr>Tools </vt:lpstr>
      <vt:lpstr>Compliment a friend  What did your friend succeed at especially well?   </vt:lpstr>
      <vt:lpstr>Ask for help from a friend. What do you need help with?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Tools for the assessment of  phenomenon-based learning</dc:title>
  <dc:creator>Mikko Väisänen</dc:creator>
  <cp:lastModifiedBy>Juntunen Seija</cp:lastModifiedBy>
  <cp:revision>4</cp:revision>
  <dcterms:modified xsi:type="dcterms:W3CDTF">2020-02-24T11:55:46Z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0x010100595A45257258E54592B4B23189CAE676</vt:lpwstr>
  </property>
</Properties>
</file>