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 id="2147483683" r:id="rId5"/>
  </p:sldMasterIdLst>
  <p:notesMasterIdLst>
    <p:notesMasterId r:id="rId14"/>
  </p:notesMasterIdLst>
  <p:sldIdLst>
    <p:sldId id="256" r:id="rId6"/>
    <p:sldId id="257" r:id="rId7"/>
    <p:sldId id="258" r:id="rId8"/>
    <p:sldId id="281" r:id="rId9"/>
    <p:sldId id="282" r:id="rId10"/>
    <p:sldId id="283" r:id="rId11"/>
    <p:sldId id="284" r:id="rId12"/>
    <p:sldId id="285" r:id="rId13"/>
  </p:sldIdLst>
  <p:sldSz cx="12192000" cy="6858000"/>
  <p:notesSz cx="6808788" cy="9940925"/>
  <p:embeddedFontLst>
    <p:embeddedFont>
      <p:font typeface="Arial Black" panose="020B0A04020102020204" pitchFamily="34" charset="0"/>
      <p:regular r:id="rId15"/>
      <p:bold r:id="rId16"/>
    </p:embeddedFont>
    <p:embeddedFont>
      <p:font typeface="Calibri" panose="020F0502020204030204" pitchFamily="34" charset="0"/>
      <p:regular r:id="rId17"/>
      <p:bold r:id="rId18"/>
      <p:italic r:id="rId19"/>
      <p:boldItalic r:id="rId20"/>
    </p:embeddedFont>
    <p:embeddedFont>
      <p:font typeface="Caveat"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00">
          <p15:clr>
            <a:srgbClr val="9AA0A6"/>
          </p15:clr>
        </p15:guide>
        <p15:guide id="2" pos="7347">
          <p15:clr>
            <a:srgbClr val="9AA0A6"/>
          </p15:clr>
        </p15:guide>
        <p15:guide id="3" orient="horz" pos="73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5C2EAF-8482-41FC-94B3-E6EEAC4F992E}">
  <a:tblStyle styleId="{A95C2EAF-8482-41FC-94B3-E6EEAC4F99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pos="300"/>
        <p:guide pos="7347"/>
        <p:guide orient="horz" pos="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877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877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877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02272d516_0_1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02272d516_0_1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rgbClr val="000000"/>
              </a:buClr>
              <a:buSzPts val="1400"/>
              <a:buFont typeface="Arial"/>
              <a:buAutoNum type="arabicPeriod"/>
            </a:pPr>
            <a:endParaRPr>
              <a:solidFill>
                <a:srgbClr val="000000"/>
              </a:solidFill>
              <a:latin typeface="Arial"/>
              <a:ea typeface="Arial"/>
              <a:cs typeface="Arial"/>
              <a:sym typeface="Arial"/>
            </a:endParaRPr>
          </a:p>
        </p:txBody>
      </p:sp>
      <p:sp>
        <p:nvSpPr>
          <p:cNvPr id="207" name="Google Shape;207;g602272d516_0_1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02272d516_0_1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sz="1100">
                <a:solidFill>
                  <a:srgbClr val="1F497D"/>
                </a:solidFill>
              </a:rPr>
              <a:t>työkalujen soveltuvuudesta 0365 ja google-ympäristöihin?</a:t>
            </a:r>
            <a:endParaRPr/>
          </a:p>
        </p:txBody>
      </p:sp>
      <p:sp>
        <p:nvSpPr>
          <p:cNvPr id="212" name="Google Shape;212;g602272d516_0_1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02272d516_2_2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8" name="Google Shape;218;g602272d516_2_2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c3c9e8ac8_0_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c3c9e8ac8_0_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g6c3c9e8ac8_0_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6c3c9e8ac8_0_3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6c3c9e8ac8_0_35: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g6c3c9e8ac8_0_35: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75b1c14422_0_56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75b1c14422_0_569: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g75b1c14422_0_569: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75b1c14422_0_61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75b1c14422_0_612: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2" name="Google Shape;772;g75b1c14422_0_612: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602272d516_2_2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602272d516_2_2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g602272d516_2_2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6178351" y="0"/>
            <a:ext cx="6013649" cy="6858000"/>
          </a:xfrm>
          <a:prstGeom prst="rect">
            <a:avLst/>
          </a:prstGeom>
          <a:solidFill>
            <a:srgbClr val="EAEAEA"/>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body" idx="1"/>
          </p:nvPr>
        </p:nvSpPr>
        <p:spPr>
          <a:xfrm>
            <a:off x="1219199" y="4653848"/>
            <a:ext cx="4876799" cy="405750"/>
          </a:xfrm>
          <a:prstGeom prst="rect">
            <a:avLst/>
          </a:prstGeom>
          <a:noFill/>
          <a:ln>
            <a:noFill/>
          </a:ln>
        </p:spPr>
        <p:txBody>
          <a:bodyPr spcFirstLastPara="1" wrap="square" lIns="54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body" idx="3"/>
          </p:nvPr>
        </p:nvSpPr>
        <p:spPr>
          <a:xfrm>
            <a:off x="1219199" y="4901438"/>
            <a:ext cx="4876799" cy="699383"/>
          </a:xfrm>
          <a:prstGeom prst="rect">
            <a:avLst/>
          </a:prstGeom>
          <a:noFill/>
          <a:ln>
            <a:noFill/>
          </a:ln>
        </p:spPr>
        <p:txBody>
          <a:bodyPr spcFirstLastPara="1" wrap="square" lIns="43200" tIns="0" rIns="0" bIns="0" anchor="t" anchorCtr="0">
            <a:noAutofit/>
          </a:bodyPr>
          <a:lstStyle>
            <a:lvl1pPr marL="457200" marR="0" lvl="0" indent="-228600" algn="l" rtl="0">
              <a:lnSpc>
                <a:spcPct val="110000"/>
              </a:lnSpc>
              <a:spcBef>
                <a:spcPts val="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L="914400" marR="0" lvl="1"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2"/>
          <p:cNvSpPr txBox="1"/>
          <p:nvPr/>
        </p:nvSpPr>
        <p:spPr>
          <a:xfrm>
            <a:off x="2272274" y="5965898"/>
            <a:ext cx="2461834" cy="169277"/>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1100" b="0" i="0" u="none" strike="noStrike" cap="none">
                <a:solidFill>
                  <a:srgbClr val="343D58"/>
                </a:solidFill>
                <a:latin typeface="Arial"/>
                <a:ea typeface="Arial"/>
                <a:cs typeface="Arial"/>
                <a:sym typeface="Arial"/>
              </a:rPr>
              <a:t>LINK Design and Development Oy</a:t>
            </a:r>
            <a:endParaRPr sz="1100" b="0" i="0" u="none" strike="noStrike" cap="none">
              <a:solidFill>
                <a:srgbClr val="343D58"/>
              </a:solidFill>
              <a:latin typeface="Arial"/>
              <a:ea typeface="Arial"/>
              <a:cs typeface="Arial"/>
              <a:sym typeface="Arial"/>
            </a:endParaRPr>
          </a:p>
        </p:txBody>
      </p:sp>
      <p:cxnSp>
        <p:nvCxnSpPr>
          <p:cNvPr id="15" name="Google Shape;15;p2"/>
          <p:cNvCxnSpPr/>
          <p:nvPr/>
        </p:nvCxnSpPr>
        <p:spPr>
          <a:xfrm>
            <a:off x="2189921" y="5957950"/>
            <a:ext cx="0" cy="182404"/>
          </a:xfrm>
          <a:prstGeom prst="straightConnector1">
            <a:avLst/>
          </a:prstGeom>
          <a:noFill/>
          <a:ln w="9525" cap="flat" cmpd="sng">
            <a:solidFill>
              <a:srgbClr val="343D58"/>
            </a:solidFill>
            <a:prstDash val="solid"/>
            <a:miter lim="800000"/>
            <a:headEnd type="none" w="sm" len="sm"/>
            <a:tailEnd type="none" w="sm" len="sm"/>
          </a:ln>
        </p:spPr>
      </p:cxnSp>
      <p:sp>
        <p:nvSpPr>
          <p:cNvPr id="16" name="Google Shape;16;p2"/>
          <p:cNvSpPr txBox="1"/>
          <p:nvPr/>
        </p:nvSpPr>
        <p:spPr>
          <a:xfrm>
            <a:off x="4889148" y="5967614"/>
            <a:ext cx="1335020" cy="169277"/>
          </a:xfrm>
          <a:prstGeom prst="rect">
            <a:avLst/>
          </a:prstGeom>
          <a:noFill/>
          <a:ln>
            <a:noFill/>
          </a:ln>
        </p:spPr>
        <p:txBody>
          <a:bodyPr spcFirstLastPara="1" wrap="square" lIns="21600" tIns="0" rIns="0" bIns="0" anchor="t" anchorCtr="0">
            <a:noAutofit/>
          </a:bodyPr>
          <a:lstStyle/>
          <a:p>
            <a:pPr marL="0" marR="0" lvl="0" indent="0" algn="l" rtl="0">
              <a:spcBef>
                <a:spcPts val="0"/>
              </a:spcBef>
              <a:spcAft>
                <a:spcPts val="0"/>
              </a:spcAft>
              <a:buNone/>
            </a:pPr>
            <a:r>
              <a:rPr lang="fi-FI" sz="1100" b="0" i="0" u="none" strike="noStrike" cap="none">
                <a:solidFill>
                  <a:srgbClr val="343D58"/>
                </a:solidFill>
                <a:latin typeface="Arial"/>
                <a:ea typeface="Arial"/>
                <a:cs typeface="Arial"/>
                <a:sym typeface="Arial"/>
              </a:rPr>
              <a:t>linkdesign.fi</a:t>
            </a:r>
            <a:endParaRPr sz="1100" b="0" i="0" u="none" strike="noStrike" cap="none">
              <a:solidFill>
                <a:srgbClr val="343D58"/>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a:off x="1266616" y="5975792"/>
            <a:ext cx="763316" cy="145393"/>
          </a:xfrm>
          <a:prstGeom prst="rect">
            <a:avLst/>
          </a:prstGeom>
          <a:noFill/>
          <a:ln>
            <a:noFill/>
          </a:ln>
        </p:spPr>
      </p:pic>
      <p:sp>
        <p:nvSpPr>
          <p:cNvPr id="18" name="Google Shape;18;p2"/>
          <p:cNvSpPr txBox="1">
            <a:spLocks noGrp="1"/>
          </p:cNvSpPr>
          <p:nvPr>
            <p:ph type="body" idx="4"/>
          </p:nvPr>
        </p:nvSpPr>
        <p:spPr>
          <a:xfrm>
            <a:off x="1219201" y="2001726"/>
            <a:ext cx="5395494" cy="2072299"/>
          </a:xfrm>
          <a:prstGeom prst="rect">
            <a:avLst/>
          </a:prstGeom>
          <a:noFill/>
          <a:ln>
            <a:noFill/>
          </a:ln>
        </p:spPr>
        <p:txBody>
          <a:bodyPr spcFirstLastPara="1" wrap="square" lIns="0" tIns="0" rIns="0" bIns="0" anchor="b" anchorCtr="0">
            <a:noAutofit/>
          </a:bodyPr>
          <a:lstStyle>
            <a:lvl1pPr marL="457200" marR="0" lvl="0" indent="-228600" algn="l" rtl="0">
              <a:lnSpc>
                <a:spcPct val="83000"/>
              </a:lnSpc>
              <a:spcBef>
                <a:spcPts val="0"/>
              </a:spcBef>
              <a:spcAft>
                <a:spcPts val="0"/>
              </a:spcAft>
              <a:buClr>
                <a:srgbClr val="343D58"/>
              </a:buClr>
              <a:buSzPts val="8000"/>
              <a:buFont typeface="Arial"/>
              <a:buNone/>
              <a:defRPr sz="8000" b="1"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9" name="Google Shape;19;p2"/>
          <p:cNvCxnSpPr/>
          <p:nvPr/>
        </p:nvCxnSpPr>
        <p:spPr>
          <a:xfrm>
            <a:off x="4769814" y="5957950"/>
            <a:ext cx="0" cy="182404"/>
          </a:xfrm>
          <a:prstGeom prst="straightConnector1">
            <a:avLst/>
          </a:prstGeom>
          <a:noFill/>
          <a:ln w="9525" cap="flat" cmpd="sng">
            <a:solidFill>
              <a:srgbClr val="343D58"/>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ystykuva ja puhekupla A">
  <p:cSld name="Pystykuva ja puhekupla A">
    <p:spTree>
      <p:nvGrpSpPr>
        <p:cNvPr id="1" name="Shape 59"/>
        <p:cNvGrpSpPr/>
        <p:nvPr/>
      </p:nvGrpSpPr>
      <p:grpSpPr>
        <a:xfrm>
          <a:off x="0" y="0"/>
          <a:ext cx="0" cy="0"/>
          <a:chOff x="0" y="0"/>
          <a:chExt cx="0" cy="0"/>
        </a:xfrm>
      </p:grpSpPr>
      <p:sp>
        <p:nvSpPr>
          <p:cNvPr id="60" name="Google Shape;60;p11"/>
          <p:cNvSpPr txBox="1"/>
          <p:nvPr/>
        </p:nvSpPr>
        <p:spPr>
          <a:xfrm>
            <a:off x="182817" y="6562498"/>
            <a:ext cx="1086836"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
        <p:nvSpPr>
          <p:cNvPr id="61" name="Google Shape;61;p11"/>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62" name="Google Shape;62;p11"/>
          <p:cNvSpPr>
            <a:spLocks noGrp="1"/>
          </p:cNvSpPr>
          <p:nvPr>
            <p:ph type="pic" idx="2"/>
          </p:nvPr>
        </p:nvSpPr>
        <p:spPr>
          <a:xfrm>
            <a:off x="1" y="0"/>
            <a:ext cx="4872037"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457199" y="1196502"/>
            <a:ext cx="9972000" cy="49806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ansi 1 B">
  <p:cSld name="Kansi 1 B">
    <p:bg>
      <p:bgPr>
        <a:solidFill>
          <a:srgbClr val="0001BE"/>
        </a:solidFill>
        <a:effectLst/>
      </p:bgPr>
    </p:bg>
    <p:spTree>
      <p:nvGrpSpPr>
        <p:cNvPr id="1" name="Shape 83"/>
        <p:cNvGrpSpPr/>
        <p:nvPr/>
      </p:nvGrpSpPr>
      <p:grpSpPr>
        <a:xfrm>
          <a:off x="0" y="0"/>
          <a:ext cx="0" cy="0"/>
          <a:chOff x="0" y="0"/>
          <a:chExt cx="0" cy="0"/>
        </a:xfrm>
      </p:grpSpPr>
      <p:sp>
        <p:nvSpPr>
          <p:cNvPr id="84" name="Google Shape;84;p15"/>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5"/>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5"/>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7" name="Google Shape;87;p15"/>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so kuva">
  <p:cSld name="Iso kuva">
    <p:spTree>
      <p:nvGrpSpPr>
        <p:cNvPr id="1" name="Shape 88"/>
        <p:cNvGrpSpPr/>
        <p:nvPr/>
      </p:nvGrpSpPr>
      <p:grpSpPr>
        <a:xfrm>
          <a:off x="0" y="0"/>
          <a:ext cx="0" cy="0"/>
          <a:chOff x="0" y="0"/>
          <a:chExt cx="0" cy="0"/>
        </a:xfrm>
      </p:grpSpPr>
      <p:sp>
        <p:nvSpPr>
          <p:cNvPr id="89" name="Google Shape;89;p16"/>
          <p:cNvSpPr>
            <a:spLocks noGrp="1"/>
          </p:cNvSpPr>
          <p:nvPr>
            <p:ph type="pic" idx="2"/>
          </p:nvPr>
        </p:nvSpPr>
        <p:spPr>
          <a:xfrm>
            <a:off x="0" y="0"/>
            <a:ext cx="12192000" cy="54285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16"/>
          <p:cNvSpPr txBox="1">
            <a:spLocks noGrp="1"/>
          </p:cNvSpPr>
          <p:nvPr>
            <p:ph type="title"/>
          </p:nvPr>
        </p:nvSpPr>
        <p:spPr>
          <a:xfrm>
            <a:off x="457199" y="5486400"/>
            <a:ext cx="11235300" cy="6708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dk1"/>
              </a:buClr>
              <a:buSzPts val="2600"/>
              <a:buFont typeface="Arial"/>
              <a:buNone/>
              <a:defRPr sz="2600" b="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1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petus">
  <p:cSld name="Lopetus">
    <p:bg>
      <p:bgPr>
        <a:solidFill>
          <a:srgbClr val="0001BE"/>
        </a:solidFill>
        <a:effectLst/>
      </p:bgPr>
    </p:bg>
    <p:spTree>
      <p:nvGrpSpPr>
        <p:cNvPr id="1" name="Shape 99"/>
        <p:cNvGrpSpPr/>
        <p:nvPr/>
      </p:nvGrpSpPr>
      <p:grpSpPr>
        <a:xfrm>
          <a:off x="0" y="0"/>
          <a:ext cx="0" cy="0"/>
          <a:chOff x="0" y="0"/>
          <a:chExt cx="0" cy="0"/>
        </a:xfrm>
      </p:grpSpPr>
      <p:sp>
        <p:nvSpPr>
          <p:cNvPr id="100" name="Google Shape;100;p18"/>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8"/>
          <p:cNvSpPr txBox="1">
            <a:spLocks noGrp="1"/>
          </p:cNvSpPr>
          <p:nvPr>
            <p:ph type="body" idx="1"/>
          </p:nvPr>
        </p:nvSpPr>
        <p:spPr>
          <a:xfrm>
            <a:off x="457200" y="2344738"/>
            <a:ext cx="5460900" cy="30444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rgbClr val="FFFFFF"/>
              </a:buClr>
              <a:buSzPts val="2500"/>
              <a:buNone/>
              <a:defRPr>
                <a:solidFill>
                  <a:srgbClr val="FFFFFF"/>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2" name="Google Shape;102;p18"/>
          <p:cNvSpPr txBox="1"/>
          <p:nvPr/>
        </p:nvSpPr>
        <p:spPr>
          <a:xfrm>
            <a:off x="301556" y="194553"/>
            <a:ext cx="10087500" cy="17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9000" b="1">
                <a:solidFill>
                  <a:srgbClr val="FFFFFF"/>
                </a:solidFill>
                <a:latin typeface="Arial"/>
                <a:ea typeface="Arial"/>
                <a:cs typeface="Arial"/>
                <a:sym typeface="Arial"/>
              </a:rPr>
              <a:t>Kiitos!</a:t>
            </a:r>
            <a:endParaRPr/>
          </a:p>
        </p:txBody>
      </p:sp>
      <p:pic>
        <p:nvPicPr>
          <p:cNvPr id="103" name="Google Shape;103;p18"/>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7000"/>
              <a:buFont typeface="Arial"/>
              <a:buNone/>
              <a:defRPr sz="70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9"/>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Otsikkodia nega">
  <p:cSld name="Otsikkodia nega">
    <p:bg>
      <p:bgPr>
        <a:solidFill>
          <a:srgbClr val="000000"/>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0"/>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0"/>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2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14" name="Google Shape;114;p20"/>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äliotsikko spåra">
  <p:cSld name="Väliotsikko spåra">
    <p:bg>
      <p:bgPr>
        <a:solidFill>
          <a:srgbClr val="009246"/>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1"/>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1"/>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20" name="Google Shape;120;p21"/>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Väliotsikko kupari">
  <p:cSld name="Väliotsikko kupari">
    <p:bg>
      <p:bgPr>
        <a:solidFill>
          <a:srgbClr val="00D7A6"/>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2"/>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26" name="Google Shape;126;p22"/>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Väliotsikko vaakuna">
  <p:cSld name="Väliotsikko vaakuna">
    <p:bg>
      <p:bgPr>
        <a:solidFill>
          <a:srgbClr val="0001BE"/>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3"/>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3"/>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3"/>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32" name="Google Shape;132;p23"/>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unainen sivu ja iso teksti">
  <p:cSld name="1_Punainen sivu ja iso teksti">
    <p:bg>
      <p:bgPr>
        <a:solidFill>
          <a:srgbClr val="ED3B56"/>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i="0" u="none" strike="noStrike" cap="none">
                <a:solidFill>
                  <a:schemeClr val="lt1"/>
                </a:solidFill>
                <a:latin typeface="Arial"/>
                <a:ea typeface="Arial"/>
                <a:cs typeface="Arial"/>
                <a:sym typeface="Arial"/>
              </a:rPr>
              <a:t>linkdesign.fi</a:t>
            </a:r>
            <a:endParaRPr sz="900" b="1" i="0" u="none" strike="noStrike" cap="none">
              <a:solidFill>
                <a:schemeClr val="lt1"/>
              </a:solidFill>
              <a:latin typeface="Arial"/>
              <a:ea typeface="Arial"/>
              <a:cs typeface="Arial"/>
              <a:sym typeface="Arial"/>
            </a:endParaRPr>
          </a:p>
        </p:txBody>
      </p:sp>
      <p:sp>
        <p:nvSpPr>
          <p:cNvPr id="22" name="Google Shape;22;p3"/>
          <p:cNvSpPr txBox="1">
            <a:spLocks noGrp="1"/>
          </p:cNvSpPr>
          <p:nvPr>
            <p:ph type="body" idx="1"/>
          </p:nvPr>
        </p:nvSpPr>
        <p:spPr>
          <a:xfrm>
            <a:off x="1524000" y="2928031"/>
            <a:ext cx="9144000" cy="172266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00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i="0" u="none" strike="noStrike" cap="none">
                <a:solidFill>
                  <a:schemeClr val="lt1"/>
                </a:solidFill>
                <a:latin typeface="Arial"/>
                <a:ea typeface="Arial"/>
                <a:cs typeface="Arial"/>
                <a:sym typeface="Arial"/>
              </a:rPr>
              <a:t>For the real world.</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Väliotsikko tiili">
  <p:cSld name="Väliotsikko tiili">
    <p:bg>
      <p:bgPr>
        <a:solidFill>
          <a:srgbClr val="DB2719"/>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4"/>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4"/>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38" name="Google Shape;138;p24"/>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äliotsikko sumu">
  <p:cSld name="Väliotsikko sumu">
    <p:bg>
      <p:bgPr>
        <a:solidFill>
          <a:schemeClr val="accent3"/>
        </a:solidFill>
        <a:effectLst/>
      </p:bgPr>
    </p:bg>
    <p:spTree>
      <p:nvGrpSpPr>
        <p:cNvPr id="1" name="Shape 139"/>
        <p:cNvGrpSpPr/>
        <p:nvPr/>
      </p:nvGrpSpPr>
      <p:grpSpPr>
        <a:xfrm>
          <a:off x="0" y="0"/>
          <a:ext cx="0" cy="0"/>
          <a:chOff x="0" y="0"/>
          <a:chExt cx="0" cy="0"/>
        </a:xfrm>
      </p:grpSpPr>
      <p:sp>
        <p:nvSpPr>
          <p:cNvPr id="140" name="Google Shape;140;p25"/>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5"/>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5"/>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5"/>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44" name="Google Shape;144;p25"/>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äliotsikko metro">
  <p:cSld name="Väliotsikko metro">
    <p:bg>
      <p:bgPr>
        <a:solidFill>
          <a:schemeClr val="accent2"/>
        </a:solidFill>
        <a:effectLst/>
      </p:bgPr>
    </p:bg>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50" name="Google Shape;150;p26"/>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7"/>
          <p:cNvSpPr txBox="1">
            <a:spLocks noGrp="1"/>
          </p:cNvSpPr>
          <p:nvPr>
            <p:ph type="body" idx="1"/>
          </p:nvPr>
        </p:nvSpPr>
        <p:spPr>
          <a:xfrm>
            <a:off x="457200" y="1935804"/>
            <a:ext cx="5364000" cy="4241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4" name="Google Shape;154;p27"/>
          <p:cNvSpPr txBox="1">
            <a:spLocks noGrp="1"/>
          </p:cNvSpPr>
          <p:nvPr>
            <p:ph type="body" idx="2"/>
          </p:nvPr>
        </p:nvSpPr>
        <p:spPr>
          <a:xfrm>
            <a:off x="6172200" y="1935804"/>
            <a:ext cx="5364000" cy="4241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p27"/>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7"/>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7"/>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58" name="Google Shape;158;p27"/>
          <p:cNvSpPr txBox="1">
            <a:spLocks noGrp="1"/>
          </p:cNvSpPr>
          <p:nvPr>
            <p:ph type="body" idx="3"/>
          </p:nvPr>
        </p:nvSpPr>
        <p:spPr>
          <a:xfrm>
            <a:off x="457200" y="1555784"/>
            <a:ext cx="5364300" cy="40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9" name="Google Shape;159;p27"/>
          <p:cNvSpPr txBox="1">
            <a:spLocks noGrp="1"/>
          </p:cNvSpPr>
          <p:nvPr>
            <p:ph type="body" idx="4"/>
          </p:nvPr>
        </p:nvSpPr>
        <p:spPr>
          <a:xfrm>
            <a:off x="6174000" y="1555784"/>
            <a:ext cx="5364300" cy="40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isältö ja kuva">
  <p:cSld name="Sisältö ja kuva">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457200" y="408562"/>
            <a:ext cx="63717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28"/>
          <p:cNvSpPr txBox="1">
            <a:spLocks noGrp="1"/>
          </p:cNvSpPr>
          <p:nvPr>
            <p:ph type="body" idx="1"/>
          </p:nvPr>
        </p:nvSpPr>
        <p:spPr>
          <a:xfrm>
            <a:off x="457200" y="1195200"/>
            <a:ext cx="6371700" cy="49824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8"/>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8"/>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8"/>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66" name="Google Shape;166;p28"/>
          <p:cNvSpPr>
            <a:spLocks noGrp="1"/>
          </p:cNvSpPr>
          <p:nvPr>
            <p:ph type="pic" idx="2"/>
          </p:nvPr>
        </p:nvSpPr>
        <p:spPr>
          <a:xfrm>
            <a:off x="7131050" y="0"/>
            <a:ext cx="5061000" cy="6858000"/>
          </a:xfrm>
          <a:prstGeom prst="rect">
            <a:avLst/>
          </a:prstGeom>
          <a:solidFill>
            <a:srgbClr val="D8D8D8"/>
          </a:solidFill>
          <a:ln>
            <a:noFill/>
          </a:ln>
        </p:spPr>
        <p:txBody>
          <a:bodyPr spcFirstLastPara="1" wrap="square" lIns="0" tIns="0" rIns="0" bIns="0" anchor="t" anchorCtr="0">
            <a:noAutofit/>
          </a:bodyPr>
          <a:lstStyle>
            <a:lvl1pPr marR="0" lvl="0" algn="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67"/>
        <p:cNvGrpSpPr/>
        <p:nvPr/>
      </p:nvGrpSpPr>
      <p:grpSpPr>
        <a:xfrm>
          <a:off x="0" y="0"/>
          <a:ext cx="0" cy="0"/>
          <a:chOff x="0" y="0"/>
          <a:chExt cx="0" cy="0"/>
        </a:xfrm>
      </p:grpSpPr>
      <p:sp>
        <p:nvSpPr>
          <p:cNvPr id="168" name="Google Shape;168;p29"/>
          <p:cNvSpPr>
            <a:spLocks noGrp="1"/>
          </p:cNvSpPr>
          <p:nvPr>
            <p:ph type="pic" idx="2"/>
          </p:nvPr>
        </p:nvSpPr>
        <p:spPr>
          <a:xfrm>
            <a:off x="0" y="0"/>
            <a:ext cx="12192000" cy="68580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ogo" type="blank">
  <p:cSld name="BLANK">
    <p:spTree>
      <p:nvGrpSpPr>
        <p:cNvPr id="1" name="Shape 170"/>
        <p:cNvGrpSpPr/>
        <p:nvPr/>
      </p:nvGrpSpPr>
      <p:grpSpPr>
        <a:xfrm>
          <a:off x="0" y="0"/>
          <a:ext cx="0" cy="0"/>
          <a:chOff x="0" y="0"/>
          <a:chExt cx="0" cy="0"/>
        </a:xfrm>
      </p:grpSpPr>
      <p:sp>
        <p:nvSpPr>
          <p:cNvPr id="171" name="Google Shape;171;p30"/>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30"/>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3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174" name="Google Shape;174;p30"/>
          <p:cNvPicPr preferRelativeResize="0"/>
          <p:nvPr/>
        </p:nvPicPr>
        <p:blipFill>
          <a:blip r:embed="rId2">
            <a:alphaModFix/>
          </a:blip>
          <a:stretch>
            <a:fillRect/>
          </a:stretch>
        </p:blipFill>
        <p:spPr>
          <a:xfrm>
            <a:off x="5015874" y="1529550"/>
            <a:ext cx="6749977" cy="37988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yhjä">
  <p:cSld name="Tyhjä">
    <p:spTree>
      <p:nvGrpSpPr>
        <p:cNvPr id="1" name="Shape 175"/>
        <p:cNvGrpSpPr/>
        <p:nvPr/>
      </p:nvGrpSpPr>
      <p:grpSpPr>
        <a:xfrm>
          <a:off x="0" y="0"/>
          <a:ext cx="0" cy="0"/>
          <a:chOff x="0" y="0"/>
          <a:chExt cx="0" cy="0"/>
        </a:xfrm>
      </p:grpSpPr>
      <p:sp>
        <p:nvSpPr>
          <p:cNvPr id="176" name="Google Shape;176;p31"/>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31"/>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3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Kansi 2 B">
  <p:cSld name="Kansi 2 B">
    <p:bg>
      <p:bgPr>
        <a:solidFill>
          <a:srgbClr val="9FC9EB"/>
        </a:solidFill>
        <a:effectLst/>
      </p:bgPr>
    </p:bg>
    <p:spTree>
      <p:nvGrpSpPr>
        <p:cNvPr id="1" name="Shape 179"/>
        <p:cNvGrpSpPr/>
        <p:nvPr/>
      </p:nvGrpSpPr>
      <p:grpSpPr>
        <a:xfrm>
          <a:off x="0" y="0"/>
          <a:ext cx="0" cy="0"/>
          <a:chOff x="0" y="0"/>
          <a:chExt cx="0" cy="0"/>
        </a:xfrm>
      </p:grpSpPr>
      <p:sp>
        <p:nvSpPr>
          <p:cNvPr id="180" name="Google Shape;180;p32"/>
          <p:cNvSpPr/>
          <p:nvPr/>
        </p:nvSpPr>
        <p:spPr>
          <a:xfrm>
            <a:off x="0" y="0"/>
            <a:ext cx="12193206" cy="5572472"/>
          </a:xfrm>
          <a:custGeom>
            <a:avLst/>
            <a:gdLst/>
            <a:ahLst/>
            <a:cxnLst/>
            <a:rect l="l" t="t" r="r" b="b"/>
            <a:pathLst>
              <a:path w="25400" h="11590" extrusionOk="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32"/>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p32"/>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3" name="Google Shape;183;p32"/>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Kansi 3 B">
  <p:cSld name="Kansi 3 B">
    <p:bg>
      <p:bgPr>
        <a:solidFill>
          <a:srgbClr val="FFC61E"/>
        </a:solidFill>
        <a:effectLst/>
      </p:bgPr>
    </p:bg>
    <p:spTree>
      <p:nvGrpSpPr>
        <p:cNvPr id="1" name="Shape 184"/>
        <p:cNvGrpSpPr/>
        <p:nvPr/>
      </p:nvGrpSpPr>
      <p:grpSpPr>
        <a:xfrm>
          <a:off x="0" y="0"/>
          <a:ext cx="0" cy="0"/>
          <a:chOff x="0" y="0"/>
          <a:chExt cx="0" cy="0"/>
        </a:xfrm>
      </p:grpSpPr>
      <p:sp>
        <p:nvSpPr>
          <p:cNvPr id="185" name="Google Shape;185;p33"/>
          <p:cNvSpPr/>
          <p:nvPr/>
        </p:nvSpPr>
        <p:spPr>
          <a:xfrm>
            <a:off x="0" y="0"/>
            <a:ext cx="9679037" cy="6857994"/>
          </a:xfrm>
          <a:custGeom>
            <a:avLst/>
            <a:gdLst/>
            <a:ahLst/>
            <a:cxnLst/>
            <a:rect l="l" t="t" r="r" b="b"/>
            <a:pathLst>
              <a:path w="20142" h="14300" extrusionOk="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33"/>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3"/>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8" name="Google Shape;188;p33"/>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palstaa">
  <p:cSld name="Kaksi palstaa">
    <p:spTree>
      <p:nvGrpSpPr>
        <p:cNvPr id="1" name="Shape 24"/>
        <p:cNvGrpSpPr/>
        <p:nvPr/>
      </p:nvGrpSpPr>
      <p:grpSpPr>
        <a:xfrm>
          <a:off x="0" y="0"/>
          <a:ext cx="0" cy="0"/>
          <a:chOff x="0" y="0"/>
          <a:chExt cx="0" cy="0"/>
        </a:xfrm>
      </p:grpSpPr>
      <p:sp>
        <p:nvSpPr>
          <p:cNvPr id="25" name="Google Shape;25;p4"/>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i="0" u="none" strike="noStrike" cap="none">
                <a:solidFill>
                  <a:srgbClr val="343D58"/>
                </a:solidFill>
                <a:latin typeface="Arial"/>
                <a:ea typeface="Arial"/>
                <a:cs typeface="Arial"/>
                <a:sym typeface="Arial"/>
              </a:rPr>
              <a:t>linkdesign.fi</a:t>
            </a:r>
            <a:endParaRPr sz="900" b="1" i="0" u="none" strike="noStrike" cap="none">
              <a:solidFill>
                <a:srgbClr val="343D58"/>
              </a:solidFill>
              <a:latin typeface="Arial"/>
              <a:ea typeface="Arial"/>
              <a:cs typeface="Arial"/>
              <a:sym typeface="Arial"/>
            </a:endParaRPr>
          </a:p>
        </p:txBody>
      </p:sp>
      <p:sp>
        <p:nvSpPr>
          <p:cNvPr id="26" name="Google Shape;26;p4"/>
          <p:cNvSpPr txBox="1">
            <a:spLocks noGrp="1"/>
          </p:cNvSpPr>
          <p:nvPr>
            <p:ph type="body" idx="1"/>
          </p:nvPr>
        </p:nvSpPr>
        <p:spPr>
          <a:xfrm>
            <a:off x="2424112" y="2212566"/>
            <a:ext cx="7308850" cy="54187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body" idx="2"/>
          </p:nvPr>
        </p:nvSpPr>
        <p:spPr>
          <a:xfrm>
            <a:off x="2424113" y="1884960"/>
            <a:ext cx="2447925" cy="317878"/>
          </a:xfrm>
          <a:prstGeom prst="rect">
            <a:avLst/>
          </a:prstGeom>
          <a:noFill/>
          <a:ln>
            <a:noFill/>
          </a:ln>
        </p:spPr>
        <p:txBody>
          <a:bodyPr spcFirstLastPara="1" wrap="square" lIns="18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4"/>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i="0" u="none" strike="noStrike" cap="none">
                <a:solidFill>
                  <a:srgbClr val="343D58"/>
                </a:solidFill>
                <a:latin typeface="Arial"/>
                <a:ea typeface="Arial"/>
                <a:cs typeface="Arial"/>
                <a:sym typeface="Arial"/>
              </a:rPr>
              <a:t>For the real world.</a:t>
            </a:r>
            <a:endParaRPr sz="900" b="1" i="0" u="none" strike="noStrike" cap="none">
              <a:solidFill>
                <a:srgbClr val="343D58"/>
              </a:solidFill>
              <a:latin typeface="Arial"/>
              <a:ea typeface="Arial"/>
              <a:cs typeface="Arial"/>
              <a:sym typeface="Arial"/>
            </a:endParaRPr>
          </a:p>
        </p:txBody>
      </p:sp>
      <p:sp>
        <p:nvSpPr>
          <p:cNvPr id="29" name="Google Shape;29;p4"/>
          <p:cNvSpPr txBox="1">
            <a:spLocks noGrp="1"/>
          </p:cNvSpPr>
          <p:nvPr>
            <p:ph type="body" idx="3"/>
          </p:nvPr>
        </p:nvSpPr>
        <p:spPr>
          <a:xfrm>
            <a:off x="2424113" y="3171640"/>
            <a:ext cx="7308850" cy="2249803"/>
          </a:xfrm>
          <a:prstGeom prst="rect">
            <a:avLst/>
          </a:prstGeom>
          <a:noFill/>
          <a:ln>
            <a:noFill/>
          </a:ln>
        </p:spPr>
        <p:txBody>
          <a:bodyPr spcFirstLastPara="1" wrap="square" lIns="18000" tIns="0" rIns="0" bIns="0" anchor="t" anchorCtr="0">
            <a:noAutofit/>
          </a:bodyPr>
          <a:lstStyle>
            <a:lvl1pPr marL="457200" marR="0" lvl="0" indent="-228600" algn="l"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Kansi 4 B">
  <p:cSld name="Kansi 4 B">
    <p:bg>
      <p:bgPr>
        <a:solidFill>
          <a:srgbClr val="00D7A7"/>
        </a:solidFill>
        <a:effectLst/>
      </p:bgPr>
    </p:bg>
    <p:spTree>
      <p:nvGrpSpPr>
        <p:cNvPr id="1" name="Shape 189"/>
        <p:cNvGrpSpPr/>
        <p:nvPr/>
      </p:nvGrpSpPr>
      <p:grpSpPr>
        <a:xfrm>
          <a:off x="0" y="0"/>
          <a:ext cx="0" cy="0"/>
          <a:chOff x="0" y="0"/>
          <a:chExt cx="0" cy="0"/>
        </a:xfrm>
      </p:grpSpPr>
      <p:sp>
        <p:nvSpPr>
          <p:cNvPr id="190" name="Google Shape;190;p34"/>
          <p:cNvSpPr/>
          <p:nvPr/>
        </p:nvSpPr>
        <p:spPr>
          <a:xfrm>
            <a:off x="-1" y="0"/>
            <a:ext cx="12193206" cy="6857996"/>
          </a:xfrm>
          <a:custGeom>
            <a:avLst/>
            <a:gdLst/>
            <a:ahLst/>
            <a:cxnLst/>
            <a:rect l="l" t="t" r="r" b="b"/>
            <a:pathLst>
              <a:path w="25400" h="14293" extrusionOk="0">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34"/>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34"/>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3" name="Google Shape;193;p34"/>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Kansi 5 B">
  <p:cSld name="Kansi 5 B">
    <p:bg>
      <p:bgPr>
        <a:solidFill>
          <a:srgbClr val="9FC9EB"/>
        </a:solidFill>
        <a:effectLst/>
      </p:bgPr>
    </p:bg>
    <p:spTree>
      <p:nvGrpSpPr>
        <p:cNvPr id="1" name="Shape 194"/>
        <p:cNvGrpSpPr/>
        <p:nvPr/>
      </p:nvGrpSpPr>
      <p:grpSpPr>
        <a:xfrm>
          <a:off x="0" y="0"/>
          <a:ext cx="0" cy="0"/>
          <a:chOff x="0" y="0"/>
          <a:chExt cx="0" cy="0"/>
        </a:xfrm>
      </p:grpSpPr>
      <p:sp>
        <p:nvSpPr>
          <p:cNvPr id="195" name="Google Shape;195;p35"/>
          <p:cNvSpPr/>
          <p:nvPr/>
        </p:nvSpPr>
        <p:spPr>
          <a:xfrm>
            <a:off x="0" y="0"/>
            <a:ext cx="12193206" cy="6857994"/>
          </a:xfrm>
          <a:custGeom>
            <a:avLst/>
            <a:gdLst/>
            <a:ahLst/>
            <a:cxnLst/>
            <a:rect l="l" t="t" r="r" b="b"/>
            <a:pathLst>
              <a:path w="25400" h="14300" extrusionOk="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35"/>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5"/>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8" name="Google Shape;198;p35"/>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opetus 2">
  <p:cSld name="Lopetus 2">
    <p:bg>
      <p:bgPr>
        <a:solidFill>
          <a:srgbClr val="0001BE"/>
        </a:solidFill>
        <a:effectLst/>
      </p:bgPr>
    </p:bg>
    <p:spTree>
      <p:nvGrpSpPr>
        <p:cNvPr id="1" name="Shape 199"/>
        <p:cNvGrpSpPr/>
        <p:nvPr/>
      </p:nvGrpSpPr>
      <p:grpSpPr>
        <a:xfrm>
          <a:off x="0" y="0"/>
          <a:ext cx="0" cy="0"/>
          <a:chOff x="0" y="0"/>
          <a:chExt cx="0" cy="0"/>
        </a:xfrm>
      </p:grpSpPr>
      <p:sp>
        <p:nvSpPr>
          <p:cNvPr id="200" name="Google Shape;200;p36"/>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1" name="Google Shape;201;p36"/>
          <p:cNvPicPr preferRelativeResize="0"/>
          <p:nvPr/>
        </p:nvPicPr>
        <p:blipFill rotWithShape="1">
          <a:blip r:embed="rId2">
            <a:alphaModFix/>
          </a:blip>
          <a:srcRect/>
          <a:stretch/>
        </p:blipFill>
        <p:spPr>
          <a:xfrm>
            <a:off x="244211" y="5677621"/>
            <a:ext cx="1686983" cy="946833"/>
          </a:xfrm>
          <a:prstGeom prst="rect">
            <a:avLst/>
          </a:prstGeom>
          <a:noFill/>
          <a:ln>
            <a:noFill/>
          </a:ln>
        </p:spPr>
      </p:pic>
      <p:sp>
        <p:nvSpPr>
          <p:cNvPr id="202" name="Google Shape;202;p36"/>
          <p:cNvSpPr txBox="1">
            <a:spLocks noGrp="1"/>
          </p:cNvSpPr>
          <p:nvPr>
            <p:ph type="body" idx="1"/>
          </p:nvPr>
        </p:nvSpPr>
        <p:spPr>
          <a:xfrm>
            <a:off x="457200" y="2344738"/>
            <a:ext cx="5460900" cy="30444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rgbClr val="FFFFFF"/>
              </a:buClr>
              <a:buSzPts val="2500"/>
              <a:buNone/>
              <a:defRPr>
                <a:solidFill>
                  <a:srgbClr val="FFFFFF"/>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3" name="Google Shape;203;p36"/>
          <p:cNvSpPr txBox="1"/>
          <p:nvPr/>
        </p:nvSpPr>
        <p:spPr>
          <a:xfrm>
            <a:off x="301556" y="194553"/>
            <a:ext cx="10087500" cy="17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9000" b="1">
                <a:solidFill>
                  <a:srgbClr val="FFFFFF"/>
                </a:solidFill>
                <a:latin typeface="Arial"/>
                <a:ea typeface="Arial"/>
                <a:cs typeface="Arial"/>
                <a:sym typeface="Arial"/>
              </a:rPr>
              <a:t>Thank you!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rgbClr val="343D58"/>
        </a:solidFill>
        <a:effectLst/>
      </p:bgPr>
    </p:bg>
    <p:spTree>
      <p:nvGrpSpPr>
        <p:cNvPr id="1" name="Shape 30"/>
        <p:cNvGrpSpPr/>
        <p:nvPr/>
      </p:nvGrpSpPr>
      <p:grpSpPr>
        <a:xfrm>
          <a:off x="0" y="0"/>
          <a:ext cx="0" cy="0"/>
          <a:chOff x="0" y="0"/>
          <a:chExt cx="0" cy="0"/>
        </a:xfrm>
      </p:grpSpPr>
      <p:sp>
        <p:nvSpPr>
          <p:cNvPr id="31" name="Google Shape;31;p5"/>
          <p:cNvSpPr txBox="1"/>
          <p:nvPr/>
        </p:nvSpPr>
        <p:spPr>
          <a:xfrm>
            <a:off x="2473150" y="3191050"/>
            <a:ext cx="7385300" cy="619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i-FI" sz="4000" b="1">
                <a:solidFill>
                  <a:schemeClr val="lt1"/>
                </a:solidFill>
                <a:latin typeface="Arial"/>
                <a:ea typeface="Arial"/>
                <a:cs typeface="Arial"/>
                <a:sym typeface="Arial"/>
              </a:rPr>
              <a:t>For the real world.</a:t>
            </a:r>
            <a:endParaRPr sz="3000" b="1">
              <a:solidFill>
                <a:schemeClr val="lt1"/>
              </a:solidFill>
              <a:latin typeface="Arial"/>
              <a:ea typeface="Arial"/>
              <a:cs typeface="Arial"/>
              <a:sym typeface="Arial"/>
            </a:endParaRPr>
          </a:p>
        </p:txBody>
      </p:sp>
      <p:sp>
        <p:nvSpPr>
          <p:cNvPr id="32" name="Google Shape;32;p5"/>
          <p:cNvSpPr txBox="1"/>
          <p:nvPr/>
        </p:nvSpPr>
        <p:spPr>
          <a:xfrm>
            <a:off x="5718890" y="5987678"/>
            <a:ext cx="754219" cy="138499"/>
          </a:xfrm>
          <a:prstGeom prst="rect">
            <a:avLst/>
          </a:prstGeom>
          <a:noFill/>
          <a:ln>
            <a:noFill/>
          </a:ln>
        </p:spPr>
        <p:txBody>
          <a:bodyPr spcFirstLastPara="1" wrap="square" lIns="21600" tIns="0" rIns="0" bIns="0" anchor="t" anchorCtr="0">
            <a:noAutofit/>
          </a:bodyPr>
          <a:lstStyle/>
          <a:p>
            <a:pPr marL="0" marR="0" lvl="0" indent="0" algn="ctr" rtl="0">
              <a:spcBef>
                <a:spcPts val="0"/>
              </a:spcBef>
              <a:spcAft>
                <a:spcPts val="0"/>
              </a:spcAft>
              <a:buNone/>
            </a:pPr>
            <a:r>
              <a:rPr lang="fi-FI" sz="900" b="0">
                <a:solidFill>
                  <a:schemeClr val="lt1"/>
                </a:solidFill>
                <a:latin typeface="Arial"/>
                <a:ea typeface="Arial"/>
                <a:cs typeface="Arial"/>
                <a:sym typeface="Arial"/>
              </a:rPr>
              <a:t>linkdesign.fi</a:t>
            </a:r>
            <a:endParaRPr sz="900" b="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lkoinen pohja">
  <p:cSld name="Valkoinen pohja">
    <p:spTree>
      <p:nvGrpSpPr>
        <p:cNvPr id="1" name="Shape 33"/>
        <p:cNvGrpSpPr/>
        <p:nvPr/>
      </p:nvGrpSpPr>
      <p:grpSpPr>
        <a:xfrm>
          <a:off x="0" y="0"/>
          <a:ext cx="0" cy="0"/>
          <a:chOff x="0" y="0"/>
          <a:chExt cx="0" cy="0"/>
        </a:xfrm>
      </p:grpSpPr>
      <p:sp>
        <p:nvSpPr>
          <p:cNvPr id="34" name="Google Shape;34;p6"/>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35" name="Google Shape;35;p6"/>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3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arjouskansi, pitkä otsikko">
  <p:cSld name="1_Tarjouskansi, pitkä otsikko">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1219200" y="1644028"/>
            <a:ext cx="4876799" cy="2323841"/>
          </a:xfrm>
          <a:prstGeom prst="rect">
            <a:avLst/>
          </a:prstGeom>
          <a:noFill/>
          <a:ln>
            <a:noFill/>
          </a:ln>
        </p:spPr>
        <p:txBody>
          <a:bodyPr spcFirstLastPara="1" wrap="square" lIns="18000" tIns="0" rIns="0" bIns="0" anchor="t" anchorCtr="0">
            <a:noAutofit/>
          </a:bodyPr>
          <a:lstStyle>
            <a:lvl1pPr marL="457200" marR="0" lvl="0" indent="-228600" algn="l" rtl="0">
              <a:lnSpc>
                <a:spcPct val="100000"/>
              </a:lnSpc>
              <a:spcBef>
                <a:spcPts val="0"/>
              </a:spcBef>
              <a:spcAft>
                <a:spcPts val="0"/>
              </a:spcAft>
              <a:buClr>
                <a:srgbClr val="343D58"/>
              </a:buClr>
              <a:buSzPts val="4500"/>
              <a:buFont typeface="Arial"/>
              <a:buNone/>
              <a:defRPr sz="4500" b="1"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8"/>
          <p:cNvSpPr>
            <a:spLocks noGrp="1"/>
          </p:cNvSpPr>
          <p:nvPr>
            <p:ph type="pic" idx="2"/>
          </p:nvPr>
        </p:nvSpPr>
        <p:spPr>
          <a:xfrm>
            <a:off x="6178351" y="0"/>
            <a:ext cx="6013649"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Google Shape;40;p8"/>
          <p:cNvSpPr txBox="1"/>
          <p:nvPr/>
        </p:nvSpPr>
        <p:spPr>
          <a:xfrm>
            <a:off x="1219199" y="4893889"/>
            <a:ext cx="1310640" cy="693588"/>
          </a:xfrm>
          <a:prstGeom prst="rect">
            <a:avLst/>
          </a:prstGeom>
          <a:noFill/>
          <a:ln>
            <a:noFill/>
          </a:ln>
        </p:spPr>
        <p:txBody>
          <a:bodyPr spcFirstLastPara="1" wrap="square" lIns="54000" tIns="45700" rIns="91425" bIns="45700" anchor="t" anchorCtr="0">
            <a:noAutofit/>
          </a:bodyPr>
          <a:lstStyle/>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Tarjous:</a:t>
            </a:r>
            <a:endParaRPr sz="1200" b="0">
              <a:solidFill>
                <a:schemeClr val="dk1"/>
              </a:solidFill>
              <a:latin typeface="Arial"/>
              <a:ea typeface="Arial"/>
              <a:cs typeface="Arial"/>
              <a:sym typeface="Arial"/>
            </a:endParaRPr>
          </a:p>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Pvm:</a:t>
            </a:r>
            <a:endParaRPr sz="1200" b="0">
              <a:solidFill>
                <a:schemeClr val="dk1"/>
              </a:solidFill>
              <a:latin typeface="Arial"/>
              <a:ea typeface="Arial"/>
              <a:cs typeface="Arial"/>
              <a:sym typeface="Arial"/>
            </a:endParaRPr>
          </a:p>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Vastaanottaja:</a:t>
            </a:r>
            <a:endParaRPr sz="1200" b="0">
              <a:solidFill>
                <a:schemeClr val="dk1"/>
              </a:solidFill>
              <a:latin typeface="Arial"/>
              <a:ea typeface="Arial"/>
              <a:cs typeface="Arial"/>
              <a:sym typeface="Arial"/>
            </a:endParaRPr>
          </a:p>
        </p:txBody>
      </p:sp>
      <p:sp>
        <p:nvSpPr>
          <p:cNvPr id="41" name="Google Shape;41;p8"/>
          <p:cNvSpPr txBox="1">
            <a:spLocks noGrp="1"/>
          </p:cNvSpPr>
          <p:nvPr>
            <p:ph type="body" idx="3"/>
          </p:nvPr>
        </p:nvSpPr>
        <p:spPr>
          <a:xfrm>
            <a:off x="1897674" y="4938633"/>
            <a:ext cx="3537836" cy="198337"/>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1662612" y="5141398"/>
            <a:ext cx="3746025" cy="189372"/>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body" idx="5"/>
          </p:nvPr>
        </p:nvSpPr>
        <p:spPr>
          <a:xfrm>
            <a:off x="2452284" y="5342721"/>
            <a:ext cx="2987349" cy="189372"/>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8"/>
          <p:cNvSpPr txBox="1"/>
          <p:nvPr/>
        </p:nvSpPr>
        <p:spPr>
          <a:xfrm>
            <a:off x="1219200" y="4633490"/>
            <a:ext cx="1233084" cy="230832"/>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1500" b="1">
                <a:solidFill>
                  <a:srgbClr val="ED3B56"/>
                </a:solidFill>
                <a:latin typeface="Arial"/>
                <a:ea typeface="Arial"/>
                <a:cs typeface="Arial"/>
                <a:sym typeface="Arial"/>
              </a:rPr>
              <a:t>TARJOUS  |</a:t>
            </a:r>
            <a:endParaRPr sz="1500" b="1">
              <a:solidFill>
                <a:srgbClr val="ED3B56"/>
              </a:solidFill>
              <a:latin typeface="Arial"/>
              <a:ea typeface="Arial"/>
              <a:cs typeface="Arial"/>
              <a:sym typeface="Arial"/>
            </a:endParaRPr>
          </a:p>
        </p:txBody>
      </p:sp>
      <p:sp>
        <p:nvSpPr>
          <p:cNvPr id="45" name="Google Shape;45;p8"/>
          <p:cNvSpPr txBox="1">
            <a:spLocks noGrp="1"/>
          </p:cNvSpPr>
          <p:nvPr>
            <p:ph type="body" idx="6"/>
          </p:nvPr>
        </p:nvSpPr>
        <p:spPr>
          <a:xfrm>
            <a:off x="2424113" y="4653363"/>
            <a:ext cx="3976687" cy="260873"/>
          </a:xfrm>
          <a:prstGeom prst="rect">
            <a:avLst/>
          </a:prstGeom>
          <a:noFill/>
          <a:ln>
            <a:noFill/>
          </a:ln>
        </p:spPr>
        <p:txBody>
          <a:bodyPr spcFirstLastPara="1" wrap="square" lIns="54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Google Shape;46;p8"/>
          <p:cNvSpPr txBox="1"/>
          <p:nvPr/>
        </p:nvSpPr>
        <p:spPr>
          <a:xfrm>
            <a:off x="1960479" y="5990950"/>
            <a:ext cx="2057249" cy="138499"/>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900" b="0">
                <a:solidFill>
                  <a:srgbClr val="343D58"/>
                </a:solidFill>
                <a:latin typeface="Arial"/>
                <a:ea typeface="Arial"/>
                <a:cs typeface="Arial"/>
                <a:sym typeface="Arial"/>
              </a:rPr>
              <a:t>LINK Design and Development Oy</a:t>
            </a:r>
            <a:endParaRPr sz="900" b="0">
              <a:solidFill>
                <a:srgbClr val="343D58"/>
              </a:solidFill>
              <a:latin typeface="Arial"/>
              <a:ea typeface="Arial"/>
              <a:cs typeface="Arial"/>
              <a:sym typeface="Arial"/>
            </a:endParaRPr>
          </a:p>
        </p:txBody>
      </p:sp>
      <p:cxnSp>
        <p:nvCxnSpPr>
          <p:cNvPr id="47" name="Google Shape;47;p8"/>
          <p:cNvCxnSpPr/>
          <p:nvPr/>
        </p:nvCxnSpPr>
        <p:spPr>
          <a:xfrm>
            <a:off x="3997236" y="6000844"/>
            <a:ext cx="0" cy="111229"/>
          </a:xfrm>
          <a:prstGeom prst="straightConnector1">
            <a:avLst/>
          </a:prstGeom>
          <a:noFill/>
          <a:ln w="9525" cap="flat" cmpd="sng">
            <a:solidFill>
              <a:srgbClr val="343D58"/>
            </a:solidFill>
            <a:prstDash val="solid"/>
            <a:miter lim="800000"/>
            <a:headEnd type="none" w="sm" len="sm"/>
            <a:tailEnd type="none" w="sm" len="sm"/>
          </a:ln>
        </p:spPr>
      </p:cxnSp>
      <p:sp>
        <p:nvSpPr>
          <p:cNvPr id="48" name="Google Shape;48;p8"/>
          <p:cNvSpPr txBox="1"/>
          <p:nvPr/>
        </p:nvSpPr>
        <p:spPr>
          <a:xfrm>
            <a:off x="4071545" y="5992666"/>
            <a:ext cx="754219" cy="138499"/>
          </a:xfrm>
          <a:prstGeom prst="rect">
            <a:avLst/>
          </a:prstGeom>
          <a:noFill/>
          <a:ln>
            <a:noFill/>
          </a:ln>
        </p:spPr>
        <p:txBody>
          <a:bodyPr spcFirstLastPara="1" wrap="square" lIns="21600" tIns="0" rIns="0" bIns="0" anchor="t" anchorCtr="0">
            <a:noAutofit/>
          </a:bodyPr>
          <a:lstStyle/>
          <a:p>
            <a:pPr marL="0" marR="0" lvl="0" indent="0" algn="l" rtl="0">
              <a:spcBef>
                <a:spcPts val="0"/>
              </a:spcBef>
              <a:spcAft>
                <a:spcPts val="0"/>
              </a:spcAft>
              <a:buNone/>
            </a:pPr>
            <a:r>
              <a:rPr lang="fi-FI" sz="900" b="0">
                <a:solidFill>
                  <a:srgbClr val="343D58"/>
                </a:solidFill>
                <a:latin typeface="Arial"/>
                <a:ea typeface="Arial"/>
                <a:cs typeface="Arial"/>
                <a:sym typeface="Arial"/>
              </a:rPr>
              <a:t>linkdesign.fi</a:t>
            </a:r>
            <a:endParaRPr sz="900" b="0">
              <a:solidFill>
                <a:srgbClr val="343D58"/>
              </a:solidFill>
              <a:latin typeface="Arial"/>
              <a:ea typeface="Arial"/>
              <a:cs typeface="Arial"/>
              <a:sym typeface="Arial"/>
            </a:endParaRPr>
          </a:p>
        </p:txBody>
      </p:sp>
      <p:pic>
        <p:nvPicPr>
          <p:cNvPr id="49" name="Google Shape;49;p8"/>
          <p:cNvPicPr preferRelativeResize="0"/>
          <p:nvPr/>
        </p:nvPicPr>
        <p:blipFill rotWithShape="1">
          <a:blip r:embed="rId2">
            <a:alphaModFix/>
          </a:blip>
          <a:srcRect/>
          <a:stretch/>
        </p:blipFill>
        <p:spPr>
          <a:xfrm>
            <a:off x="1271682" y="6006760"/>
            <a:ext cx="531459" cy="101230"/>
          </a:xfrm>
          <a:prstGeom prst="rect">
            <a:avLst/>
          </a:prstGeom>
          <a:noFill/>
          <a:ln>
            <a:noFill/>
          </a:ln>
        </p:spPr>
      </p:pic>
      <p:cxnSp>
        <p:nvCxnSpPr>
          <p:cNvPr id="50" name="Google Shape;50;p8"/>
          <p:cNvCxnSpPr/>
          <p:nvPr/>
        </p:nvCxnSpPr>
        <p:spPr>
          <a:xfrm>
            <a:off x="1913995" y="6000844"/>
            <a:ext cx="0" cy="111229"/>
          </a:xfrm>
          <a:prstGeom prst="straightConnector1">
            <a:avLst/>
          </a:prstGeom>
          <a:noFill/>
          <a:ln w="9525" cap="flat" cmpd="sng">
            <a:solidFill>
              <a:srgbClr val="343D58"/>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Yksi palsta">
  <p:cSld name="Yksi palsta">
    <p:spTree>
      <p:nvGrpSpPr>
        <p:cNvPr id="1" name="Shape 51"/>
        <p:cNvGrpSpPr/>
        <p:nvPr/>
      </p:nvGrpSpPr>
      <p:grpSpPr>
        <a:xfrm>
          <a:off x="0" y="0"/>
          <a:ext cx="0" cy="0"/>
          <a:chOff x="0" y="0"/>
          <a:chExt cx="0" cy="0"/>
        </a:xfrm>
      </p:grpSpPr>
      <p:sp>
        <p:nvSpPr>
          <p:cNvPr id="52" name="Google Shape;52;p9"/>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53" name="Google Shape;53;p9"/>
          <p:cNvSpPr txBox="1">
            <a:spLocks noGrp="1"/>
          </p:cNvSpPr>
          <p:nvPr>
            <p:ph type="body" idx="1"/>
          </p:nvPr>
        </p:nvSpPr>
        <p:spPr>
          <a:xfrm>
            <a:off x="2424112" y="2211605"/>
            <a:ext cx="7308851" cy="54187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body" idx="2"/>
          </p:nvPr>
        </p:nvSpPr>
        <p:spPr>
          <a:xfrm>
            <a:off x="2424113" y="1883999"/>
            <a:ext cx="2447925" cy="317878"/>
          </a:xfrm>
          <a:prstGeom prst="rect">
            <a:avLst/>
          </a:prstGeom>
          <a:noFill/>
          <a:ln>
            <a:noFill/>
          </a:ln>
        </p:spPr>
        <p:txBody>
          <a:bodyPr spcFirstLastPara="1" wrap="square" lIns="18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9"/>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
        <p:nvSpPr>
          <p:cNvPr id="56" name="Google Shape;56;p9"/>
          <p:cNvSpPr txBox="1">
            <a:spLocks noGrp="1"/>
          </p:cNvSpPr>
          <p:nvPr>
            <p:ph type="body" idx="3"/>
          </p:nvPr>
        </p:nvSpPr>
        <p:spPr>
          <a:xfrm>
            <a:off x="2424113" y="3259169"/>
            <a:ext cx="6196256" cy="2163388"/>
          </a:xfrm>
          <a:prstGeom prst="rect">
            <a:avLst/>
          </a:prstGeom>
          <a:noFill/>
          <a:ln>
            <a:noFill/>
          </a:ln>
        </p:spPr>
        <p:txBody>
          <a:bodyPr spcFirstLastPara="1" wrap="square" lIns="18000" tIns="0" rIns="0" bIns="0" anchor="t" anchorCtr="0">
            <a:noAutofit/>
          </a:bodyPr>
          <a:lstStyle>
            <a:lvl1pPr marL="457200" marR="0" lvl="0" indent="-228600" algn="l" rtl="0">
              <a:lnSpc>
                <a:spcPct val="11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äyden sivun kuva">
  <p:cSld name="Täyden sivun kuva">
    <p:spTree>
      <p:nvGrpSpPr>
        <p:cNvPr id="1" name="Shape 57"/>
        <p:cNvGrpSpPr/>
        <p:nvPr/>
      </p:nvGrpSpPr>
      <p:grpSpPr>
        <a:xfrm>
          <a:off x="0" y="0"/>
          <a:ext cx="0" cy="0"/>
          <a:chOff x="0" y="0"/>
          <a:chExt cx="0" cy="0"/>
        </a:xfrm>
      </p:grpSpPr>
      <p:sp>
        <p:nvSpPr>
          <p:cNvPr id="58" name="Google Shape;58;p10"/>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2.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3">
          <p15:clr>
            <a:srgbClr val="000000"/>
          </p15:clr>
        </p15:guide>
        <p15:guide id="2" pos="7287">
          <p15:clr>
            <a:srgbClr val="000000"/>
          </p15:clr>
        </p15:guide>
        <p15:guide id="3" orient="horz" pos="482">
          <p15:clr>
            <a:srgbClr val="000000"/>
          </p15:clr>
        </p15:guide>
        <p15:guide id="4" orient="horz" pos="3838">
          <p15:clr>
            <a:srgbClr val="000000"/>
          </p15:clr>
        </p15:guide>
        <p15:guide id="5" pos="4611">
          <p15:clr>
            <a:srgbClr val="5ACBF0"/>
          </p15:clr>
        </p15:guide>
        <p15:guide id="6" pos="3069">
          <p15:clr>
            <a:srgbClr val="5ACBF0"/>
          </p15:clr>
        </p15:guide>
        <p15:guide id="7" pos="1527">
          <p15:clr>
            <a:srgbClr val="5ACBF0"/>
          </p15:clr>
        </p15:guide>
        <p15:guide id="8" pos="6131">
          <p15:clr>
            <a:srgbClr val="5ACBF0"/>
          </p15:clr>
        </p15:guide>
        <p15:guide id="9" orient="horz" pos="3362">
          <p15:clr>
            <a:srgbClr val="5ACBF0"/>
          </p15:clr>
        </p15:guide>
        <p15:guide id="10" orient="horz" pos="2387">
          <p15:clr>
            <a:srgbClr val="5ACBF0"/>
          </p15:clr>
        </p15:guide>
        <p15:guide id="11" orient="horz" pos="143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2"/>
          <p:cNvPicPr preferRelativeResize="0"/>
          <p:nvPr/>
        </p:nvPicPr>
        <p:blipFill rotWithShape="1">
          <a:blip r:embed="rId24">
            <a:alphaModFix/>
          </a:blip>
          <a:srcRect/>
          <a:stretch/>
        </p:blipFill>
        <p:spPr>
          <a:xfrm>
            <a:off x="320412" y="6134100"/>
            <a:ext cx="1058332" cy="593998"/>
          </a:xfrm>
          <a:prstGeom prst="rect">
            <a:avLst/>
          </a:prstGeom>
          <a:noFill/>
          <a:ln>
            <a:noFill/>
          </a:ln>
        </p:spPr>
      </p:pic>
      <p:sp>
        <p:nvSpPr>
          <p:cNvPr id="65" name="Google Shape;65;p12"/>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200"/>
              <a:buFont typeface="Arial Black"/>
              <a:buNone/>
              <a:defRPr sz="4200" b="1" i="0" u="none" strike="noStrike" cap="none">
                <a:solidFill>
                  <a:schemeClr val="dk1"/>
                </a:solidFill>
                <a:latin typeface="Arial Black"/>
                <a:ea typeface="Arial Black"/>
                <a:cs typeface="Arial Black"/>
                <a:sym typeface="Arial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a:off x="457199" y="1196502"/>
            <a:ext cx="9972000" cy="4980600"/>
          </a:xfrm>
          <a:prstGeom prst="rect">
            <a:avLst/>
          </a:prstGeom>
          <a:noFill/>
          <a:ln>
            <a:noFill/>
          </a:ln>
        </p:spPr>
        <p:txBody>
          <a:bodyPr spcFirstLastPara="1" wrap="square" lIns="0" tIns="0" rIns="0" bIns="0" anchor="t" anchorCtr="0">
            <a:noAutofit/>
          </a:bodyPr>
          <a:lstStyle>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300" b="1" i="0" u="none" strike="noStrike" cap="none">
                <a:solidFill>
                  <a:srgbClr val="000000"/>
                </a:solidFill>
                <a:latin typeface="Arial"/>
                <a:ea typeface="Arial"/>
                <a:cs typeface="Arial"/>
                <a:sym typeface="Arial"/>
              </a:defRPr>
            </a:lvl1pPr>
            <a:lvl2pPr marL="0" marR="0" lvl="1" indent="0" algn="r" rtl="0">
              <a:spcBef>
                <a:spcPts val="0"/>
              </a:spcBef>
              <a:buNone/>
              <a:defRPr sz="1300" b="1" i="0" u="none" strike="noStrike" cap="none">
                <a:solidFill>
                  <a:srgbClr val="000000"/>
                </a:solidFill>
                <a:latin typeface="Arial"/>
                <a:ea typeface="Arial"/>
                <a:cs typeface="Arial"/>
                <a:sym typeface="Arial"/>
              </a:defRPr>
            </a:lvl2pPr>
            <a:lvl3pPr marL="0" marR="0" lvl="2" indent="0" algn="r" rtl="0">
              <a:spcBef>
                <a:spcPts val="0"/>
              </a:spcBef>
              <a:buNone/>
              <a:defRPr sz="1300" b="1" i="0" u="none" strike="noStrike" cap="none">
                <a:solidFill>
                  <a:srgbClr val="000000"/>
                </a:solidFill>
                <a:latin typeface="Arial"/>
                <a:ea typeface="Arial"/>
                <a:cs typeface="Arial"/>
                <a:sym typeface="Arial"/>
              </a:defRPr>
            </a:lvl3pPr>
            <a:lvl4pPr marL="0" marR="0" lvl="3" indent="0" algn="r" rtl="0">
              <a:spcBef>
                <a:spcPts val="0"/>
              </a:spcBef>
              <a:buNone/>
              <a:defRPr sz="1300" b="1" i="0" u="none" strike="noStrike" cap="none">
                <a:solidFill>
                  <a:srgbClr val="000000"/>
                </a:solidFill>
                <a:latin typeface="Arial"/>
                <a:ea typeface="Arial"/>
                <a:cs typeface="Arial"/>
                <a:sym typeface="Arial"/>
              </a:defRPr>
            </a:lvl4pPr>
            <a:lvl5pPr marL="0" marR="0" lvl="4" indent="0" algn="r" rtl="0">
              <a:spcBef>
                <a:spcPts val="0"/>
              </a:spcBef>
              <a:buNone/>
              <a:defRPr sz="1300" b="1" i="0" u="none" strike="noStrike" cap="none">
                <a:solidFill>
                  <a:srgbClr val="000000"/>
                </a:solidFill>
                <a:latin typeface="Arial"/>
                <a:ea typeface="Arial"/>
                <a:cs typeface="Arial"/>
                <a:sym typeface="Arial"/>
              </a:defRPr>
            </a:lvl5pPr>
            <a:lvl6pPr marL="0" marR="0" lvl="5" indent="0" algn="r" rtl="0">
              <a:spcBef>
                <a:spcPts val="0"/>
              </a:spcBef>
              <a:buNone/>
              <a:defRPr sz="1300" b="1" i="0" u="none" strike="noStrike" cap="none">
                <a:solidFill>
                  <a:srgbClr val="000000"/>
                </a:solidFill>
                <a:latin typeface="Arial"/>
                <a:ea typeface="Arial"/>
                <a:cs typeface="Arial"/>
                <a:sym typeface="Arial"/>
              </a:defRPr>
            </a:lvl6pPr>
            <a:lvl7pPr marL="0" marR="0" lvl="6" indent="0" algn="r" rtl="0">
              <a:spcBef>
                <a:spcPts val="0"/>
              </a:spcBef>
              <a:buNone/>
              <a:defRPr sz="1300" b="1" i="0" u="none" strike="noStrike" cap="none">
                <a:solidFill>
                  <a:srgbClr val="000000"/>
                </a:solidFill>
                <a:latin typeface="Arial"/>
                <a:ea typeface="Arial"/>
                <a:cs typeface="Arial"/>
                <a:sym typeface="Arial"/>
              </a:defRPr>
            </a:lvl7pPr>
            <a:lvl8pPr marL="0" marR="0" lvl="7" indent="0" algn="r" rtl="0">
              <a:spcBef>
                <a:spcPts val="0"/>
              </a:spcBef>
              <a:buNone/>
              <a:defRPr sz="1300" b="1" i="0" u="none" strike="noStrike" cap="none">
                <a:solidFill>
                  <a:srgbClr val="000000"/>
                </a:solidFill>
                <a:latin typeface="Arial"/>
                <a:ea typeface="Arial"/>
                <a:cs typeface="Arial"/>
                <a:sym typeface="Arial"/>
              </a:defRPr>
            </a:lvl8pPr>
            <a:lvl9pPr marL="0" marR="0" lvl="8" indent="0" algn="r" rtl="0">
              <a:spcBef>
                <a:spcPts val="0"/>
              </a:spcBef>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7200" b="0">
                <a:latin typeface="Arial Black"/>
                <a:ea typeface="Arial Black"/>
                <a:cs typeface="Arial Black"/>
                <a:sym typeface="Arial Black"/>
              </a:rPr>
              <a:t>Ilmiöoppimisen</a:t>
            </a:r>
            <a:endParaRPr sz="7200" b="0">
              <a:latin typeface="Arial Black"/>
              <a:ea typeface="Arial Black"/>
              <a:cs typeface="Arial Black"/>
              <a:sym typeface="Arial Black"/>
            </a:endParaRPr>
          </a:p>
          <a:p>
            <a:pPr marL="0" lvl="0" indent="0" algn="l" rtl="0">
              <a:spcBef>
                <a:spcPts val="0"/>
              </a:spcBef>
              <a:spcAft>
                <a:spcPts val="0"/>
              </a:spcAft>
              <a:buNone/>
            </a:pPr>
            <a:r>
              <a:rPr lang="fi-FI" sz="7200" b="0">
                <a:latin typeface="Arial Black"/>
                <a:ea typeface="Arial Black"/>
                <a:cs typeface="Arial Black"/>
                <a:sym typeface="Arial Black"/>
              </a:rPr>
              <a:t>arvioinnin </a:t>
            </a:r>
            <a:endParaRPr sz="7200" b="0">
              <a:latin typeface="Arial Black"/>
              <a:ea typeface="Arial Black"/>
              <a:cs typeface="Arial Black"/>
              <a:sym typeface="Arial Black"/>
            </a:endParaRPr>
          </a:p>
          <a:p>
            <a:pPr marL="0" lvl="0" indent="0" algn="l" rtl="0">
              <a:spcBef>
                <a:spcPts val="0"/>
              </a:spcBef>
              <a:spcAft>
                <a:spcPts val="0"/>
              </a:spcAft>
              <a:buNone/>
            </a:pPr>
            <a:r>
              <a:rPr lang="fi-FI" sz="7200" b="0">
                <a:latin typeface="Arial Black"/>
                <a:ea typeface="Arial Black"/>
                <a:cs typeface="Arial Black"/>
                <a:sym typeface="Arial Black"/>
              </a:rPr>
              <a:t>työkalut</a:t>
            </a:r>
            <a:endParaRPr sz="7200" b="0">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ctrTitle"/>
          </p:nvPr>
        </p:nvSpPr>
        <p:spPr>
          <a:xfrm>
            <a:off x="486375" y="457200"/>
            <a:ext cx="9972000" cy="89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4200" b="0">
                <a:solidFill>
                  <a:srgbClr val="FFFFFF"/>
                </a:solidFill>
                <a:latin typeface="Arial Black"/>
                <a:ea typeface="Arial Black"/>
                <a:cs typeface="Arial Black"/>
                <a:sym typeface="Arial Black"/>
              </a:rPr>
              <a:t>Ohjeistus työkalujen käyttöön</a:t>
            </a:r>
            <a:endParaRPr sz="4200" b="0">
              <a:solidFill>
                <a:srgbClr val="FFFFFF"/>
              </a:solidFill>
              <a:latin typeface="Arial Black"/>
              <a:ea typeface="Arial Black"/>
              <a:cs typeface="Arial Black"/>
              <a:sym typeface="Arial Black"/>
            </a:endParaRPr>
          </a:p>
        </p:txBody>
      </p:sp>
      <p:sp>
        <p:nvSpPr>
          <p:cNvPr id="215" name="Google Shape;215;p38"/>
          <p:cNvSpPr txBox="1">
            <a:spLocks noGrp="1"/>
          </p:cNvSpPr>
          <p:nvPr>
            <p:ph type="body" idx="4294967295"/>
          </p:nvPr>
        </p:nvSpPr>
        <p:spPr>
          <a:xfrm>
            <a:off x="500925" y="1742150"/>
            <a:ext cx="9942900" cy="4019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2600" dirty="0">
                <a:solidFill>
                  <a:schemeClr val="lt1"/>
                </a:solidFill>
                <a:latin typeface="Arial Black"/>
                <a:ea typeface="Arial Black"/>
                <a:cs typeface="Arial Black"/>
                <a:sym typeface="Arial Black"/>
              </a:rPr>
              <a:t>Älä muokkaa alkuperäisiä tiedostoja, vaan lataa työkalut muokkausta varten omalle koneellesi.</a:t>
            </a:r>
            <a:endParaRPr sz="2600" dirty="0">
              <a:solidFill>
                <a:schemeClr val="lt1"/>
              </a:solidFill>
              <a:latin typeface="Arial Black"/>
              <a:ea typeface="Arial Black"/>
              <a:cs typeface="Arial Black"/>
              <a:sym typeface="Arial Black"/>
            </a:endParaRPr>
          </a:p>
          <a:p>
            <a:pPr marL="0" lvl="0" indent="0" algn="l" rtl="0">
              <a:spcBef>
                <a:spcPts val="0"/>
              </a:spcBef>
              <a:spcAft>
                <a:spcPts val="0"/>
              </a:spcAft>
              <a:buNone/>
            </a:pPr>
            <a:endParaRPr sz="2400" dirty="0">
              <a:solidFill>
                <a:schemeClr val="lt1"/>
              </a:solidFill>
              <a:latin typeface="Arial Black"/>
              <a:ea typeface="Arial Black"/>
              <a:cs typeface="Arial Black"/>
              <a:sym typeface="Arial Black"/>
            </a:endParaRPr>
          </a:p>
          <a:p>
            <a:pPr marL="0" lvl="0" indent="0" algn="l" rtl="0">
              <a:spcBef>
                <a:spcPts val="0"/>
              </a:spcBef>
              <a:spcAft>
                <a:spcPts val="0"/>
              </a:spcAft>
              <a:buNone/>
            </a:pPr>
            <a:r>
              <a:rPr lang="fi-FI" sz="1400" b="1" dirty="0">
                <a:solidFill>
                  <a:srgbClr val="FFFFFF"/>
                </a:solidFill>
              </a:rPr>
              <a:t>Helsingin kaupungin kasvatuksen ja koulutuksen toimialan kehittämispalveluissa on Ilmiöoppimisen mallintamisen hankkeessa kehitetty kokoelma ilmiöpohjaisen oppimisen työkaluja, joiden avulla peruskoululaisten oppimista voidaan seurata ja arvioida paremmin. Työkaluihin sisältyy sekä opettajille että oppijoille suunnattuja työkaluja ja ne toimivat sekä digitaalisessa (0365 ja Google) että fyysisessä ympäristössä. Työkalut ovat vapaasti kaikkien käytettävissä ja niitä saa muokata omaan käyttötarkoitukseen sopivaksi.</a:t>
            </a: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Clr>
                <a:schemeClr val="dk1"/>
              </a:buClr>
              <a:buSzPts val="1100"/>
              <a:buFont typeface="Arial"/>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800" b="1" dirty="0">
              <a:solidFill>
                <a:srgbClr val="FFFFFF"/>
              </a:solidFill>
            </a:endParaRPr>
          </a:p>
          <a:p>
            <a:pPr marL="0" lvl="0" indent="0" algn="l" rtl="0">
              <a:spcBef>
                <a:spcPts val="0"/>
              </a:spcBef>
              <a:spcAft>
                <a:spcPts val="0"/>
              </a:spcAft>
              <a:buNone/>
            </a:pPr>
            <a:endParaRPr sz="14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Clr>
                <a:schemeClr val="dk1"/>
              </a:buClr>
              <a:buSzPts val="1100"/>
              <a:buFont typeface="Arial"/>
              <a:buNone/>
            </a:pPr>
            <a:endParaRPr sz="18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p:nvPr/>
        </p:nvSpPr>
        <p:spPr>
          <a:xfrm>
            <a:off x="962025" y="1519700"/>
            <a:ext cx="2620800" cy="6894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21" name="Google Shape;221;p39"/>
          <p:cNvSpPr txBox="1"/>
          <p:nvPr/>
        </p:nvSpPr>
        <p:spPr>
          <a:xfrm>
            <a:off x="8958150" y="5676600"/>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Laaja-alaisen oppimisen arviointi (s. 20)</a:t>
            </a:r>
            <a:endParaRPr sz="800" b="1">
              <a:solidFill>
                <a:srgbClr val="F5A3C7"/>
              </a:solidFill>
            </a:endParaRPr>
          </a:p>
        </p:txBody>
      </p:sp>
      <p:sp>
        <p:nvSpPr>
          <p:cNvPr id="222" name="Google Shape;222;p39"/>
          <p:cNvSpPr txBox="1"/>
          <p:nvPr/>
        </p:nvSpPr>
        <p:spPr>
          <a:xfrm>
            <a:off x="8958150" y="4946575"/>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Väliarviointi ja loppuarviointi (s.8)</a:t>
            </a:r>
            <a:endParaRPr sz="800" b="1">
              <a:solidFill>
                <a:srgbClr val="F5A3C7"/>
              </a:solidFill>
            </a:endParaRPr>
          </a:p>
        </p:txBody>
      </p:sp>
      <p:cxnSp>
        <p:nvCxnSpPr>
          <p:cNvPr id="223" name="Google Shape;223;p39"/>
          <p:cNvCxnSpPr>
            <a:stCxn id="224" idx="0"/>
            <a:endCxn id="225" idx="0"/>
          </p:cNvCxnSpPr>
          <p:nvPr/>
        </p:nvCxnSpPr>
        <p:spPr>
          <a:xfrm rot="5400000">
            <a:off x="5555604" y="3375031"/>
            <a:ext cx="600" cy="3142500"/>
          </a:xfrm>
          <a:prstGeom prst="bentConnector3">
            <a:avLst>
              <a:gd name="adj1" fmla="val -25817670"/>
            </a:avLst>
          </a:prstGeom>
          <a:noFill/>
          <a:ln w="9525" cap="flat" cmpd="sng">
            <a:solidFill>
              <a:srgbClr val="000000"/>
            </a:solidFill>
            <a:prstDash val="solid"/>
            <a:round/>
            <a:headEnd type="none" w="med" len="med"/>
            <a:tailEnd type="triangle" w="med" len="med"/>
          </a:ln>
        </p:spPr>
      </p:cxnSp>
      <p:sp>
        <p:nvSpPr>
          <p:cNvPr id="225" name="Google Shape;225;p39"/>
          <p:cNvSpPr txBox="1"/>
          <p:nvPr/>
        </p:nvSpPr>
        <p:spPr>
          <a:xfrm>
            <a:off x="3521600"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1. Ilmiön kuvaus</a:t>
            </a:r>
            <a:endParaRPr sz="600" b="1"/>
          </a:p>
        </p:txBody>
      </p:sp>
      <p:sp>
        <p:nvSpPr>
          <p:cNvPr id="226" name="Google Shape;226;p39"/>
          <p:cNvSpPr txBox="1"/>
          <p:nvPr/>
        </p:nvSpPr>
        <p:spPr>
          <a:xfrm>
            <a:off x="4584198"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solidFill>
                  <a:schemeClr val="dk1"/>
                </a:solidFill>
              </a:rPr>
              <a:t>2. Innostuvat ilmiöstä</a:t>
            </a:r>
            <a:endParaRPr sz="600" b="1"/>
          </a:p>
        </p:txBody>
      </p:sp>
      <p:sp>
        <p:nvSpPr>
          <p:cNvPr id="224" name="Google Shape;224;p39"/>
          <p:cNvSpPr txBox="1"/>
          <p:nvPr/>
        </p:nvSpPr>
        <p:spPr>
          <a:xfrm>
            <a:off x="6709404" y="4945981"/>
            <a:ext cx="8355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4. Laativat suunnitelman </a:t>
            </a:r>
            <a:endParaRPr sz="600" b="1"/>
          </a:p>
        </p:txBody>
      </p:sp>
      <p:sp>
        <p:nvSpPr>
          <p:cNvPr id="227" name="Google Shape;227;p39"/>
          <p:cNvSpPr txBox="1"/>
          <p:nvPr/>
        </p:nvSpPr>
        <p:spPr>
          <a:xfrm>
            <a:off x="5646796"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3. Asettavat henkilökohtaiset tavoitteet</a:t>
            </a:r>
            <a:endParaRPr sz="600" b="1"/>
          </a:p>
        </p:txBody>
      </p:sp>
      <p:sp>
        <p:nvSpPr>
          <p:cNvPr id="228" name="Google Shape;228;p39"/>
          <p:cNvSpPr txBox="1"/>
          <p:nvPr/>
        </p:nvSpPr>
        <p:spPr>
          <a:xfrm>
            <a:off x="7703424" y="4945981"/>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Jakavat opittua muille</a:t>
            </a:r>
            <a:endParaRPr sz="600" b="1"/>
          </a:p>
        </p:txBody>
      </p:sp>
      <p:cxnSp>
        <p:nvCxnSpPr>
          <p:cNvPr id="229" name="Google Shape;229;p39"/>
          <p:cNvCxnSpPr>
            <a:stCxn id="225" idx="2"/>
          </p:cNvCxnSpPr>
          <p:nvPr/>
        </p:nvCxnSpPr>
        <p:spPr>
          <a:xfrm>
            <a:off x="3984650" y="5434063"/>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0" name="Google Shape;230;p39"/>
          <p:cNvCxnSpPr/>
          <p:nvPr/>
        </p:nvCxnSpPr>
        <p:spPr>
          <a:xfrm>
            <a:off x="5044179" y="5434091"/>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1" name="Google Shape;231;p39"/>
          <p:cNvCxnSpPr/>
          <p:nvPr/>
        </p:nvCxnSpPr>
        <p:spPr>
          <a:xfrm>
            <a:off x="6106761" y="5434091"/>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2" name="Google Shape;232;p39"/>
          <p:cNvCxnSpPr/>
          <p:nvPr/>
        </p:nvCxnSpPr>
        <p:spPr>
          <a:xfrm>
            <a:off x="7123927" y="5434091"/>
            <a:ext cx="6300" cy="136200"/>
          </a:xfrm>
          <a:prstGeom prst="straightConnector1">
            <a:avLst/>
          </a:prstGeom>
          <a:noFill/>
          <a:ln w="9525" cap="flat" cmpd="sng">
            <a:solidFill>
              <a:srgbClr val="000000"/>
            </a:solidFill>
            <a:prstDash val="solid"/>
            <a:round/>
            <a:headEnd type="none" w="med" len="med"/>
            <a:tailEnd type="triangle" w="med" len="med"/>
          </a:ln>
        </p:spPr>
      </p:cxnSp>
      <p:sp>
        <p:nvSpPr>
          <p:cNvPr id="233" name="Google Shape;233;p39"/>
          <p:cNvSpPr txBox="1"/>
          <p:nvPr/>
        </p:nvSpPr>
        <p:spPr>
          <a:xfrm>
            <a:off x="7740400" y="5672650"/>
            <a:ext cx="880200" cy="9768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Vertais- arviointi ja Helppi-seinä</a:t>
            </a:r>
            <a:endParaRPr sz="800" b="1">
              <a:solidFill>
                <a:srgbClr val="9FC9EB"/>
              </a:solidFill>
            </a:endParaRPr>
          </a:p>
          <a:p>
            <a:pPr marL="0" lvl="0" indent="0" algn="ctr" rtl="0">
              <a:spcBef>
                <a:spcPts val="0"/>
              </a:spcBef>
              <a:spcAft>
                <a:spcPts val="0"/>
              </a:spcAft>
              <a:buNone/>
            </a:pPr>
            <a:r>
              <a:rPr lang="fi-FI" sz="800" b="1">
                <a:solidFill>
                  <a:srgbClr val="9FC9EB"/>
                </a:solidFill>
              </a:rPr>
              <a:t>(s.28-29)</a:t>
            </a:r>
            <a:endParaRPr sz="800" b="1">
              <a:solidFill>
                <a:srgbClr val="9FC9EB"/>
              </a:solidFill>
            </a:endParaRPr>
          </a:p>
        </p:txBody>
      </p:sp>
      <p:sp>
        <p:nvSpPr>
          <p:cNvPr id="234" name="Google Shape;234;p39"/>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3000">
                <a:latin typeface="Arial"/>
                <a:ea typeface="Arial"/>
                <a:cs typeface="Arial"/>
                <a:sym typeface="Arial"/>
              </a:rPr>
              <a:t>Arviointityökalut ilmiöoppimisen eri vaiheisiin </a:t>
            </a:r>
            <a:endParaRPr sz="3000">
              <a:latin typeface="Arial"/>
              <a:ea typeface="Arial"/>
              <a:cs typeface="Arial"/>
              <a:sym typeface="Arial"/>
            </a:endParaRPr>
          </a:p>
        </p:txBody>
      </p:sp>
      <p:sp>
        <p:nvSpPr>
          <p:cNvPr id="235" name="Google Shape;235;p39"/>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ILMIÖPOHJAISEN OPPIMISEN ARVIOINTITYÖKALUT</a:t>
            </a:r>
            <a:endParaRPr sz="800" b="1"/>
          </a:p>
        </p:txBody>
      </p:sp>
      <p:sp>
        <p:nvSpPr>
          <p:cNvPr id="236" name="Google Shape;236;p3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i-FI"/>
              <a:t>3</a:t>
            </a:fld>
            <a:endParaRPr/>
          </a:p>
        </p:txBody>
      </p:sp>
      <p:grpSp>
        <p:nvGrpSpPr>
          <p:cNvPr id="237" name="Google Shape;237;p39"/>
          <p:cNvGrpSpPr/>
          <p:nvPr/>
        </p:nvGrpSpPr>
        <p:grpSpPr>
          <a:xfrm>
            <a:off x="462998" y="1386320"/>
            <a:ext cx="956266" cy="956266"/>
            <a:chOff x="540175" y="2202242"/>
            <a:chExt cx="801900" cy="801900"/>
          </a:xfrm>
        </p:grpSpPr>
        <p:sp>
          <p:nvSpPr>
            <p:cNvPr id="238" name="Google Shape;238;p39"/>
            <p:cNvSpPr/>
            <p:nvPr/>
          </p:nvSpPr>
          <p:spPr>
            <a:xfrm>
              <a:off x="540175" y="2202242"/>
              <a:ext cx="801900" cy="801900"/>
            </a:xfrm>
            <a:prstGeom prst="ellipse">
              <a:avLst/>
            </a:prstGeom>
            <a:solidFill>
              <a:srgbClr val="FFFFFF"/>
            </a:solidFill>
            <a:ln w="28575" cap="flat" cmpd="sng">
              <a:solidFill>
                <a:srgbClr val="00D7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9"/>
            <p:cNvSpPr txBox="1"/>
            <p:nvPr/>
          </p:nvSpPr>
          <p:spPr>
            <a:xfrm>
              <a:off x="556525" y="2670479"/>
              <a:ext cx="769200" cy="20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Opettajat</a:t>
              </a:r>
              <a:endParaRPr sz="600" b="1"/>
            </a:p>
          </p:txBody>
        </p:sp>
        <p:pic>
          <p:nvPicPr>
            <p:cNvPr id="240" name="Google Shape;240;p39"/>
            <p:cNvPicPr preferRelativeResize="0"/>
            <p:nvPr/>
          </p:nvPicPr>
          <p:blipFill>
            <a:blip r:embed="rId3">
              <a:alphaModFix/>
            </a:blip>
            <a:stretch>
              <a:fillRect/>
            </a:stretch>
          </p:blipFill>
          <p:spPr>
            <a:xfrm>
              <a:off x="754675" y="2314718"/>
              <a:ext cx="372900" cy="372900"/>
            </a:xfrm>
            <a:prstGeom prst="rect">
              <a:avLst/>
            </a:prstGeom>
            <a:noFill/>
            <a:ln>
              <a:noFill/>
            </a:ln>
          </p:spPr>
        </p:pic>
      </p:grpSp>
      <p:sp>
        <p:nvSpPr>
          <p:cNvPr id="241" name="Google Shape;241;p39"/>
          <p:cNvSpPr/>
          <p:nvPr/>
        </p:nvSpPr>
        <p:spPr>
          <a:xfrm>
            <a:off x="3487200" y="1519700"/>
            <a:ext cx="5508000" cy="68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42" name="Google Shape;242;p39"/>
          <p:cNvSpPr/>
          <p:nvPr/>
        </p:nvSpPr>
        <p:spPr>
          <a:xfrm>
            <a:off x="8898575" y="1519700"/>
            <a:ext cx="2967600" cy="6972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43" name="Google Shape;243;p39"/>
          <p:cNvSpPr txBox="1"/>
          <p:nvPr/>
        </p:nvSpPr>
        <p:spPr>
          <a:xfrm>
            <a:off x="1506275" y="2294725"/>
            <a:ext cx="1908900" cy="689400"/>
          </a:xfrm>
          <a:prstGeom prst="rect">
            <a:avLst/>
          </a:prstGeom>
          <a:noFill/>
          <a:ln>
            <a:noFill/>
          </a:ln>
        </p:spPr>
        <p:txBody>
          <a:bodyPr spcFirstLastPara="1" wrap="square" lIns="91425" tIns="91425" rIns="91425" bIns="91425" anchor="t" anchorCtr="0">
            <a:noAutofit/>
          </a:bodyPr>
          <a:lstStyle/>
          <a:p>
            <a:pPr marL="72000" lvl="0" indent="-116450" algn="l" rtl="0">
              <a:spcBef>
                <a:spcPts val="0"/>
              </a:spcBef>
              <a:spcAft>
                <a:spcPts val="0"/>
              </a:spcAft>
              <a:buSzPts val="700"/>
              <a:buAutoNum type="arabicPeriod"/>
            </a:pPr>
            <a:r>
              <a:rPr lang="fi-FI" sz="700" b="1">
                <a:solidFill>
                  <a:schemeClr val="dk1"/>
                </a:solidFill>
              </a:rPr>
              <a:t>Kartoittavat ainekohtaiset tavoitteet ops:ta</a:t>
            </a:r>
            <a:endParaRPr sz="700" b="1">
              <a:solidFill>
                <a:schemeClr val="dk1"/>
              </a:solidFill>
            </a:endParaRPr>
          </a:p>
          <a:p>
            <a:pPr marL="72000" lvl="0" indent="-116450" algn="l" rtl="0">
              <a:spcBef>
                <a:spcPts val="0"/>
              </a:spcBef>
              <a:spcAft>
                <a:spcPts val="0"/>
              </a:spcAft>
              <a:buClr>
                <a:schemeClr val="dk1"/>
              </a:buClr>
              <a:buSzPts val="700"/>
              <a:buAutoNum type="arabicPeriod"/>
            </a:pPr>
            <a:r>
              <a:rPr lang="fi-FI" sz="700" b="1">
                <a:solidFill>
                  <a:schemeClr val="dk1"/>
                </a:solidFill>
              </a:rPr>
              <a:t>Valitsevat ilmiön ja määrittelevät  päätavoitteet ilmiölle</a:t>
            </a:r>
            <a:endParaRPr sz="700" b="1">
              <a:solidFill>
                <a:schemeClr val="dk1"/>
              </a:solidFill>
            </a:endParaRPr>
          </a:p>
          <a:p>
            <a:pPr marL="72000" lvl="0" indent="-116450" algn="l" rtl="0">
              <a:spcBef>
                <a:spcPts val="0"/>
              </a:spcBef>
              <a:spcAft>
                <a:spcPts val="0"/>
              </a:spcAft>
              <a:buClr>
                <a:schemeClr val="dk1"/>
              </a:buClr>
              <a:buSzPts val="700"/>
              <a:buAutoNum type="arabicPeriod"/>
            </a:pPr>
            <a:r>
              <a:rPr lang="fi-FI" sz="700" b="1">
                <a:solidFill>
                  <a:schemeClr val="dk1"/>
                </a:solidFill>
              </a:rPr>
              <a:t>Aloittavat ilmiön opettamisen yhdessä</a:t>
            </a:r>
            <a:endParaRPr sz="700" b="1">
              <a:solidFill>
                <a:schemeClr val="dk1"/>
              </a:solidFill>
            </a:endParaRPr>
          </a:p>
        </p:txBody>
      </p:sp>
      <p:sp>
        <p:nvSpPr>
          <p:cNvPr id="244" name="Google Shape;244;p39"/>
          <p:cNvSpPr txBox="1"/>
          <p:nvPr/>
        </p:nvSpPr>
        <p:spPr>
          <a:xfrm>
            <a:off x="3868325" y="2294725"/>
            <a:ext cx="45708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700" b="1">
                <a:solidFill>
                  <a:schemeClr val="dk1"/>
                </a:solidFill>
              </a:rPr>
              <a:t>Tapaavat vähintään kerran oppijat yhdessä ilmiön aikana ja ohjaavat ilmiötä omissa aineissaan.</a:t>
            </a:r>
            <a:endParaRPr sz="700" b="1">
              <a:solidFill>
                <a:schemeClr val="dk1"/>
              </a:solidFill>
            </a:endParaRPr>
          </a:p>
        </p:txBody>
      </p:sp>
      <p:sp>
        <p:nvSpPr>
          <p:cNvPr id="245" name="Google Shape;245;p39"/>
          <p:cNvSpPr/>
          <p:nvPr/>
        </p:nvSpPr>
        <p:spPr>
          <a:xfrm>
            <a:off x="962025" y="4015250"/>
            <a:ext cx="2620800" cy="6894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TAVOITTEET</a:t>
            </a:r>
            <a:endParaRPr b="1">
              <a:solidFill>
                <a:srgbClr val="FFFFFF"/>
              </a:solidFill>
            </a:endParaRPr>
          </a:p>
        </p:txBody>
      </p:sp>
      <p:sp>
        <p:nvSpPr>
          <p:cNvPr id="246" name="Google Shape;246;p39"/>
          <p:cNvSpPr/>
          <p:nvPr/>
        </p:nvSpPr>
        <p:spPr>
          <a:xfrm>
            <a:off x="3487200" y="4015250"/>
            <a:ext cx="5508000" cy="68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OSALLISUUS</a:t>
            </a:r>
            <a:endParaRPr b="1">
              <a:solidFill>
                <a:srgbClr val="FFFFFF"/>
              </a:solidFill>
            </a:endParaRPr>
          </a:p>
        </p:txBody>
      </p:sp>
      <p:sp>
        <p:nvSpPr>
          <p:cNvPr id="247" name="Google Shape;247;p39"/>
          <p:cNvSpPr/>
          <p:nvPr/>
        </p:nvSpPr>
        <p:spPr>
          <a:xfrm>
            <a:off x="8898575" y="4015250"/>
            <a:ext cx="2967600" cy="6972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ARVIOINTI</a:t>
            </a:r>
            <a:endParaRPr b="1">
              <a:solidFill>
                <a:srgbClr val="FFFFFF"/>
              </a:solidFill>
            </a:endParaRPr>
          </a:p>
        </p:txBody>
      </p:sp>
      <p:grpSp>
        <p:nvGrpSpPr>
          <p:cNvPr id="248" name="Google Shape;248;p39"/>
          <p:cNvGrpSpPr/>
          <p:nvPr/>
        </p:nvGrpSpPr>
        <p:grpSpPr>
          <a:xfrm>
            <a:off x="452104" y="3880757"/>
            <a:ext cx="976634" cy="976634"/>
            <a:chOff x="540175" y="4560633"/>
            <a:chExt cx="801900" cy="801900"/>
          </a:xfrm>
        </p:grpSpPr>
        <p:sp>
          <p:nvSpPr>
            <p:cNvPr id="249" name="Google Shape;249;p39"/>
            <p:cNvSpPr/>
            <p:nvPr/>
          </p:nvSpPr>
          <p:spPr>
            <a:xfrm>
              <a:off x="540175" y="4560633"/>
              <a:ext cx="801900" cy="801900"/>
            </a:xfrm>
            <a:prstGeom prst="ellipse">
              <a:avLst/>
            </a:prstGeom>
            <a:solidFill>
              <a:srgbClr val="FFFFFF"/>
            </a:solidFill>
            <a:ln w="28575" cap="flat" cmpd="sng">
              <a:solidFill>
                <a:srgbClr val="00D7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39"/>
            <p:cNvPicPr preferRelativeResize="0"/>
            <p:nvPr/>
          </p:nvPicPr>
          <p:blipFill>
            <a:blip r:embed="rId4">
              <a:alphaModFix/>
            </a:blip>
            <a:stretch>
              <a:fillRect/>
            </a:stretch>
          </p:blipFill>
          <p:spPr>
            <a:xfrm>
              <a:off x="754675" y="4673108"/>
              <a:ext cx="372900" cy="372900"/>
            </a:xfrm>
            <a:prstGeom prst="rect">
              <a:avLst/>
            </a:prstGeom>
            <a:noFill/>
            <a:ln>
              <a:noFill/>
            </a:ln>
          </p:spPr>
        </p:pic>
        <p:sp>
          <p:nvSpPr>
            <p:cNvPr id="251" name="Google Shape;251;p39"/>
            <p:cNvSpPr txBox="1"/>
            <p:nvPr/>
          </p:nvSpPr>
          <p:spPr>
            <a:xfrm>
              <a:off x="556525" y="5048758"/>
              <a:ext cx="769200" cy="20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Oppija</a:t>
              </a:r>
              <a:endParaRPr sz="600" b="1"/>
            </a:p>
          </p:txBody>
        </p:sp>
      </p:grpSp>
      <p:sp>
        <p:nvSpPr>
          <p:cNvPr id="252" name="Google Shape;252;p39"/>
          <p:cNvSpPr txBox="1"/>
          <p:nvPr/>
        </p:nvSpPr>
        <p:spPr>
          <a:xfrm>
            <a:off x="1382300"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TAVOITTEET</a:t>
            </a:r>
            <a:endParaRPr b="1">
              <a:solidFill>
                <a:srgbClr val="FFFFFF"/>
              </a:solidFill>
            </a:endParaRPr>
          </a:p>
        </p:txBody>
      </p:sp>
      <p:sp>
        <p:nvSpPr>
          <p:cNvPr id="253" name="Google Shape;253;p39"/>
          <p:cNvSpPr txBox="1"/>
          <p:nvPr/>
        </p:nvSpPr>
        <p:spPr>
          <a:xfrm>
            <a:off x="3868325"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OSALLISUUS</a:t>
            </a:r>
            <a:endParaRPr b="1">
              <a:solidFill>
                <a:srgbClr val="FFFFFF"/>
              </a:solidFill>
            </a:endParaRPr>
          </a:p>
        </p:txBody>
      </p:sp>
      <p:sp>
        <p:nvSpPr>
          <p:cNvPr id="254" name="Google Shape;254;p39"/>
          <p:cNvSpPr txBox="1"/>
          <p:nvPr/>
        </p:nvSpPr>
        <p:spPr>
          <a:xfrm>
            <a:off x="9289275" y="2294725"/>
            <a:ext cx="24657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700" b="1">
                <a:solidFill>
                  <a:schemeClr val="dk1"/>
                </a:solidFill>
              </a:rPr>
              <a:t>Päättävät ilmiön yhteisesti</a:t>
            </a:r>
            <a:endParaRPr sz="700" b="1">
              <a:solidFill>
                <a:schemeClr val="dk1"/>
              </a:solidFill>
            </a:endParaRPr>
          </a:p>
        </p:txBody>
      </p:sp>
      <p:sp>
        <p:nvSpPr>
          <p:cNvPr id="255" name="Google Shape;255;p39"/>
          <p:cNvSpPr txBox="1"/>
          <p:nvPr/>
        </p:nvSpPr>
        <p:spPr>
          <a:xfrm>
            <a:off x="9297575"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ARVIOINTI</a:t>
            </a:r>
            <a:endParaRPr b="1">
              <a:solidFill>
                <a:srgbClr val="FFFFFF"/>
              </a:solidFill>
            </a:endParaRPr>
          </a:p>
        </p:txBody>
      </p:sp>
      <p:cxnSp>
        <p:nvCxnSpPr>
          <p:cNvPr id="256" name="Google Shape;256;p39"/>
          <p:cNvCxnSpPr/>
          <p:nvPr/>
        </p:nvCxnSpPr>
        <p:spPr>
          <a:xfrm>
            <a:off x="478500" y="1304925"/>
            <a:ext cx="11294400" cy="0"/>
          </a:xfrm>
          <a:prstGeom prst="straightConnector1">
            <a:avLst/>
          </a:prstGeom>
          <a:noFill/>
          <a:ln w="9525" cap="flat" cmpd="sng">
            <a:solidFill>
              <a:schemeClr val="dk2"/>
            </a:solidFill>
            <a:prstDash val="dot"/>
            <a:round/>
            <a:headEnd type="none" w="med" len="med"/>
            <a:tailEnd type="triangle" w="med" len="med"/>
          </a:ln>
        </p:spPr>
      </p:cxnSp>
      <p:sp>
        <p:nvSpPr>
          <p:cNvPr id="257" name="Google Shape;257;p39"/>
          <p:cNvSpPr txBox="1"/>
          <p:nvPr/>
        </p:nvSpPr>
        <p:spPr>
          <a:xfrm>
            <a:off x="409575" y="932025"/>
            <a:ext cx="1575000" cy="37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600">
                <a:solidFill>
                  <a:srgbClr val="292929"/>
                </a:solidFill>
              </a:rPr>
              <a:t>Prosessin kesto useamman viikon ajan</a:t>
            </a:r>
            <a:endParaRPr sz="600">
              <a:solidFill>
                <a:srgbClr val="292929"/>
              </a:solidFill>
            </a:endParaRPr>
          </a:p>
        </p:txBody>
      </p:sp>
      <p:sp>
        <p:nvSpPr>
          <p:cNvPr id="258" name="Google Shape;258;p39"/>
          <p:cNvSpPr txBox="1"/>
          <p:nvPr/>
        </p:nvSpPr>
        <p:spPr>
          <a:xfrm>
            <a:off x="1125750" y="3069650"/>
            <a:ext cx="2185800" cy="73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02399" lvl="0" indent="-281199" algn="l" rtl="0">
              <a:spcBef>
                <a:spcPts val="0"/>
              </a:spcBef>
              <a:spcAft>
                <a:spcPts val="0"/>
              </a:spcAft>
              <a:buClr>
                <a:srgbClr val="00D7A6"/>
              </a:buClr>
              <a:buSzPts val="800"/>
              <a:buChar char="●"/>
            </a:pPr>
            <a:r>
              <a:rPr lang="fi-FI" sz="800" b="1">
                <a:solidFill>
                  <a:srgbClr val="00D7A6"/>
                </a:solidFill>
              </a:rPr>
              <a:t>Ainekohtaiset tavoitteet (s. 4-7)</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Laaja-alaisen osaamisen tavoitteet (s.10-19)</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Ilmiöprosessin tavoitteet (s.22-25)</a:t>
            </a:r>
            <a:endParaRPr sz="800" b="1">
              <a:solidFill>
                <a:srgbClr val="00D7A6"/>
              </a:solidFill>
            </a:endParaRPr>
          </a:p>
        </p:txBody>
      </p:sp>
      <p:cxnSp>
        <p:nvCxnSpPr>
          <p:cNvPr id="259" name="Google Shape;259;p39"/>
          <p:cNvCxnSpPr>
            <a:stCxn id="225" idx="3"/>
            <a:endCxn id="226" idx="1"/>
          </p:cNvCxnSpPr>
          <p:nvPr/>
        </p:nvCxnSpPr>
        <p:spPr>
          <a:xfrm>
            <a:off x="4447700"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p39"/>
          <p:cNvCxnSpPr/>
          <p:nvPr/>
        </p:nvCxnSpPr>
        <p:spPr>
          <a:xfrm>
            <a:off x="5504975"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1" name="Google Shape;261;p39"/>
          <p:cNvCxnSpPr/>
          <p:nvPr/>
        </p:nvCxnSpPr>
        <p:spPr>
          <a:xfrm>
            <a:off x="6571775"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2" name="Google Shape;262;p39"/>
          <p:cNvCxnSpPr/>
          <p:nvPr/>
        </p:nvCxnSpPr>
        <p:spPr>
          <a:xfrm>
            <a:off x="7562375" y="5190013"/>
            <a:ext cx="136500" cy="0"/>
          </a:xfrm>
          <a:prstGeom prst="straightConnector1">
            <a:avLst/>
          </a:prstGeom>
          <a:noFill/>
          <a:ln w="9525" cap="flat" cmpd="sng">
            <a:solidFill>
              <a:schemeClr val="dk2"/>
            </a:solidFill>
            <a:prstDash val="solid"/>
            <a:round/>
            <a:headEnd type="none" w="med" len="med"/>
            <a:tailEnd type="triangle" w="med" len="med"/>
          </a:ln>
        </p:spPr>
      </p:cxnSp>
      <p:sp>
        <p:nvSpPr>
          <p:cNvPr id="263" name="Google Shape;263;p39"/>
          <p:cNvSpPr txBox="1"/>
          <p:nvPr/>
        </p:nvSpPr>
        <p:spPr>
          <a:xfrm>
            <a:off x="3521600" y="5665000"/>
            <a:ext cx="40407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Ilmiöprosessin arviointityökalu (s. 23-25)</a:t>
            </a:r>
            <a:endParaRPr sz="800" b="1">
              <a:solidFill>
                <a:srgbClr val="9FC9EB"/>
              </a:solidFill>
            </a:endParaRPr>
          </a:p>
        </p:txBody>
      </p:sp>
      <p:sp>
        <p:nvSpPr>
          <p:cNvPr id="264" name="Google Shape;264;p39"/>
          <p:cNvSpPr txBox="1"/>
          <p:nvPr/>
        </p:nvSpPr>
        <p:spPr>
          <a:xfrm>
            <a:off x="8958150" y="2641525"/>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Prosessin arviointi (s.23-25)</a:t>
            </a:r>
            <a:endParaRPr sz="800" b="1">
              <a:solidFill>
                <a:srgbClr val="F5A3C7"/>
              </a:solidFill>
            </a:endParaRPr>
          </a:p>
        </p:txBody>
      </p:sp>
      <p:sp>
        <p:nvSpPr>
          <p:cNvPr id="265" name="Google Shape;265;p39"/>
          <p:cNvSpPr txBox="1"/>
          <p:nvPr/>
        </p:nvSpPr>
        <p:spPr>
          <a:xfrm>
            <a:off x="8958150" y="3241600"/>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Loppuarviointi (s.8)</a:t>
            </a:r>
            <a:endParaRPr sz="800" b="1">
              <a:solidFill>
                <a:srgbClr val="F5A3C7"/>
              </a:solidFill>
            </a:endParaRPr>
          </a:p>
        </p:txBody>
      </p:sp>
      <p:sp>
        <p:nvSpPr>
          <p:cNvPr id="266" name="Google Shape;266;p39"/>
          <p:cNvSpPr txBox="1"/>
          <p:nvPr/>
        </p:nvSpPr>
        <p:spPr>
          <a:xfrm>
            <a:off x="3521600" y="2641525"/>
            <a:ext cx="51609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Ilmiöprosessin väliarviointi (s. 23-25)</a:t>
            </a:r>
            <a:endParaRPr sz="800" b="1">
              <a:solidFill>
                <a:srgbClr val="9FC9EB"/>
              </a:solidFill>
            </a:endParaRPr>
          </a:p>
        </p:txBody>
      </p:sp>
      <p:sp>
        <p:nvSpPr>
          <p:cNvPr id="267" name="Google Shape;267;p39"/>
          <p:cNvSpPr txBox="1"/>
          <p:nvPr/>
        </p:nvSpPr>
        <p:spPr>
          <a:xfrm>
            <a:off x="1216325" y="4940775"/>
            <a:ext cx="2045100" cy="7365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302399" lvl="0" indent="-281199" algn="l" rtl="0">
              <a:spcBef>
                <a:spcPts val="0"/>
              </a:spcBef>
              <a:spcAft>
                <a:spcPts val="0"/>
              </a:spcAft>
              <a:buClr>
                <a:srgbClr val="00D7A6"/>
              </a:buClr>
              <a:buSzPts val="800"/>
              <a:buChar char="●"/>
            </a:pPr>
            <a:r>
              <a:rPr lang="fi-FI" sz="800" b="1">
                <a:solidFill>
                  <a:srgbClr val="00D7A6"/>
                </a:solidFill>
              </a:rPr>
              <a:t>Laaja-alaisen osaamisen arviointi (s.16 ja 20)</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Ilmiöprosessin tavoitteet (s.23-25)</a:t>
            </a:r>
            <a:endParaRPr sz="800" b="1">
              <a:solidFill>
                <a:srgbClr val="9FC9E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2"/>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Vertaisarviointi ja yhteistyö</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63"/>
          <p:cNvPicPr preferRelativeResize="0"/>
          <p:nvPr/>
        </p:nvPicPr>
        <p:blipFill>
          <a:blip r:embed="rId3">
            <a:alphaModFix/>
          </a:blip>
          <a:stretch>
            <a:fillRect/>
          </a:stretch>
        </p:blipFill>
        <p:spPr>
          <a:xfrm>
            <a:off x="476000" y="1860761"/>
            <a:ext cx="5377625" cy="3014171"/>
          </a:xfrm>
          <a:prstGeom prst="rect">
            <a:avLst/>
          </a:prstGeom>
          <a:noFill/>
          <a:ln>
            <a:noFill/>
          </a:ln>
          <a:effectLst>
            <a:outerShdw blurRad="57150" dist="19050" dir="5400000" algn="bl" rotWithShape="0">
              <a:srgbClr val="000000">
                <a:alpha val="50000"/>
              </a:srgbClr>
            </a:outerShdw>
          </a:effectLst>
        </p:spPr>
      </p:pic>
      <p:sp>
        <p:nvSpPr>
          <p:cNvPr id="742" name="Google Shape;742;p63"/>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i-FI">
                <a:solidFill>
                  <a:srgbClr val="00D7A7"/>
                </a:solidFill>
              </a:rPr>
              <a:t>Työkalut</a:t>
            </a:r>
            <a:endParaRPr>
              <a:solidFill>
                <a:srgbClr val="00D7A7"/>
              </a:solidFill>
            </a:endParaRPr>
          </a:p>
          <a:p>
            <a:pPr marL="0" lvl="0" indent="0" algn="l" rtl="0">
              <a:spcBef>
                <a:spcPts val="0"/>
              </a:spcBef>
              <a:spcAft>
                <a:spcPts val="0"/>
              </a:spcAft>
              <a:buNone/>
            </a:pPr>
            <a:endParaRPr>
              <a:solidFill>
                <a:srgbClr val="00D7A7"/>
              </a:solidFill>
            </a:endParaRPr>
          </a:p>
        </p:txBody>
      </p:sp>
      <p:sp>
        <p:nvSpPr>
          <p:cNvPr id="743" name="Google Shape;743;p63"/>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sp>
        <p:nvSpPr>
          <p:cNvPr id="744" name="Google Shape;744;p63"/>
          <p:cNvSpPr txBox="1">
            <a:spLocks noGrp="1"/>
          </p:cNvSpPr>
          <p:nvPr>
            <p:ph type="body" idx="1"/>
          </p:nvPr>
        </p:nvSpPr>
        <p:spPr>
          <a:xfrm>
            <a:off x="476000" y="5115850"/>
            <a:ext cx="2623800" cy="4467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fi-FI" sz="1400" b="1"/>
              <a:t>Ideoita vertaisarviointiin (s.28)</a:t>
            </a:r>
            <a:endParaRPr sz="1400" b="1">
              <a:solidFill>
                <a:srgbClr val="00D7A6"/>
              </a:solidFill>
            </a:endParaRPr>
          </a:p>
          <a:p>
            <a:pPr marL="0" lvl="0" indent="0" algn="l" rtl="0">
              <a:lnSpc>
                <a:spcPct val="115000"/>
              </a:lnSpc>
              <a:spcBef>
                <a:spcPts val="0"/>
              </a:spcBef>
              <a:spcAft>
                <a:spcPts val="0"/>
              </a:spcAft>
              <a:buNone/>
            </a:pPr>
            <a:endParaRPr sz="1400" b="1">
              <a:solidFill>
                <a:srgbClr val="00D7A6"/>
              </a:solidFill>
            </a:endParaRPr>
          </a:p>
        </p:txBody>
      </p:sp>
      <p:sp>
        <p:nvSpPr>
          <p:cNvPr id="745" name="Google Shape;745;p63"/>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TYÖKALUT I Ainekohtainen arviointi</a:t>
            </a:r>
            <a:endParaRPr sz="800" b="1"/>
          </a:p>
        </p:txBody>
      </p:sp>
      <p:sp>
        <p:nvSpPr>
          <p:cNvPr id="746" name="Google Shape;746;p63"/>
          <p:cNvSpPr txBox="1">
            <a:spLocks noGrp="1"/>
          </p:cNvSpPr>
          <p:nvPr>
            <p:ph type="body" idx="1"/>
          </p:nvPr>
        </p:nvSpPr>
        <p:spPr>
          <a:xfrm>
            <a:off x="6317000" y="5115850"/>
            <a:ext cx="2623800" cy="4467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1400" b="1"/>
              <a:t>Yhteistyö (s.29)</a:t>
            </a:r>
            <a:endParaRPr sz="1400" b="1">
              <a:solidFill>
                <a:srgbClr val="00D7A6"/>
              </a:solidFill>
            </a:endParaRPr>
          </a:p>
          <a:p>
            <a:pPr marL="0" lvl="0" indent="0" algn="l" rtl="0">
              <a:lnSpc>
                <a:spcPct val="115000"/>
              </a:lnSpc>
              <a:spcBef>
                <a:spcPts val="0"/>
              </a:spcBef>
              <a:spcAft>
                <a:spcPts val="0"/>
              </a:spcAft>
              <a:buNone/>
            </a:pPr>
            <a:endParaRPr sz="1400" b="1">
              <a:solidFill>
                <a:srgbClr val="00D7A6"/>
              </a:solidFill>
            </a:endParaRPr>
          </a:p>
        </p:txBody>
      </p:sp>
      <p:pic>
        <p:nvPicPr>
          <p:cNvPr id="747" name="Google Shape;747;p63"/>
          <p:cNvPicPr preferRelativeResize="0"/>
          <p:nvPr/>
        </p:nvPicPr>
        <p:blipFill>
          <a:blip r:embed="rId4">
            <a:alphaModFix/>
          </a:blip>
          <a:stretch>
            <a:fillRect/>
          </a:stretch>
        </p:blipFill>
        <p:spPr>
          <a:xfrm>
            <a:off x="6317000" y="1848475"/>
            <a:ext cx="5380866" cy="30369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64"/>
          <p:cNvSpPr/>
          <p:nvPr/>
        </p:nvSpPr>
        <p:spPr>
          <a:xfrm>
            <a:off x="9153525" y="2468025"/>
            <a:ext cx="2626500" cy="2626500"/>
          </a:xfrm>
          <a:prstGeom prst="ellipse">
            <a:avLst/>
          </a:prstGeom>
          <a:solidFill>
            <a:srgbClr val="9FC9E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4"/>
          <p:cNvSpPr/>
          <p:nvPr/>
        </p:nvSpPr>
        <p:spPr>
          <a:xfrm>
            <a:off x="6266625" y="2456825"/>
            <a:ext cx="2649000" cy="2649000"/>
          </a:xfrm>
          <a:prstGeom prst="ellipse">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4"/>
          <p:cNvSpPr/>
          <p:nvPr/>
        </p:nvSpPr>
        <p:spPr>
          <a:xfrm>
            <a:off x="3341275" y="2466575"/>
            <a:ext cx="2629500" cy="2629500"/>
          </a:xfrm>
          <a:prstGeom prst="ellipse">
            <a:avLst/>
          </a:prstGeom>
          <a:solidFill>
            <a:srgbClr val="00D7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4"/>
          <p:cNvSpPr/>
          <p:nvPr/>
        </p:nvSpPr>
        <p:spPr>
          <a:xfrm>
            <a:off x="478800" y="2468150"/>
            <a:ext cx="2626500" cy="2626200"/>
          </a:xfrm>
          <a:prstGeom prst="ellipse">
            <a:avLst/>
          </a:prstGeom>
          <a:solidFill>
            <a:srgbClr val="F5A3C7"/>
          </a:solidFill>
          <a:ln w="28575"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4"/>
          <p:cNvSpPr txBox="1">
            <a:spLocks noGrp="1"/>
          </p:cNvSpPr>
          <p:nvPr>
            <p:ph type="title"/>
          </p:nvPr>
        </p:nvSpPr>
        <p:spPr>
          <a:xfrm>
            <a:off x="476025" y="3809450"/>
            <a:ext cx="2631900" cy="761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43D58"/>
              </a:buClr>
              <a:buSzPts val="1200"/>
              <a:buFont typeface="Arial"/>
              <a:buNone/>
            </a:pPr>
            <a:r>
              <a:rPr lang="fi-FI" sz="1200">
                <a:latin typeface="Arial"/>
                <a:ea typeface="Arial"/>
                <a:cs typeface="Arial"/>
                <a:sym typeface="Arial"/>
              </a:rPr>
              <a:t>Kehu kaveria</a:t>
            </a: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fi-FI" sz="900" b="0">
                <a:latin typeface="Arial"/>
                <a:ea typeface="Arial"/>
                <a:cs typeface="Arial"/>
                <a:sym typeface="Arial"/>
              </a:rPr>
              <a:t>Missä hän on onnistunut</a:t>
            </a:r>
            <a:endParaRPr sz="900" b="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fi-FI" sz="900" b="0">
                <a:latin typeface="Arial"/>
                <a:ea typeface="Arial"/>
                <a:cs typeface="Arial"/>
                <a:sym typeface="Arial"/>
              </a:rPr>
              <a:t>erityisen hyvin? </a:t>
            </a:r>
            <a:endParaRPr sz="900" b="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b="0">
              <a:latin typeface="Arial"/>
              <a:ea typeface="Arial"/>
              <a:cs typeface="Arial"/>
              <a:sym typeface="Arial"/>
            </a:endParaRPr>
          </a:p>
          <a:p>
            <a:pPr marL="0" lvl="0" indent="0" algn="l" rtl="0">
              <a:spcBef>
                <a:spcPts val="0"/>
              </a:spcBef>
              <a:spcAft>
                <a:spcPts val="0"/>
              </a:spcAft>
              <a:buClr>
                <a:srgbClr val="343D58"/>
              </a:buClr>
              <a:buSzPts val="1200"/>
              <a:buFont typeface="Arial"/>
              <a:buNone/>
            </a:pPr>
            <a:endParaRPr sz="1400">
              <a:solidFill>
                <a:srgbClr val="0072C6"/>
              </a:solidFill>
              <a:latin typeface="Arial"/>
              <a:ea typeface="Arial"/>
              <a:cs typeface="Arial"/>
              <a:sym typeface="Arial"/>
            </a:endParaRPr>
          </a:p>
        </p:txBody>
      </p:sp>
      <p:sp>
        <p:nvSpPr>
          <p:cNvPr id="758" name="Google Shape;758;p64"/>
          <p:cNvSpPr txBox="1">
            <a:spLocks noGrp="1"/>
          </p:cNvSpPr>
          <p:nvPr>
            <p:ph type="body" idx="1"/>
          </p:nvPr>
        </p:nvSpPr>
        <p:spPr>
          <a:xfrm>
            <a:off x="457200" y="937450"/>
            <a:ext cx="8748900" cy="35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sz="1400">
              <a:solidFill>
                <a:srgbClr val="000000"/>
              </a:solidFill>
            </a:endParaRPr>
          </a:p>
          <a:p>
            <a:pPr marL="0" lvl="0" indent="0" algn="l" rtl="0">
              <a:lnSpc>
                <a:spcPct val="100000"/>
              </a:lnSpc>
              <a:spcBef>
                <a:spcPts val="0"/>
              </a:spcBef>
              <a:spcAft>
                <a:spcPts val="0"/>
              </a:spcAft>
              <a:buNone/>
            </a:pPr>
            <a:r>
              <a:rPr lang="fi-FI" sz="1400">
                <a:solidFill>
                  <a:srgbClr val="000000"/>
                </a:solidFill>
              </a:rPr>
              <a:t>Luokkalaiset/ryhmäläiset arvioivat toistensa sekä omaa työtään ja oppivat toisiltaan. </a:t>
            </a:r>
            <a:endParaRPr sz="1400">
              <a:solidFill>
                <a:srgbClr val="000000"/>
              </a:solidFill>
            </a:endParaRPr>
          </a:p>
          <a:p>
            <a:pPr marL="0" lvl="0" indent="0" algn="l" rtl="0">
              <a:lnSpc>
                <a:spcPct val="100000"/>
              </a:lnSpc>
              <a:spcBef>
                <a:spcPts val="0"/>
              </a:spcBef>
              <a:spcAft>
                <a:spcPts val="0"/>
              </a:spcAft>
              <a:buNone/>
            </a:pPr>
            <a:r>
              <a:rPr lang="fi-FI" sz="1400">
                <a:solidFill>
                  <a:srgbClr val="000000"/>
                </a:solidFill>
              </a:rPr>
              <a:t>Arviointi voidaan toteuttaa esim. sanallisesti, piirtäen ja kirjoittaen.</a:t>
            </a:r>
            <a:endParaRPr sz="1400"/>
          </a:p>
        </p:txBody>
      </p:sp>
      <p:sp>
        <p:nvSpPr>
          <p:cNvPr id="759" name="Google Shape;759;p6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a:p>
        </p:txBody>
      </p:sp>
      <p:sp>
        <p:nvSpPr>
          <p:cNvPr id="760" name="Google Shape;760;p64"/>
          <p:cNvSpPr txBox="1">
            <a:spLocks noGrp="1"/>
          </p:cNvSpPr>
          <p:nvPr>
            <p:ph type="title"/>
          </p:nvPr>
        </p:nvSpPr>
        <p:spPr>
          <a:xfrm>
            <a:off x="9333300" y="3809450"/>
            <a:ext cx="2267100" cy="225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43D58"/>
              </a:buClr>
              <a:buSzPts val="1200"/>
              <a:buFont typeface="Arial"/>
              <a:buNone/>
            </a:pPr>
            <a:r>
              <a:rPr lang="fi-FI" sz="1200">
                <a:latin typeface="Arial"/>
                <a:ea typeface="Arial"/>
                <a:cs typeface="Arial"/>
                <a:sym typeface="Arial"/>
              </a:rPr>
              <a:t>Lainaa</a:t>
            </a: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fi-FI" sz="900" b="0">
                <a:solidFill>
                  <a:srgbClr val="000000"/>
                </a:solidFill>
                <a:latin typeface="Arial"/>
                <a:ea typeface="Arial"/>
                <a:cs typeface="Arial"/>
                <a:sym typeface="Arial"/>
              </a:rPr>
              <a:t>Mitä uutta opit kaveriltasi? Miten aiot </a:t>
            </a:r>
            <a:endParaRPr sz="900" b="0">
              <a:solidFill>
                <a:srgbClr val="000000"/>
              </a:solidFill>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fi-FI" sz="900" b="0">
                <a:solidFill>
                  <a:srgbClr val="000000"/>
                </a:solidFill>
                <a:latin typeface="Arial"/>
                <a:ea typeface="Arial"/>
                <a:cs typeface="Arial"/>
                <a:sym typeface="Arial"/>
              </a:rPr>
              <a:t>hyödyntää sitä omassa työssäsi? </a:t>
            </a:r>
            <a:endParaRPr sz="900" b="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b="0">
              <a:latin typeface="Arial"/>
              <a:ea typeface="Arial"/>
              <a:cs typeface="Arial"/>
              <a:sym typeface="Arial"/>
            </a:endParaRPr>
          </a:p>
          <a:p>
            <a:pPr marL="0" lvl="0" indent="0" algn="l" rtl="0">
              <a:spcBef>
                <a:spcPts val="0"/>
              </a:spcBef>
              <a:spcAft>
                <a:spcPts val="0"/>
              </a:spcAft>
              <a:buClr>
                <a:srgbClr val="343D58"/>
              </a:buClr>
              <a:buSzPts val="1200"/>
              <a:buFont typeface="Arial"/>
              <a:buNone/>
            </a:pPr>
            <a:endParaRPr sz="1400">
              <a:solidFill>
                <a:srgbClr val="0072C6"/>
              </a:solidFill>
              <a:latin typeface="Arial"/>
              <a:ea typeface="Arial"/>
              <a:cs typeface="Arial"/>
              <a:sym typeface="Arial"/>
            </a:endParaRPr>
          </a:p>
        </p:txBody>
      </p:sp>
      <p:sp>
        <p:nvSpPr>
          <p:cNvPr id="761" name="Google Shape;761;p64"/>
          <p:cNvSpPr txBox="1">
            <a:spLocks noGrp="1"/>
          </p:cNvSpPr>
          <p:nvPr>
            <p:ph type="title"/>
          </p:nvPr>
        </p:nvSpPr>
        <p:spPr>
          <a:xfrm>
            <a:off x="6594200" y="3809450"/>
            <a:ext cx="1935900" cy="71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43D58"/>
              </a:buClr>
              <a:buSzPts val="1200"/>
              <a:buFont typeface="Arial"/>
              <a:buNone/>
            </a:pPr>
            <a:r>
              <a:rPr lang="fi-FI" sz="1200">
                <a:latin typeface="Arial"/>
                <a:ea typeface="Arial"/>
                <a:cs typeface="Arial"/>
                <a:sym typeface="Arial"/>
              </a:rPr>
              <a:t>Itsereflektio</a:t>
            </a: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fi-FI" sz="900" b="0">
                <a:latin typeface="Arial"/>
                <a:ea typeface="Arial"/>
                <a:cs typeface="Arial"/>
                <a:sym typeface="Arial"/>
              </a:rPr>
              <a:t>Pohdi saatua kehitysehdotusta. Johtiko se parannukseen? </a:t>
            </a:r>
            <a:endParaRPr sz="900" b="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fi-FI" sz="900" b="0">
                <a:latin typeface="Arial"/>
                <a:ea typeface="Arial"/>
                <a:cs typeface="Arial"/>
                <a:sym typeface="Arial"/>
              </a:rPr>
              <a:t>Sivuutitko ehdotuksen? </a:t>
            </a:r>
            <a:endParaRPr sz="900" b="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fi-FI" sz="900" b="0">
                <a:latin typeface="Arial"/>
                <a:ea typeface="Arial"/>
                <a:cs typeface="Arial"/>
                <a:sym typeface="Arial"/>
              </a:rPr>
              <a:t>Miksi?</a:t>
            </a:r>
            <a:endParaRPr sz="900" b="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900" b="0">
              <a:latin typeface="Arial"/>
              <a:ea typeface="Arial"/>
              <a:cs typeface="Arial"/>
              <a:sym typeface="Arial"/>
            </a:endParaRPr>
          </a:p>
          <a:p>
            <a:pPr marL="0" lvl="0" indent="0" algn="l" rtl="0">
              <a:spcBef>
                <a:spcPts val="0"/>
              </a:spcBef>
              <a:spcAft>
                <a:spcPts val="0"/>
              </a:spcAft>
              <a:buClr>
                <a:srgbClr val="343D58"/>
              </a:buClr>
              <a:buSzPts val="1200"/>
              <a:buFont typeface="Arial"/>
              <a:buNone/>
            </a:pPr>
            <a:endParaRPr sz="1400">
              <a:solidFill>
                <a:srgbClr val="0072C6"/>
              </a:solidFill>
              <a:latin typeface="Arial"/>
              <a:ea typeface="Arial"/>
              <a:cs typeface="Arial"/>
              <a:sym typeface="Arial"/>
            </a:endParaRPr>
          </a:p>
        </p:txBody>
      </p:sp>
      <p:sp>
        <p:nvSpPr>
          <p:cNvPr id="762" name="Google Shape;762;p64"/>
          <p:cNvSpPr txBox="1">
            <a:spLocks noGrp="1"/>
          </p:cNvSpPr>
          <p:nvPr>
            <p:ph type="title"/>
          </p:nvPr>
        </p:nvSpPr>
        <p:spPr>
          <a:xfrm>
            <a:off x="457200" y="408550"/>
            <a:ext cx="11143200" cy="32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3000">
                <a:latin typeface="Arial"/>
                <a:ea typeface="Arial"/>
                <a:cs typeface="Arial"/>
                <a:sym typeface="Arial"/>
              </a:rPr>
              <a:t>Ideoita vertaisarviointiin </a:t>
            </a:r>
            <a:endParaRPr sz="3000">
              <a:latin typeface="Arial"/>
              <a:ea typeface="Arial"/>
              <a:cs typeface="Arial"/>
              <a:sym typeface="Arial"/>
            </a:endParaRPr>
          </a:p>
        </p:txBody>
      </p:sp>
      <p:pic>
        <p:nvPicPr>
          <p:cNvPr id="763" name="Google Shape;763;p64"/>
          <p:cNvPicPr preferRelativeResize="0"/>
          <p:nvPr/>
        </p:nvPicPr>
        <p:blipFill>
          <a:blip r:embed="rId3">
            <a:alphaModFix/>
          </a:blip>
          <a:stretch>
            <a:fillRect/>
          </a:stretch>
        </p:blipFill>
        <p:spPr>
          <a:xfrm>
            <a:off x="10044134" y="2727113"/>
            <a:ext cx="845272" cy="879575"/>
          </a:xfrm>
          <a:prstGeom prst="rect">
            <a:avLst/>
          </a:prstGeom>
          <a:noFill/>
          <a:ln>
            <a:noFill/>
          </a:ln>
        </p:spPr>
      </p:pic>
      <p:pic>
        <p:nvPicPr>
          <p:cNvPr id="764" name="Google Shape;764;p64"/>
          <p:cNvPicPr preferRelativeResize="0"/>
          <p:nvPr/>
        </p:nvPicPr>
        <p:blipFill>
          <a:blip r:embed="rId4">
            <a:alphaModFix/>
          </a:blip>
          <a:stretch>
            <a:fillRect/>
          </a:stretch>
        </p:blipFill>
        <p:spPr>
          <a:xfrm>
            <a:off x="4216232" y="2727125"/>
            <a:ext cx="879575" cy="879575"/>
          </a:xfrm>
          <a:prstGeom prst="rect">
            <a:avLst/>
          </a:prstGeom>
          <a:noFill/>
          <a:ln>
            <a:noFill/>
          </a:ln>
        </p:spPr>
      </p:pic>
      <p:pic>
        <p:nvPicPr>
          <p:cNvPr id="765" name="Google Shape;765;p64"/>
          <p:cNvPicPr preferRelativeResize="0"/>
          <p:nvPr/>
        </p:nvPicPr>
        <p:blipFill>
          <a:blip r:embed="rId5">
            <a:alphaModFix/>
          </a:blip>
          <a:stretch>
            <a:fillRect/>
          </a:stretch>
        </p:blipFill>
        <p:spPr>
          <a:xfrm>
            <a:off x="6972675" y="2893624"/>
            <a:ext cx="1236899" cy="546567"/>
          </a:xfrm>
          <a:prstGeom prst="rect">
            <a:avLst/>
          </a:prstGeom>
          <a:noFill/>
          <a:ln>
            <a:noFill/>
          </a:ln>
        </p:spPr>
      </p:pic>
      <p:pic>
        <p:nvPicPr>
          <p:cNvPr id="766" name="Google Shape;766;p64"/>
          <p:cNvPicPr preferRelativeResize="0"/>
          <p:nvPr/>
        </p:nvPicPr>
        <p:blipFill>
          <a:blip r:embed="rId6">
            <a:alphaModFix/>
          </a:blip>
          <a:stretch>
            <a:fillRect/>
          </a:stretch>
        </p:blipFill>
        <p:spPr>
          <a:xfrm>
            <a:off x="1516663" y="2727125"/>
            <a:ext cx="550614" cy="879575"/>
          </a:xfrm>
          <a:prstGeom prst="rect">
            <a:avLst/>
          </a:prstGeom>
          <a:noFill/>
          <a:ln>
            <a:noFill/>
          </a:ln>
        </p:spPr>
      </p:pic>
      <p:sp>
        <p:nvSpPr>
          <p:cNvPr id="767" name="Google Shape;767;p64"/>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LAINAA, ITSEREFLEKTIO JA VERTAISARVIOINTI </a:t>
            </a:r>
            <a:endParaRPr sz="800"/>
          </a:p>
        </p:txBody>
      </p:sp>
      <p:sp>
        <p:nvSpPr>
          <p:cNvPr id="768" name="Google Shape;768;p64"/>
          <p:cNvSpPr txBox="1">
            <a:spLocks noGrp="1"/>
          </p:cNvSpPr>
          <p:nvPr>
            <p:ph type="title"/>
          </p:nvPr>
        </p:nvSpPr>
        <p:spPr>
          <a:xfrm>
            <a:off x="3341475" y="3809450"/>
            <a:ext cx="2631900" cy="71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43D58"/>
              </a:buClr>
              <a:buSzPts val="1200"/>
              <a:buFont typeface="Arial"/>
              <a:buNone/>
            </a:pPr>
            <a:r>
              <a:rPr lang="fi-FI" sz="1200">
                <a:latin typeface="Arial"/>
                <a:ea typeface="Arial"/>
                <a:cs typeface="Arial"/>
                <a:sym typeface="Arial"/>
              </a:rPr>
              <a:t>Kehitysehdotuksia</a:t>
            </a: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endParaRPr sz="120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fi-FI" sz="900" b="0">
                <a:latin typeface="Arial"/>
                <a:ea typeface="Arial"/>
                <a:cs typeface="Arial"/>
                <a:sym typeface="Arial"/>
              </a:rPr>
              <a:t>Kerro, mitä taitoja kaverisi </a:t>
            </a:r>
            <a:endParaRPr sz="900" b="0">
              <a:latin typeface="Arial"/>
              <a:ea typeface="Arial"/>
              <a:cs typeface="Arial"/>
              <a:sym typeface="Arial"/>
            </a:endParaRPr>
          </a:p>
          <a:p>
            <a:pPr marL="0" lvl="0" indent="0" algn="ctr" rtl="0">
              <a:spcBef>
                <a:spcPts val="0"/>
              </a:spcBef>
              <a:spcAft>
                <a:spcPts val="0"/>
              </a:spcAft>
              <a:buClr>
                <a:srgbClr val="343D58"/>
              </a:buClr>
              <a:buSzPts val="1200"/>
              <a:buFont typeface="Arial"/>
              <a:buNone/>
            </a:pPr>
            <a:r>
              <a:rPr lang="fi-FI" sz="900" b="0">
                <a:latin typeface="Arial"/>
                <a:ea typeface="Arial"/>
                <a:cs typeface="Arial"/>
                <a:sym typeface="Arial"/>
              </a:rPr>
              <a:t>voisi vielä hioa. </a:t>
            </a:r>
            <a:endParaRPr sz="900" b="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b="0">
              <a:latin typeface="Arial"/>
              <a:ea typeface="Arial"/>
              <a:cs typeface="Arial"/>
              <a:sym typeface="Arial"/>
            </a:endParaRPr>
          </a:p>
          <a:p>
            <a:pPr marL="0" lvl="0" indent="0" algn="l" rtl="0">
              <a:spcBef>
                <a:spcPts val="0"/>
              </a:spcBef>
              <a:spcAft>
                <a:spcPts val="0"/>
              </a:spcAft>
              <a:buClr>
                <a:srgbClr val="343D58"/>
              </a:buClr>
              <a:buSzPts val="1200"/>
              <a:buFont typeface="Arial"/>
              <a:buNone/>
            </a:pPr>
            <a:endParaRPr sz="1400">
              <a:solidFill>
                <a:srgbClr val="0072C6"/>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65"/>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Helppi! -seinä</a:t>
            </a:r>
            <a:endParaRPr sz="800"/>
          </a:p>
        </p:txBody>
      </p:sp>
      <p:sp>
        <p:nvSpPr>
          <p:cNvPr id="775" name="Google Shape;775;p65"/>
          <p:cNvSpPr/>
          <p:nvPr/>
        </p:nvSpPr>
        <p:spPr>
          <a:xfrm>
            <a:off x="6511025" y="90800"/>
            <a:ext cx="5582100" cy="6652800"/>
          </a:xfrm>
          <a:prstGeom prst="roundRect">
            <a:avLst>
              <a:gd name="adj" fmla="val 2475"/>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5"/>
          <p:cNvSpPr txBox="1">
            <a:spLocks noGrp="1"/>
          </p:cNvSpPr>
          <p:nvPr>
            <p:ph type="title"/>
          </p:nvPr>
        </p:nvSpPr>
        <p:spPr>
          <a:xfrm>
            <a:off x="6838625" y="956325"/>
            <a:ext cx="4308300" cy="613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43D58"/>
              </a:buClr>
              <a:buSzPts val="1200"/>
              <a:buFont typeface="Arial"/>
              <a:buNone/>
            </a:pPr>
            <a:r>
              <a:rPr lang="fi-FI" sz="1200">
                <a:solidFill>
                  <a:srgbClr val="000000"/>
                </a:solidFill>
                <a:latin typeface="Arial"/>
                <a:ea typeface="Arial"/>
                <a:cs typeface="Arial"/>
                <a:sym typeface="Arial"/>
              </a:rPr>
              <a:t>Pyydä apua kaverilta. </a:t>
            </a:r>
            <a:r>
              <a:rPr lang="fi-FI" sz="1200" b="0">
                <a:solidFill>
                  <a:srgbClr val="000000"/>
                </a:solidFill>
                <a:latin typeface="Arial"/>
                <a:ea typeface="Arial"/>
                <a:cs typeface="Arial"/>
                <a:sym typeface="Arial"/>
              </a:rPr>
              <a:t>Missä asiassa kaipaisit apua?</a:t>
            </a:r>
            <a:endParaRPr sz="1200" b="0">
              <a:solidFill>
                <a:srgbClr val="000000"/>
              </a:solidFill>
              <a:latin typeface="Arial"/>
              <a:ea typeface="Arial"/>
              <a:cs typeface="Arial"/>
              <a:sym typeface="Arial"/>
            </a:endParaRPr>
          </a:p>
          <a:p>
            <a:pPr marL="0" lvl="0" indent="0" algn="l" rtl="0">
              <a:spcBef>
                <a:spcPts val="0"/>
              </a:spcBef>
              <a:spcAft>
                <a:spcPts val="0"/>
              </a:spcAft>
              <a:buClr>
                <a:srgbClr val="343D58"/>
              </a:buClr>
              <a:buSzPts val="1200"/>
              <a:buFont typeface="Arial"/>
              <a:buNone/>
            </a:pPr>
            <a:endParaRPr sz="1200">
              <a:solidFill>
                <a:srgbClr val="000000"/>
              </a:solidFill>
            </a:endParaRPr>
          </a:p>
        </p:txBody>
      </p:sp>
      <p:sp>
        <p:nvSpPr>
          <p:cNvPr id="777" name="Google Shape;777;p65"/>
          <p:cNvSpPr txBox="1">
            <a:spLocks noGrp="1"/>
          </p:cNvSpPr>
          <p:nvPr>
            <p:ph type="title"/>
          </p:nvPr>
        </p:nvSpPr>
        <p:spPr>
          <a:xfrm>
            <a:off x="6838625" y="408550"/>
            <a:ext cx="3002400" cy="406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200"/>
              <a:buFont typeface="Arial Black"/>
              <a:buNone/>
            </a:pPr>
            <a:r>
              <a:rPr lang="fi-FI" sz="3000">
                <a:solidFill>
                  <a:srgbClr val="FFFFFF"/>
                </a:solidFill>
              </a:rPr>
              <a:t>Helppi!</a:t>
            </a:r>
            <a:endParaRPr sz="3000">
              <a:solidFill>
                <a:srgbClr val="FFFFFF"/>
              </a:solidFill>
            </a:endParaRPr>
          </a:p>
        </p:txBody>
      </p:sp>
      <p:sp>
        <p:nvSpPr>
          <p:cNvPr id="778" name="Google Shape;778;p65"/>
          <p:cNvSpPr/>
          <p:nvPr/>
        </p:nvSpPr>
        <p:spPr>
          <a:xfrm rot="149566">
            <a:off x="8425857" y="1618323"/>
            <a:ext cx="1158797" cy="1158797"/>
          </a:xfrm>
          <a:prstGeom prst="rect">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5"/>
          <p:cNvSpPr/>
          <p:nvPr/>
        </p:nvSpPr>
        <p:spPr>
          <a:xfrm rot="-380805">
            <a:off x="7103213" y="1529677"/>
            <a:ext cx="1158802" cy="1158802"/>
          </a:xfrm>
          <a:prstGeom prst="rect">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5"/>
          <p:cNvSpPr txBox="1"/>
          <p:nvPr/>
        </p:nvSpPr>
        <p:spPr>
          <a:xfrm rot="149789">
            <a:off x="8577704" y="1780210"/>
            <a:ext cx="860917" cy="8230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a:latin typeface="Caveat"/>
                <a:ea typeface="Caveat"/>
                <a:cs typeface="Caveat"/>
                <a:sym typeface="Caveat"/>
              </a:rPr>
              <a:t>Kirjoita lapulle missä tarvitset apua.</a:t>
            </a:r>
            <a:endParaRPr sz="1000">
              <a:latin typeface="Caveat"/>
              <a:ea typeface="Caveat"/>
              <a:cs typeface="Caveat"/>
              <a:sym typeface="Caveat"/>
            </a:endParaRPr>
          </a:p>
        </p:txBody>
      </p:sp>
      <p:sp>
        <p:nvSpPr>
          <p:cNvPr id="781" name="Google Shape;781;p65"/>
          <p:cNvSpPr txBox="1"/>
          <p:nvPr/>
        </p:nvSpPr>
        <p:spPr>
          <a:xfrm rot="-380544">
            <a:off x="7240450" y="1692713"/>
            <a:ext cx="860869" cy="8231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a:latin typeface="Caveat"/>
                <a:ea typeface="Caveat"/>
                <a:cs typeface="Caveat"/>
                <a:sym typeface="Caveat"/>
              </a:rPr>
              <a:t>Kirjoita lapulle missä tarvitset apua.</a:t>
            </a:r>
            <a:endParaRPr sz="1000">
              <a:latin typeface="Caveat"/>
              <a:ea typeface="Caveat"/>
              <a:cs typeface="Caveat"/>
              <a:sym typeface="Caveat"/>
            </a:endParaRPr>
          </a:p>
        </p:txBody>
      </p:sp>
      <p:sp>
        <p:nvSpPr>
          <p:cNvPr id="782" name="Google Shape;782;p65"/>
          <p:cNvSpPr txBox="1">
            <a:spLocks noGrp="1"/>
          </p:cNvSpPr>
          <p:nvPr>
            <p:ph type="body" idx="1"/>
          </p:nvPr>
        </p:nvSpPr>
        <p:spPr>
          <a:xfrm>
            <a:off x="476000" y="1168975"/>
            <a:ext cx="4138200" cy="456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1000" b="1"/>
              <a:t>Printtaa luokan seinälle Helppi! -juliste. </a:t>
            </a:r>
            <a:endParaRPr sz="1000" b="1"/>
          </a:p>
          <a:p>
            <a:pPr marL="0" lvl="0" indent="0" algn="l" rtl="0">
              <a:spcBef>
                <a:spcPts val="0"/>
              </a:spcBef>
              <a:spcAft>
                <a:spcPts val="0"/>
              </a:spcAft>
              <a:buNone/>
            </a:pPr>
            <a:endParaRPr sz="1000" b="1"/>
          </a:p>
          <a:p>
            <a:pPr marL="0" lvl="0" indent="0" algn="l" rtl="0">
              <a:lnSpc>
                <a:spcPct val="90000"/>
              </a:lnSpc>
              <a:spcBef>
                <a:spcPts val="0"/>
              </a:spcBef>
              <a:spcAft>
                <a:spcPts val="0"/>
              </a:spcAft>
              <a:buClr>
                <a:srgbClr val="343D58"/>
              </a:buClr>
              <a:buSzPts val="1200"/>
              <a:buFont typeface="Arial"/>
              <a:buNone/>
            </a:pPr>
            <a:r>
              <a:rPr lang="fi-FI" sz="1000" b="1"/>
              <a:t>“Pyydä apua kaverilta. </a:t>
            </a:r>
            <a:r>
              <a:rPr lang="fi-FI" sz="1000"/>
              <a:t>Missä asiassa kaipaisit apua?”</a:t>
            </a:r>
            <a:endParaRPr sz="1000"/>
          </a:p>
          <a:p>
            <a:pPr marL="0" lvl="0" indent="0" algn="l" rtl="0">
              <a:lnSpc>
                <a:spcPct val="90000"/>
              </a:lnSpc>
              <a:spcBef>
                <a:spcPts val="0"/>
              </a:spcBef>
              <a:spcAft>
                <a:spcPts val="0"/>
              </a:spcAft>
              <a:buClr>
                <a:srgbClr val="343D58"/>
              </a:buClr>
              <a:buSzPts val="1200"/>
              <a:buFont typeface="Arial"/>
              <a:buNone/>
            </a:pPr>
            <a:endParaRPr sz="1000" b="1">
              <a:latin typeface="Arial Black"/>
              <a:ea typeface="Arial Black"/>
              <a:cs typeface="Arial Black"/>
              <a:sym typeface="Arial Black"/>
            </a:endParaRPr>
          </a:p>
          <a:p>
            <a:pPr marL="0" lvl="0" indent="0" algn="l" rtl="0">
              <a:spcBef>
                <a:spcPts val="0"/>
              </a:spcBef>
              <a:spcAft>
                <a:spcPts val="0"/>
              </a:spcAft>
              <a:buClr>
                <a:schemeClr val="dk1"/>
              </a:buClr>
              <a:buSzPts val="1100"/>
              <a:buFont typeface="Arial"/>
              <a:buNone/>
            </a:pPr>
            <a:r>
              <a:rPr lang="fi-FI" sz="1000" i="1"/>
              <a:t>Oppijat voivat kirjoittaa liimalapuille asioita, joissa kaipaavat apua. Luokkalaiset poimivat liimalappuja, joihin vastaavat eri värisellä lapulla. </a:t>
            </a:r>
            <a:endParaRPr sz="1000" i="1"/>
          </a:p>
          <a:p>
            <a:pPr marL="0" lvl="0" indent="0" algn="l" rtl="0">
              <a:spcBef>
                <a:spcPts val="0"/>
              </a:spcBef>
              <a:spcAft>
                <a:spcPts val="0"/>
              </a:spcAft>
              <a:buClr>
                <a:schemeClr val="dk1"/>
              </a:buClr>
              <a:buSzPts val="1100"/>
              <a:buFont typeface="Arial"/>
              <a:buNone/>
            </a:pPr>
            <a:endParaRPr sz="1000" i="1"/>
          </a:p>
          <a:p>
            <a:pPr marL="0" lvl="0" indent="0" algn="l" rtl="0">
              <a:spcBef>
                <a:spcPts val="0"/>
              </a:spcBef>
              <a:spcAft>
                <a:spcPts val="0"/>
              </a:spcAft>
              <a:buClr>
                <a:schemeClr val="dk1"/>
              </a:buClr>
              <a:buSzPts val="1100"/>
              <a:buFont typeface="Arial"/>
              <a:buNone/>
            </a:pPr>
            <a:endParaRPr sz="1000" i="1"/>
          </a:p>
          <a:p>
            <a:pPr marL="0" lvl="0" indent="0" algn="l" rtl="0">
              <a:spcBef>
                <a:spcPts val="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a:p>
        </p:txBody>
      </p:sp>
      <p:sp>
        <p:nvSpPr>
          <p:cNvPr id="783" name="Google Shape;783;p65"/>
          <p:cNvSpPr txBox="1">
            <a:spLocks noGrp="1"/>
          </p:cNvSpPr>
          <p:nvPr>
            <p:ph type="title"/>
          </p:nvPr>
        </p:nvSpPr>
        <p:spPr>
          <a:xfrm>
            <a:off x="457200" y="408550"/>
            <a:ext cx="11143200" cy="32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3000">
                <a:latin typeface="Arial"/>
                <a:ea typeface="Arial"/>
                <a:cs typeface="Arial"/>
                <a:sym typeface="Arial"/>
              </a:rPr>
              <a:t>Helppi! -seinä</a:t>
            </a:r>
            <a:endParaRPr sz="3000">
              <a:latin typeface="Arial"/>
              <a:ea typeface="Arial"/>
              <a:cs typeface="Arial"/>
              <a:sym typeface="Arial"/>
            </a:endParaRPr>
          </a:p>
        </p:txBody>
      </p:sp>
      <p:sp>
        <p:nvSpPr>
          <p:cNvPr id="784" name="Google Shape;784;p65"/>
          <p:cNvSpPr/>
          <p:nvPr/>
        </p:nvSpPr>
        <p:spPr>
          <a:xfrm rot="-380805">
            <a:off x="7091463" y="2436602"/>
            <a:ext cx="1158802" cy="1158802"/>
          </a:xfrm>
          <a:prstGeom prst="rect">
            <a:avLst/>
          </a:prstGeom>
          <a:solidFill>
            <a:srgbClr val="FFEA7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5"/>
          <p:cNvSpPr txBox="1"/>
          <p:nvPr/>
        </p:nvSpPr>
        <p:spPr>
          <a:xfrm rot="-380544">
            <a:off x="7228700" y="2599638"/>
            <a:ext cx="860869" cy="8231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000">
                <a:latin typeface="Caveat"/>
                <a:ea typeface="Caveat"/>
                <a:cs typeface="Caveat"/>
                <a:sym typeface="Caveat"/>
              </a:rPr>
              <a:t>Kirjoita lapulle neuvosi kaverille. </a:t>
            </a:r>
            <a:endParaRPr sz="1000">
              <a:latin typeface="Caveat"/>
              <a:ea typeface="Caveat"/>
              <a:cs typeface="Caveat"/>
              <a:sym typeface="Cave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66"/>
          <p:cNvSpPr txBox="1">
            <a:spLocks noGrp="1"/>
          </p:cNvSpPr>
          <p:nvPr>
            <p:ph type="body" idx="1"/>
          </p:nvPr>
        </p:nvSpPr>
        <p:spPr>
          <a:xfrm>
            <a:off x="457200" y="2344738"/>
            <a:ext cx="5460900" cy="304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Custom 1">
      <a:dk1>
        <a:srgbClr val="343D58"/>
      </a:dk1>
      <a:lt1>
        <a:srgbClr val="FFFFFF"/>
      </a:lt1>
      <a:dk2>
        <a:srgbClr val="343D58"/>
      </a:dk2>
      <a:lt2>
        <a:srgbClr val="EBEBEB"/>
      </a:lt2>
      <a:accent1>
        <a:srgbClr val="ED3B56"/>
      </a:accent1>
      <a:accent2>
        <a:srgbClr val="F9C22D"/>
      </a:accent2>
      <a:accent3>
        <a:srgbClr val="41D3BD"/>
      </a:accent3>
      <a:accent4>
        <a:srgbClr val="4C2A85"/>
      </a:accent4>
      <a:accent5>
        <a:srgbClr val="000000"/>
      </a:accent5>
      <a:accent6>
        <a:srgbClr val="000000"/>
      </a:accent6>
      <a:hlink>
        <a:srgbClr val="48A1F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KI-perus">
  <a:themeElements>
    <a:clrScheme name="HKI">
      <a:dk1>
        <a:srgbClr val="000000"/>
      </a:dk1>
      <a:lt1>
        <a:srgbClr val="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22" ma:contentTypeDescription="Luo uusi asiakirja." ma:contentTypeScope="" ma:versionID="10fd5199cdabee57dec727d03bdf60dd">
  <xsd:schema xmlns:xsd="http://www.w3.org/2001/XMLSchema" xmlns:xs="http://www.w3.org/2001/XMLSchema" xmlns:p="http://schemas.microsoft.com/office/2006/metadata/properties" xmlns:ns2="4b5fd0cd-a615-46ae-ab86-79584c8b7ad4" targetNamespace="http://schemas.microsoft.com/office/2006/metadata/properties" ma:root="true" ma:fieldsID="b9229f7cef13a528dfa371e86b24d5c4" ns2:_="">
    <xsd:import namespace="4b5fd0cd-a615-46ae-ab86-79584c8b7ad4"/>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wner xmlns="4b5fd0cd-a615-46ae-ab86-79584c8b7ad4">
      <UserInfo>
        <DisplayName/>
        <AccountId xsi:nil="true"/>
        <AccountType/>
      </UserInfo>
    </Owner>
    <Has_Leaders_Only_SectionGroup xmlns="4b5fd0cd-a615-46ae-ab86-79584c8b7ad4" xsi:nil="true"/>
    <TeamsChannelId xmlns="4b5fd0cd-a615-46ae-ab86-79584c8b7ad4" xsi:nil="true"/>
    <IsNotebookLocked xmlns="4b5fd0cd-a615-46ae-ab86-79584c8b7ad4" xsi:nil="true"/>
    <NotebookType xmlns="4b5fd0cd-a615-46ae-ab86-79584c8b7ad4" xsi:nil="true"/>
    <Math_Settings xmlns="4b5fd0cd-a615-46ae-ab86-79584c8b7ad4" xsi:nil="true"/>
    <FolderType xmlns="4b5fd0cd-a615-46ae-ab86-79584c8b7ad4" xsi:nil="true"/>
    <Distribution_Groups xmlns="4b5fd0cd-a615-46ae-ab86-79584c8b7ad4" xsi:nil="true"/>
    <Self_Registration_Enabled xmlns="4b5fd0cd-a615-46ae-ab86-79584c8b7ad4" xsi:nil="true"/>
    <AppVersion xmlns="4b5fd0cd-a615-46ae-ab86-79584c8b7ad4" xsi:nil="true"/>
    <Is_Collaboration_Space_Locked xmlns="4b5fd0cd-a615-46ae-ab86-79584c8b7ad4" xsi:nil="true"/>
    <LMS_Mappings xmlns="4b5fd0cd-a615-46ae-ab86-79584c8b7ad4" xsi:nil="true"/>
    <Invited_Leaders xmlns="4b5fd0cd-a615-46ae-ab86-79584c8b7ad4" xsi:nil="true"/>
    <CultureName xmlns="4b5fd0cd-a615-46ae-ab86-79584c8b7ad4" xsi:nil="true"/>
    <Leaders xmlns="4b5fd0cd-a615-46ae-ab86-79584c8b7ad4">
      <UserInfo>
        <DisplayName/>
        <AccountId xsi:nil="true"/>
        <AccountType/>
      </UserInfo>
    </Leaders>
    <Templates xmlns="4b5fd0cd-a615-46ae-ab86-79584c8b7ad4" xsi:nil="true"/>
    <Members xmlns="4b5fd0cd-a615-46ae-ab86-79584c8b7ad4">
      <UserInfo>
        <DisplayName/>
        <AccountId xsi:nil="true"/>
        <AccountType/>
      </UserInfo>
    </Members>
    <Member_Groups xmlns="4b5fd0cd-a615-46ae-ab86-79584c8b7ad4">
      <UserInfo>
        <DisplayName/>
        <AccountId xsi:nil="true"/>
        <AccountType/>
      </UserInfo>
    </Member_Groups>
    <DefaultSectionNames xmlns="4b5fd0cd-a615-46ae-ab86-79584c8b7ad4" xsi:nil="true"/>
    <Invited_Members xmlns="4b5fd0cd-a615-46ae-ab86-79584c8b7a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D64871-6506-4243-9F88-AC39EF5F2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fd0cd-a615-46ae-ab86-79584c8b7a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E497B9-73D5-499E-90C2-A71450D7B505}">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b5fd0cd-a615-46ae-ab86-79584c8b7ad4"/>
    <ds:schemaRef ds:uri="http://www.w3.org/XML/1998/namespace"/>
    <ds:schemaRef ds:uri="http://purl.org/dc/dcmitype/"/>
  </ds:schemaRefs>
</ds:datastoreItem>
</file>

<file path=customXml/itemProps3.xml><?xml version="1.0" encoding="utf-8"?>
<ds:datastoreItem xmlns:ds="http://schemas.openxmlformats.org/officeDocument/2006/customXml" ds:itemID="{A7C25D1A-D5F1-416F-AB0C-F6F7F26A03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406</Words>
  <Application>Microsoft Office PowerPoint</Application>
  <PresentationFormat>Laajakuva</PresentationFormat>
  <Paragraphs>101</Paragraphs>
  <Slides>8</Slides>
  <Notes>8</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8</vt:i4>
      </vt:variant>
    </vt:vector>
  </HeadingPairs>
  <TitlesOfParts>
    <vt:vector size="14" baseType="lpstr">
      <vt:lpstr>Arial Black</vt:lpstr>
      <vt:lpstr>Arial</vt:lpstr>
      <vt:lpstr>Calibri</vt:lpstr>
      <vt:lpstr>Caveat</vt:lpstr>
      <vt:lpstr>Office Theme</vt:lpstr>
      <vt:lpstr>HKI-perus</vt:lpstr>
      <vt:lpstr>Ilmiöoppimisen arvioinnin  työkalut</vt:lpstr>
      <vt:lpstr>Ohjeistus työkalujen käyttöön</vt:lpstr>
      <vt:lpstr>Arviointityökalut ilmiöoppimisen eri vaiheisiin </vt:lpstr>
      <vt:lpstr>Vertaisarviointi ja yhteistyö</vt:lpstr>
      <vt:lpstr>Työkalut </vt:lpstr>
      <vt:lpstr>Kehu kaveria  Missä hän on onnistunut erityisen hyvin?   </vt:lpstr>
      <vt:lpstr>Pyydä apua kaverilta. Missä asiassa kaipaisit apua?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Ilmiöoppimisen arvioinnin  työkalut</dc:title>
  <dc:creator>Halkilahti Heidi</dc:creator>
  <cp:lastModifiedBy>Juntunen Seija</cp:lastModifiedBy>
  <cp:revision>3</cp:revision>
  <dcterms:modified xsi:type="dcterms:W3CDTF">2020-02-05T10:29:57Z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ies>
</file>