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 id="2147483683" r:id="rId5"/>
  </p:sldMasterIdLst>
  <p:notesMasterIdLst>
    <p:notesMasterId r:id="rId15"/>
  </p:notesMasterIdLst>
  <p:sldIdLst>
    <p:sldId id="256" r:id="rId6"/>
    <p:sldId id="257" r:id="rId7"/>
    <p:sldId id="258" r:id="rId8"/>
    <p:sldId id="276" r:id="rId9"/>
    <p:sldId id="277" r:id="rId10"/>
    <p:sldId id="278" r:id="rId11"/>
    <p:sldId id="279" r:id="rId12"/>
    <p:sldId id="280" r:id="rId13"/>
    <p:sldId id="285" r:id="rId14"/>
  </p:sldIdLst>
  <p:sldSz cx="12192000" cy="6858000"/>
  <p:notesSz cx="6808788" cy="9940925"/>
  <p:embeddedFontLst>
    <p:embeddedFont>
      <p:font typeface="Arial Black" panose="020B0A04020102020204" pitchFamily="34" charset="0"/>
      <p:regular r:id="rId16"/>
      <p:bold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00">
          <p15:clr>
            <a:srgbClr val="9AA0A6"/>
          </p15:clr>
        </p15:guide>
        <p15:guide id="2" pos="7347">
          <p15:clr>
            <a:srgbClr val="9AA0A6"/>
          </p15:clr>
        </p15:guide>
        <p15:guide id="3" orient="horz" pos="73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5C2EAF-8482-41FC-94B3-E6EEAC4F992E}">
  <a:tblStyle styleId="{A95C2EAF-8482-41FC-94B3-E6EEAC4F99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pos="300"/>
        <p:guide pos="7347"/>
        <p:guide orient="horz" pos="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0475" cy="49877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6737" y="0"/>
            <a:ext cx="2950475" cy="49877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2154"/>
            <a:ext cx="2950475" cy="49877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02272d516_0_1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02272d516_0_10: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rgbClr val="000000"/>
              </a:buClr>
              <a:buSzPts val="1400"/>
              <a:buFont typeface="Arial"/>
              <a:buAutoNum type="arabicPeriod"/>
            </a:pPr>
            <a:endParaRPr>
              <a:solidFill>
                <a:srgbClr val="000000"/>
              </a:solidFill>
              <a:latin typeface="Arial"/>
              <a:ea typeface="Arial"/>
              <a:cs typeface="Arial"/>
              <a:sym typeface="Arial"/>
            </a:endParaRPr>
          </a:p>
        </p:txBody>
      </p:sp>
      <p:sp>
        <p:nvSpPr>
          <p:cNvPr id="207" name="Google Shape;207;g602272d516_0_10: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02272d516_0_16: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i-FI" sz="1100">
                <a:solidFill>
                  <a:srgbClr val="1F497D"/>
                </a:solidFill>
              </a:rPr>
              <a:t>työkalujen soveltuvuudesta 0365 ja google-ympäristöihin?</a:t>
            </a:r>
            <a:endParaRPr/>
          </a:p>
        </p:txBody>
      </p:sp>
      <p:sp>
        <p:nvSpPr>
          <p:cNvPr id="212" name="Google Shape;212;g602272d516_0_1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02272d516_2_26: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8" name="Google Shape;218;g602272d516_2_2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75b1c14422_2_5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75b1c14422_2_58: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g75b1c14422_2_58: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75b1c14422_0_36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75b1c14422_0_365: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g75b1c14422_0_365: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75b1c14422_0_374: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g75b1c14422_0_37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75b1c14422_0_427: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g75b1c14422_0_427: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75b1c14422_0_465: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g75b1c14422_0_46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602272d516_2_2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602272d516_2_20: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g602272d516_2_20: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6178351" y="0"/>
            <a:ext cx="6013649" cy="6858000"/>
          </a:xfrm>
          <a:prstGeom prst="rect">
            <a:avLst/>
          </a:prstGeom>
          <a:solidFill>
            <a:srgbClr val="EAEAEA"/>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body" idx="1"/>
          </p:nvPr>
        </p:nvSpPr>
        <p:spPr>
          <a:xfrm>
            <a:off x="1219199" y="4653848"/>
            <a:ext cx="4876799" cy="405750"/>
          </a:xfrm>
          <a:prstGeom prst="rect">
            <a:avLst/>
          </a:prstGeom>
          <a:noFill/>
          <a:ln>
            <a:noFill/>
          </a:ln>
        </p:spPr>
        <p:txBody>
          <a:bodyPr spcFirstLastPara="1" wrap="square" lIns="54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body" idx="3"/>
          </p:nvPr>
        </p:nvSpPr>
        <p:spPr>
          <a:xfrm>
            <a:off x="1219199" y="4901438"/>
            <a:ext cx="4876799" cy="699383"/>
          </a:xfrm>
          <a:prstGeom prst="rect">
            <a:avLst/>
          </a:prstGeom>
          <a:noFill/>
          <a:ln>
            <a:noFill/>
          </a:ln>
        </p:spPr>
        <p:txBody>
          <a:bodyPr spcFirstLastPara="1" wrap="square" lIns="43200" tIns="0" rIns="0" bIns="0" anchor="t" anchorCtr="0">
            <a:noAutofit/>
          </a:bodyPr>
          <a:lstStyle>
            <a:lvl1pPr marL="457200" marR="0" lvl="0" indent="-228600" algn="l" rtl="0">
              <a:lnSpc>
                <a:spcPct val="110000"/>
              </a:lnSpc>
              <a:spcBef>
                <a:spcPts val="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L="914400" marR="0" lvl="1"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2"/>
          <p:cNvSpPr txBox="1"/>
          <p:nvPr/>
        </p:nvSpPr>
        <p:spPr>
          <a:xfrm>
            <a:off x="2272274" y="5965898"/>
            <a:ext cx="2461834" cy="169277"/>
          </a:xfrm>
          <a:prstGeom prst="rect">
            <a:avLst/>
          </a:prstGeom>
          <a:noFill/>
          <a:ln>
            <a:noFill/>
          </a:ln>
        </p:spPr>
        <p:txBody>
          <a:bodyPr spcFirstLastPara="1" wrap="square" lIns="54000" tIns="0" rIns="0" bIns="0" anchor="t" anchorCtr="0">
            <a:noAutofit/>
          </a:bodyPr>
          <a:lstStyle/>
          <a:p>
            <a:pPr marL="0" marR="0" lvl="0" indent="0" algn="l" rtl="0">
              <a:spcBef>
                <a:spcPts val="0"/>
              </a:spcBef>
              <a:spcAft>
                <a:spcPts val="0"/>
              </a:spcAft>
              <a:buNone/>
            </a:pPr>
            <a:r>
              <a:rPr lang="fi-FI" sz="1100" b="0" i="0" u="none" strike="noStrike" cap="none">
                <a:solidFill>
                  <a:srgbClr val="343D58"/>
                </a:solidFill>
                <a:latin typeface="Arial"/>
                <a:ea typeface="Arial"/>
                <a:cs typeface="Arial"/>
                <a:sym typeface="Arial"/>
              </a:rPr>
              <a:t>LINK Design and Development Oy</a:t>
            </a:r>
            <a:endParaRPr sz="1100" b="0" i="0" u="none" strike="noStrike" cap="none">
              <a:solidFill>
                <a:srgbClr val="343D58"/>
              </a:solidFill>
              <a:latin typeface="Arial"/>
              <a:ea typeface="Arial"/>
              <a:cs typeface="Arial"/>
              <a:sym typeface="Arial"/>
            </a:endParaRPr>
          </a:p>
        </p:txBody>
      </p:sp>
      <p:cxnSp>
        <p:nvCxnSpPr>
          <p:cNvPr id="15" name="Google Shape;15;p2"/>
          <p:cNvCxnSpPr/>
          <p:nvPr/>
        </p:nvCxnSpPr>
        <p:spPr>
          <a:xfrm>
            <a:off x="2189921" y="5957950"/>
            <a:ext cx="0" cy="182404"/>
          </a:xfrm>
          <a:prstGeom prst="straightConnector1">
            <a:avLst/>
          </a:prstGeom>
          <a:noFill/>
          <a:ln w="9525" cap="flat" cmpd="sng">
            <a:solidFill>
              <a:srgbClr val="343D58"/>
            </a:solidFill>
            <a:prstDash val="solid"/>
            <a:miter lim="800000"/>
            <a:headEnd type="none" w="sm" len="sm"/>
            <a:tailEnd type="none" w="sm" len="sm"/>
          </a:ln>
        </p:spPr>
      </p:cxnSp>
      <p:sp>
        <p:nvSpPr>
          <p:cNvPr id="16" name="Google Shape;16;p2"/>
          <p:cNvSpPr txBox="1"/>
          <p:nvPr/>
        </p:nvSpPr>
        <p:spPr>
          <a:xfrm>
            <a:off x="4889148" y="5967614"/>
            <a:ext cx="1335020" cy="169277"/>
          </a:xfrm>
          <a:prstGeom prst="rect">
            <a:avLst/>
          </a:prstGeom>
          <a:noFill/>
          <a:ln>
            <a:noFill/>
          </a:ln>
        </p:spPr>
        <p:txBody>
          <a:bodyPr spcFirstLastPara="1" wrap="square" lIns="21600" tIns="0" rIns="0" bIns="0" anchor="t" anchorCtr="0">
            <a:noAutofit/>
          </a:bodyPr>
          <a:lstStyle/>
          <a:p>
            <a:pPr marL="0" marR="0" lvl="0" indent="0" algn="l" rtl="0">
              <a:spcBef>
                <a:spcPts val="0"/>
              </a:spcBef>
              <a:spcAft>
                <a:spcPts val="0"/>
              </a:spcAft>
              <a:buNone/>
            </a:pPr>
            <a:r>
              <a:rPr lang="fi-FI" sz="1100" b="0" i="0" u="none" strike="noStrike" cap="none">
                <a:solidFill>
                  <a:srgbClr val="343D58"/>
                </a:solidFill>
                <a:latin typeface="Arial"/>
                <a:ea typeface="Arial"/>
                <a:cs typeface="Arial"/>
                <a:sym typeface="Arial"/>
              </a:rPr>
              <a:t>linkdesign.fi</a:t>
            </a:r>
            <a:endParaRPr sz="1100" b="0" i="0" u="none" strike="noStrike" cap="none">
              <a:solidFill>
                <a:srgbClr val="343D58"/>
              </a:solidFill>
              <a:latin typeface="Arial"/>
              <a:ea typeface="Arial"/>
              <a:cs typeface="Arial"/>
              <a:sym typeface="Arial"/>
            </a:endParaRPr>
          </a:p>
        </p:txBody>
      </p:sp>
      <p:pic>
        <p:nvPicPr>
          <p:cNvPr id="17" name="Google Shape;17;p2"/>
          <p:cNvPicPr preferRelativeResize="0"/>
          <p:nvPr/>
        </p:nvPicPr>
        <p:blipFill rotWithShape="1">
          <a:blip r:embed="rId2">
            <a:alphaModFix/>
          </a:blip>
          <a:srcRect/>
          <a:stretch/>
        </p:blipFill>
        <p:spPr>
          <a:xfrm>
            <a:off x="1266616" y="5975792"/>
            <a:ext cx="763316" cy="145393"/>
          </a:xfrm>
          <a:prstGeom prst="rect">
            <a:avLst/>
          </a:prstGeom>
          <a:noFill/>
          <a:ln>
            <a:noFill/>
          </a:ln>
        </p:spPr>
      </p:pic>
      <p:sp>
        <p:nvSpPr>
          <p:cNvPr id="18" name="Google Shape;18;p2"/>
          <p:cNvSpPr txBox="1">
            <a:spLocks noGrp="1"/>
          </p:cNvSpPr>
          <p:nvPr>
            <p:ph type="body" idx="4"/>
          </p:nvPr>
        </p:nvSpPr>
        <p:spPr>
          <a:xfrm>
            <a:off x="1219201" y="2001726"/>
            <a:ext cx="5395494" cy="2072299"/>
          </a:xfrm>
          <a:prstGeom prst="rect">
            <a:avLst/>
          </a:prstGeom>
          <a:noFill/>
          <a:ln>
            <a:noFill/>
          </a:ln>
        </p:spPr>
        <p:txBody>
          <a:bodyPr spcFirstLastPara="1" wrap="square" lIns="0" tIns="0" rIns="0" bIns="0" anchor="b" anchorCtr="0">
            <a:noAutofit/>
          </a:bodyPr>
          <a:lstStyle>
            <a:lvl1pPr marL="457200" marR="0" lvl="0" indent="-228600" algn="l" rtl="0">
              <a:lnSpc>
                <a:spcPct val="83000"/>
              </a:lnSpc>
              <a:spcBef>
                <a:spcPts val="0"/>
              </a:spcBef>
              <a:spcAft>
                <a:spcPts val="0"/>
              </a:spcAft>
              <a:buClr>
                <a:srgbClr val="343D58"/>
              </a:buClr>
              <a:buSzPts val="8000"/>
              <a:buFont typeface="Arial"/>
              <a:buNone/>
              <a:defRPr sz="8000" b="1"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9" name="Google Shape;19;p2"/>
          <p:cNvCxnSpPr/>
          <p:nvPr/>
        </p:nvCxnSpPr>
        <p:spPr>
          <a:xfrm>
            <a:off x="4769814" y="5957950"/>
            <a:ext cx="0" cy="182404"/>
          </a:xfrm>
          <a:prstGeom prst="straightConnector1">
            <a:avLst/>
          </a:prstGeom>
          <a:noFill/>
          <a:ln w="9525" cap="flat" cmpd="sng">
            <a:solidFill>
              <a:srgbClr val="343D58"/>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ystykuva ja puhekupla A">
  <p:cSld name="Pystykuva ja puhekupla A">
    <p:spTree>
      <p:nvGrpSpPr>
        <p:cNvPr id="1" name="Shape 59"/>
        <p:cNvGrpSpPr/>
        <p:nvPr/>
      </p:nvGrpSpPr>
      <p:grpSpPr>
        <a:xfrm>
          <a:off x="0" y="0"/>
          <a:ext cx="0" cy="0"/>
          <a:chOff x="0" y="0"/>
          <a:chExt cx="0" cy="0"/>
        </a:xfrm>
      </p:grpSpPr>
      <p:sp>
        <p:nvSpPr>
          <p:cNvPr id="60" name="Google Shape;60;p11"/>
          <p:cNvSpPr txBox="1"/>
          <p:nvPr/>
        </p:nvSpPr>
        <p:spPr>
          <a:xfrm>
            <a:off x="182817" y="6562498"/>
            <a:ext cx="1086836"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a:solidFill>
                  <a:srgbClr val="343D58"/>
                </a:solidFill>
                <a:latin typeface="Arial"/>
                <a:ea typeface="Arial"/>
                <a:cs typeface="Arial"/>
                <a:sym typeface="Arial"/>
              </a:rPr>
              <a:t>For the Real World.</a:t>
            </a:r>
            <a:endParaRPr sz="900" b="1">
              <a:solidFill>
                <a:srgbClr val="343D58"/>
              </a:solidFill>
              <a:latin typeface="Arial"/>
              <a:ea typeface="Arial"/>
              <a:cs typeface="Arial"/>
              <a:sym typeface="Arial"/>
            </a:endParaRPr>
          </a:p>
        </p:txBody>
      </p:sp>
      <p:sp>
        <p:nvSpPr>
          <p:cNvPr id="61" name="Google Shape;61;p11"/>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a:solidFill>
                  <a:srgbClr val="343D58"/>
                </a:solidFill>
                <a:latin typeface="Arial"/>
                <a:ea typeface="Arial"/>
                <a:cs typeface="Arial"/>
                <a:sym typeface="Arial"/>
              </a:rPr>
              <a:t>linkdesign.fi</a:t>
            </a:r>
            <a:endParaRPr sz="900" b="1">
              <a:solidFill>
                <a:srgbClr val="343D58"/>
              </a:solidFill>
              <a:latin typeface="Arial"/>
              <a:ea typeface="Arial"/>
              <a:cs typeface="Arial"/>
              <a:sym typeface="Arial"/>
            </a:endParaRPr>
          </a:p>
        </p:txBody>
      </p:sp>
      <p:sp>
        <p:nvSpPr>
          <p:cNvPr id="62" name="Google Shape;62;p11"/>
          <p:cNvSpPr>
            <a:spLocks noGrp="1"/>
          </p:cNvSpPr>
          <p:nvPr>
            <p:ph type="pic" idx="2"/>
          </p:nvPr>
        </p:nvSpPr>
        <p:spPr>
          <a:xfrm>
            <a:off x="1" y="0"/>
            <a:ext cx="4872037" cy="685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4"/>
          <p:cNvSpPr txBox="1">
            <a:spLocks noGrp="1"/>
          </p:cNvSpPr>
          <p:nvPr>
            <p:ph type="body" idx="1"/>
          </p:nvPr>
        </p:nvSpPr>
        <p:spPr>
          <a:xfrm>
            <a:off x="457199" y="1196502"/>
            <a:ext cx="9972000" cy="49806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0" name="Google Shape;80;p14"/>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ansi 1 B">
  <p:cSld name="Kansi 1 B">
    <p:bg>
      <p:bgPr>
        <a:solidFill>
          <a:srgbClr val="0001BE"/>
        </a:solidFill>
        <a:effectLst/>
      </p:bgPr>
    </p:bg>
    <p:spTree>
      <p:nvGrpSpPr>
        <p:cNvPr id="1" name="Shape 83"/>
        <p:cNvGrpSpPr/>
        <p:nvPr/>
      </p:nvGrpSpPr>
      <p:grpSpPr>
        <a:xfrm>
          <a:off x="0" y="0"/>
          <a:ext cx="0" cy="0"/>
          <a:chOff x="0" y="0"/>
          <a:chExt cx="0" cy="0"/>
        </a:xfrm>
      </p:grpSpPr>
      <p:sp>
        <p:nvSpPr>
          <p:cNvPr id="84" name="Google Shape;84;p15"/>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Google Shape;85;p15"/>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5"/>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7" name="Google Shape;87;p15"/>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so kuva">
  <p:cSld name="Iso kuva">
    <p:spTree>
      <p:nvGrpSpPr>
        <p:cNvPr id="1" name="Shape 88"/>
        <p:cNvGrpSpPr/>
        <p:nvPr/>
      </p:nvGrpSpPr>
      <p:grpSpPr>
        <a:xfrm>
          <a:off x="0" y="0"/>
          <a:ext cx="0" cy="0"/>
          <a:chOff x="0" y="0"/>
          <a:chExt cx="0" cy="0"/>
        </a:xfrm>
      </p:grpSpPr>
      <p:sp>
        <p:nvSpPr>
          <p:cNvPr id="89" name="Google Shape;89;p16"/>
          <p:cNvSpPr>
            <a:spLocks noGrp="1"/>
          </p:cNvSpPr>
          <p:nvPr>
            <p:ph type="pic" idx="2"/>
          </p:nvPr>
        </p:nvSpPr>
        <p:spPr>
          <a:xfrm>
            <a:off x="0" y="0"/>
            <a:ext cx="12192000" cy="5428500"/>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Google Shape;90;p16"/>
          <p:cNvSpPr txBox="1">
            <a:spLocks noGrp="1"/>
          </p:cNvSpPr>
          <p:nvPr>
            <p:ph type="title"/>
          </p:nvPr>
        </p:nvSpPr>
        <p:spPr>
          <a:xfrm>
            <a:off x="457199" y="5486400"/>
            <a:ext cx="11235300" cy="6708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dk1"/>
              </a:buClr>
              <a:buSzPts val="2600"/>
              <a:buFont typeface="Arial"/>
              <a:buNone/>
              <a:defRPr sz="2600" b="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16"/>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6"/>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6"/>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7"/>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17"/>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17"/>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opetus">
  <p:cSld name="Lopetus">
    <p:bg>
      <p:bgPr>
        <a:solidFill>
          <a:srgbClr val="0001BE"/>
        </a:solidFill>
        <a:effectLst/>
      </p:bgPr>
    </p:bg>
    <p:spTree>
      <p:nvGrpSpPr>
        <p:cNvPr id="1" name="Shape 99"/>
        <p:cNvGrpSpPr/>
        <p:nvPr/>
      </p:nvGrpSpPr>
      <p:grpSpPr>
        <a:xfrm>
          <a:off x="0" y="0"/>
          <a:ext cx="0" cy="0"/>
          <a:chOff x="0" y="0"/>
          <a:chExt cx="0" cy="0"/>
        </a:xfrm>
      </p:grpSpPr>
      <p:sp>
        <p:nvSpPr>
          <p:cNvPr id="100" name="Google Shape;100;p18"/>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18"/>
          <p:cNvSpPr txBox="1">
            <a:spLocks noGrp="1"/>
          </p:cNvSpPr>
          <p:nvPr>
            <p:ph type="body" idx="1"/>
          </p:nvPr>
        </p:nvSpPr>
        <p:spPr>
          <a:xfrm>
            <a:off x="457200" y="2344738"/>
            <a:ext cx="5460900" cy="30444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rgbClr val="FFFFFF"/>
              </a:buClr>
              <a:buSzPts val="2500"/>
              <a:buNone/>
              <a:defRPr>
                <a:solidFill>
                  <a:srgbClr val="FFFFFF"/>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2" name="Google Shape;102;p18"/>
          <p:cNvSpPr txBox="1"/>
          <p:nvPr/>
        </p:nvSpPr>
        <p:spPr>
          <a:xfrm>
            <a:off x="301556" y="194553"/>
            <a:ext cx="10087500" cy="174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9000" b="1">
                <a:solidFill>
                  <a:srgbClr val="FFFFFF"/>
                </a:solidFill>
                <a:latin typeface="Arial"/>
                <a:ea typeface="Arial"/>
                <a:cs typeface="Arial"/>
                <a:sym typeface="Arial"/>
              </a:rPr>
              <a:t>Kiitos!</a:t>
            </a:r>
            <a:endParaRPr/>
          </a:p>
        </p:txBody>
      </p:sp>
      <p:pic>
        <p:nvPicPr>
          <p:cNvPr id="103" name="Google Shape;103;p18"/>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104"/>
        <p:cNvGrpSpPr/>
        <p:nvPr/>
      </p:nvGrpSpPr>
      <p:grpSpPr>
        <a:xfrm>
          <a:off x="0" y="0"/>
          <a:ext cx="0" cy="0"/>
          <a:chOff x="0" y="0"/>
          <a:chExt cx="0" cy="0"/>
        </a:xfrm>
      </p:grpSpPr>
      <p:sp>
        <p:nvSpPr>
          <p:cNvPr id="105" name="Google Shape;105;p19"/>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7000"/>
              <a:buFont typeface="Arial"/>
              <a:buNone/>
              <a:defRPr sz="70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9"/>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9"/>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9"/>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Otsikkodia nega">
  <p:cSld name="Otsikkodia nega">
    <p:bg>
      <p:bgPr>
        <a:solidFill>
          <a:srgbClr val="000000"/>
        </a:solidFill>
        <a:effectLst/>
      </p:bgPr>
    </p:bg>
    <p:spTree>
      <p:nvGrpSpPr>
        <p:cNvPr id="1" name="Shape 109"/>
        <p:cNvGrpSpPr/>
        <p:nvPr/>
      </p:nvGrpSpPr>
      <p:grpSpPr>
        <a:xfrm>
          <a:off x="0" y="0"/>
          <a:ext cx="0" cy="0"/>
          <a:chOff x="0" y="0"/>
          <a:chExt cx="0" cy="0"/>
        </a:xfrm>
      </p:grpSpPr>
      <p:sp>
        <p:nvSpPr>
          <p:cNvPr id="110" name="Google Shape;110;p20"/>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20"/>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0"/>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20"/>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14" name="Google Shape;114;p20"/>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Väliotsikko spåra">
  <p:cSld name="Väliotsikko spåra">
    <p:bg>
      <p:bgPr>
        <a:solidFill>
          <a:srgbClr val="009246"/>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21"/>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1"/>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1"/>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20" name="Google Shape;120;p21"/>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Väliotsikko kupari">
  <p:cSld name="Väliotsikko kupari">
    <p:bg>
      <p:bgPr>
        <a:solidFill>
          <a:srgbClr val="00D7A6"/>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22"/>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2"/>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22"/>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26" name="Google Shape;126;p22"/>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Punainen sivu ja iso teksti">
  <p:cSld name="1_Punainen sivu ja iso teksti">
    <p:bg>
      <p:bgPr>
        <a:solidFill>
          <a:srgbClr val="ED3B56"/>
        </a:solidFill>
        <a:effectLst/>
      </p:bgPr>
    </p:bg>
    <p:spTree>
      <p:nvGrpSpPr>
        <p:cNvPr id="1" name="Shape 20"/>
        <p:cNvGrpSpPr/>
        <p:nvPr/>
      </p:nvGrpSpPr>
      <p:grpSpPr>
        <a:xfrm>
          <a:off x="0" y="0"/>
          <a:ext cx="0" cy="0"/>
          <a:chOff x="0" y="0"/>
          <a:chExt cx="0" cy="0"/>
        </a:xfrm>
      </p:grpSpPr>
      <p:sp>
        <p:nvSpPr>
          <p:cNvPr id="21" name="Google Shape;21;p3"/>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i="0" u="none" strike="noStrike" cap="none">
                <a:solidFill>
                  <a:schemeClr val="lt1"/>
                </a:solidFill>
                <a:latin typeface="Arial"/>
                <a:ea typeface="Arial"/>
                <a:cs typeface="Arial"/>
                <a:sym typeface="Arial"/>
              </a:rPr>
              <a:t>linkdesign.fi</a:t>
            </a:r>
            <a:endParaRPr sz="900" b="1" i="0" u="none" strike="noStrike" cap="none">
              <a:solidFill>
                <a:schemeClr val="lt1"/>
              </a:solidFill>
              <a:latin typeface="Arial"/>
              <a:ea typeface="Arial"/>
              <a:cs typeface="Arial"/>
              <a:sym typeface="Arial"/>
            </a:endParaRPr>
          </a:p>
        </p:txBody>
      </p:sp>
      <p:sp>
        <p:nvSpPr>
          <p:cNvPr id="22" name="Google Shape;22;p3"/>
          <p:cNvSpPr txBox="1">
            <a:spLocks noGrp="1"/>
          </p:cNvSpPr>
          <p:nvPr>
            <p:ph type="body" idx="1"/>
          </p:nvPr>
        </p:nvSpPr>
        <p:spPr>
          <a:xfrm>
            <a:off x="1524000" y="2928031"/>
            <a:ext cx="9144000" cy="172266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100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3"/>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i="0" u="none" strike="noStrike" cap="none">
                <a:solidFill>
                  <a:schemeClr val="lt1"/>
                </a:solidFill>
                <a:latin typeface="Arial"/>
                <a:ea typeface="Arial"/>
                <a:cs typeface="Arial"/>
                <a:sym typeface="Arial"/>
              </a:rPr>
              <a:t>For the real world.</a:t>
            </a:r>
            <a:endParaRPr sz="9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Väliotsikko vaakuna">
  <p:cSld name="Väliotsikko vaakuna">
    <p:bg>
      <p:bgPr>
        <a:solidFill>
          <a:srgbClr val="0001BE"/>
        </a:solid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3"/>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3"/>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3"/>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32" name="Google Shape;132;p23"/>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äliotsikko tiili">
  <p:cSld name="Väliotsikko tiili">
    <p:bg>
      <p:bgPr>
        <a:solidFill>
          <a:srgbClr val="DB2719"/>
        </a:solidFill>
        <a:effectLst/>
      </p:bgPr>
    </p:bg>
    <p:spTree>
      <p:nvGrpSpPr>
        <p:cNvPr id="1" name="Shape 133"/>
        <p:cNvGrpSpPr/>
        <p:nvPr/>
      </p:nvGrpSpPr>
      <p:grpSpPr>
        <a:xfrm>
          <a:off x="0" y="0"/>
          <a:ext cx="0" cy="0"/>
          <a:chOff x="0" y="0"/>
          <a:chExt cx="0" cy="0"/>
        </a:xfrm>
      </p:grpSpPr>
      <p:sp>
        <p:nvSpPr>
          <p:cNvPr id="134" name="Google Shape;134;p24"/>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4"/>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4"/>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24"/>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38" name="Google Shape;138;p24"/>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äliotsikko sumu">
  <p:cSld name="Väliotsikko sumu">
    <p:bg>
      <p:bgPr>
        <a:solidFill>
          <a:schemeClr val="accent3"/>
        </a:solidFill>
        <a:effectLst/>
      </p:bgPr>
    </p:bg>
    <p:spTree>
      <p:nvGrpSpPr>
        <p:cNvPr id="1" name="Shape 139"/>
        <p:cNvGrpSpPr/>
        <p:nvPr/>
      </p:nvGrpSpPr>
      <p:grpSpPr>
        <a:xfrm>
          <a:off x="0" y="0"/>
          <a:ext cx="0" cy="0"/>
          <a:chOff x="0" y="0"/>
          <a:chExt cx="0" cy="0"/>
        </a:xfrm>
      </p:grpSpPr>
      <p:sp>
        <p:nvSpPr>
          <p:cNvPr id="140" name="Google Shape;140;p25"/>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5"/>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5"/>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5"/>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44" name="Google Shape;144;p25"/>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Väliotsikko metro">
  <p:cSld name="Väliotsikko metro">
    <p:bg>
      <p:bgPr>
        <a:solidFill>
          <a:schemeClr val="accent2"/>
        </a:solidFill>
        <a:effectLst/>
      </p:bgPr>
    </p:bg>
    <p:spTree>
      <p:nvGrpSpPr>
        <p:cNvPr id="1" name="Shape 145"/>
        <p:cNvGrpSpPr/>
        <p:nvPr/>
      </p:nvGrpSpPr>
      <p:grpSpPr>
        <a:xfrm>
          <a:off x="0" y="0"/>
          <a:ext cx="0" cy="0"/>
          <a:chOff x="0" y="0"/>
          <a:chExt cx="0" cy="0"/>
        </a:xfrm>
      </p:grpSpPr>
      <p:sp>
        <p:nvSpPr>
          <p:cNvPr id="146" name="Google Shape;146;p26"/>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6"/>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6"/>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6"/>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50" name="Google Shape;150;p26"/>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7"/>
          <p:cNvSpPr txBox="1">
            <a:spLocks noGrp="1"/>
          </p:cNvSpPr>
          <p:nvPr>
            <p:ph type="body" idx="1"/>
          </p:nvPr>
        </p:nvSpPr>
        <p:spPr>
          <a:xfrm>
            <a:off x="457200" y="1935804"/>
            <a:ext cx="5364000" cy="42417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4" name="Google Shape;154;p27"/>
          <p:cNvSpPr txBox="1">
            <a:spLocks noGrp="1"/>
          </p:cNvSpPr>
          <p:nvPr>
            <p:ph type="body" idx="2"/>
          </p:nvPr>
        </p:nvSpPr>
        <p:spPr>
          <a:xfrm>
            <a:off x="6172200" y="1935804"/>
            <a:ext cx="5364000" cy="42417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5" name="Google Shape;155;p27"/>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7"/>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7"/>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158" name="Google Shape;158;p27"/>
          <p:cNvSpPr txBox="1">
            <a:spLocks noGrp="1"/>
          </p:cNvSpPr>
          <p:nvPr>
            <p:ph type="body" idx="3"/>
          </p:nvPr>
        </p:nvSpPr>
        <p:spPr>
          <a:xfrm>
            <a:off x="457200" y="1555784"/>
            <a:ext cx="5364300" cy="409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500"/>
              <a:buNone/>
              <a:defRPr>
                <a:latin typeface="Arial Black"/>
                <a:ea typeface="Arial Black"/>
                <a:cs typeface="Arial Black"/>
                <a:sym typeface="Arial Black"/>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9" name="Google Shape;159;p27"/>
          <p:cNvSpPr txBox="1">
            <a:spLocks noGrp="1"/>
          </p:cNvSpPr>
          <p:nvPr>
            <p:ph type="body" idx="4"/>
          </p:nvPr>
        </p:nvSpPr>
        <p:spPr>
          <a:xfrm>
            <a:off x="6174000" y="1555784"/>
            <a:ext cx="5364300" cy="409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500"/>
              <a:buNone/>
              <a:defRPr>
                <a:latin typeface="Arial Black"/>
                <a:ea typeface="Arial Black"/>
                <a:cs typeface="Arial Black"/>
                <a:sym typeface="Arial Black"/>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isältö ja kuva">
  <p:cSld name="Sisältö ja kuva">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457200" y="408562"/>
            <a:ext cx="63717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28"/>
          <p:cNvSpPr txBox="1">
            <a:spLocks noGrp="1"/>
          </p:cNvSpPr>
          <p:nvPr>
            <p:ph type="body" idx="1"/>
          </p:nvPr>
        </p:nvSpPr>
        <p:spPr>
          <a:xfrm>
            <a:off x="457200" y="1195200"/>
            <a:ext cx="6371700" cy="49824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3" name="Google Shape;163;p28"/>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8"/>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8"/>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166" name="Google Shape;166;p28"/>
          <p:cNvSpPr>
            <a:spLocks noGrp="1"/>
          </p:cNvSpPr>
          <p:nvPr>
            <p:ph type="pic" idx="2"/>
          </p:nvPr>
        </p:nvSpPr>
        <p:spPr>
          <a:xfrm>
            <a:off x="7131050" y="0"/>
            <a:ext cx="5061000" cy="6858000"/>
          </a:xfrm>
          <a:prstGeom prst="rect">
            <a:avLst/>
          </a:prstGeom>
          <a:solidFill>
            <a:srgbClr val="D8D8D8"/>
          </a:solidFill>
          <a:ln>
            <a:noFill/>
          </a:ln>
        </p:spPr>
        <p:txBody>
          <a:bodyPr spcFirstLastPara="1" wrap="square" lIns="0" tIns="0" rIns="0" bIns="0" anchor="t" anchorCtr="0">
            <a:noAutofit/>
          </a:bodyPr>
          <a:lstStyle>
            <a:lvl1pPr marR="0" lvl="0" algn="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67"/>
        <p:cNvGrpSpPr/>
        <p:nvPr/>
      </p:nvGrpSpPr>
      <p:grpSpPr>
        <a:xfrm>
          <a:off x="0" y="0"/>
          <a:ext cx="0" cy="0"/>
          <a:chOff x="0" y="0"/>
          <a:chExt cx="0" cy="0"/>
        </a:xfrm>
      </p:grpSpPr>
      <p:sp>
        <p:nvSpPr>
          <p:cNvPr id="168" name="Google Shape;168;p29"/>
          <p:cNvSpPr>
            <a:spLocks noGrp="1"/>
          </p:cNvSpPr>
          <p:nvPr>
            <p:ph type="pic" idx="2"/>
          </p:nvPr>
        </p:nvSpPr>
        <p:spPr>
          <a:xfrm>
            <a:off x="0" y="0"/>
            <a:ext cx="12192000" cy="6858000"/>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9" name="Google Shape;169;p29"/>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ogo" type="blank">
  <p:cSld name="BLANK">
    <p:spTree>
      <p:nvGrpSpPr>
        <p:cNvPr id="1" name="Shape 170"/>
        <p:cNvGrpSpPr/>
        <p:nvPr/>
      </p:nvGrpSpPr>
      <p:grpSpPr>
        <a:xfrm>
          <a:off x="0" y="0"/>
          <a:ext cx="0" cy="0"/>
          <a:chOff x="0" y="0"/>
          <a:chExt cx="0" cy="0"/>
        </a:xfrm>
      </p:grpSpPr>
      <p:sp>
        <p:nvSpPr>
          <p:cNvPr id="171" name="Google Shape;171;p30"/>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30"/>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30"/>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pic>
        <p:nvPicPr>
          <p:cNvPr id="174" name="Google Shape;174;p30"/>
          <p:cNvPicPr preferRelativeResize="0"/>
          <p:nvPr/>
        </p:nvPicPr>
        <p:blipFill>
          <a:blip r:embed="rId2">
            <a:alphaModFix/>
          </a:blip>
          <a:stretch>
            <a:fillRect/>
          </a:stretch>
        </p:blipFill>
        <p:spPr>
          <a:xfrm>
            <a:off x="5015874" y="1529550"/>
            <a:ext cx="6749977" cy="37988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yhjä">
  <p:cSld name="Tyhjä">
    <p:spTree>
      <p:nvGrpSpPr>
        <p:cNvPr id="1" name="Shape 175"/>
        <p:cNvGrpSpPr/>
        <p:nvPr/>
      </p:nvGrpSpPr>
      <p:grpSpPr>
        <a:xfrm>
          <a:off x="0" y="0"/>
          <a:ext cx="0" cy="0"/>
          <a:chOff x="0" y="0"/>
          <a:chExt cx="0" cy="0"/>
        </a:xfrm>
      </p:grpSpPr>
      <p:sp>
        <p:nvSpPr>
          <p:cNvPr id="176" name="Google Shape;176;p31"/>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7" name="Google Shape;177;p31"/>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p31"/>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Kansi 2 B">
  <p:cSld name="Kansi 2 B">
    <p:bg>
      <p:bgPr>
        <a:solidFill>
          <a:srgbClr val="9FC9EB"/>
        </a:solidFill>
        <a:effectLst/>
      </p:bgPr>
    </p:bg>
    <p:spTree>
      <p:nvGrpSpPr>
        <p:cNvPr id="1" name="Shape 179"/>
        <p:cNvGrpSpPr/>
        <p:nvPr/>
      </p:nvGrpSpPr>
      <p:grpSpPr>
        <a:xfrm>
          <a:off x="0" y="0"/>
          <a:ext cx="0" cy="0"/>
          <a:chOff x="0" y="0"/>
          <a:chExt cx="0" cy="0"/>
        </a:xfrm>
      </p:grpSpPr>
      <p:sp>
        <p:nvSpPr>
          <p:cNvPr id="180" name="Google Shape;180;p32"/>
          <p:cNvSpPr/>
          <p:nvPr/>
        </p:nvSpPr>
        <p:spPr>
          <a:xfrm>
            <a:off x="0" y="0"/>
            <a:ext cx="12193206" cy="5572472"/>
          </a:xfrm>
          <a:custGeom>
            <a:avLst/>
            <a:gdLst/>
            <a:ahLst/>
            <a:cxnLst/>
            <a:rect l="l" t="t" r="r" b="b"/>
            <a:pathLst>
              <a:path w="25400" h="11590" extrusionOk="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32"/>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p32"/>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3" name="Google Shape;183;p32"/>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palstaa">
  <p:cSld name="Kaksi palstaa">
    <p:spTree>
      <p:nvGrpSpPr>
        <p:cNvPr id="1" name="Shape 24"/>
        <p:cNvGrpSpPr/>
        <p:nvPr/>
      </p:nvGrpSpPr>
      <p:grpSpPr>
        <a:xfrm>
          <a:off x="0" y="0"/>
          <a:ext cx="0" cy="0"/>
          <a:chOff x="0" y="0"/>
          <a:chExt cx="0" cy="0"/>
        </a:xfrm>
      </p:grpSpPr>
      <p:sp>
        <p:nvSpPr>
          <p:cNvPr id="25" name="Google Shape;25;p4"/>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i="0" u="none" strike="noStrike" cap="none">
                <a:solidFill>
                  <a:srgbClr val="343D58"/>
                </a:solidFill>
                <a:latin typeface="Arial"/>
                <a:ea typeface="Arial"/>
                <a:cs typeface="Arial"/>
                <a:sym typeface="Arial"/>
              </a:rPr>
              <a:t>linkdesign.fi</a:t>
            </a:r>
            <a:endParaRPr sz="900" b="1" i="0" u="none" strike="noStrike" cap="none">
              <a:solidFill>
                <a:srgbClr val="343D58"/>
              </a:solidFill>
              <a:latin typeface="Arial"/>
              <a:ea typeface="Arial"/>
              <a:cs typeface="Arial"/>
              <a:sym typeface="Arial"/>
            </a:endParaRPr>
          </a:p>
        </p:txBody>
      </p:sp>
      <p:sp>
        <p:nvSpPr>
          <p:cNvPr id="26" name="Google Shape;26;p4"/>
          <p:cNvSpPr txBox="1">
            <a:spLocks noGrp="1"/>
          </p:cNvSpPr>
          <p:nvPr>
            <p:ph type="body" idx="1"/>
          </p:nvPr>
        </p:nvSpPr>
        <p:spPr>
          <a:xfrm>
            <a:off x="2424112" y="2212566"/>
            <a:ext cx="7308850" cy="54187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body" idx="2"/>
          </p:nvPr>
        </p:nvSpPr>
        <p:spPr>
          <a:xfrm>
            <a:off x="2424113" y="1884960"/>
            <a:ext cx="2447925" cy="317878"/>
          </a:xfrm>
          <a:prstGeom prst="rect">
            <a:avLst/>
          </a:prstGeom>
          <a:noFill/>
          <a:ln>
            <a:noFill/>
          </a:ln>
        </p:spPr>
        <p:txBody>
          <a:bodyPr spcFirstLastPara="1" wrap="square" lIns="18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4"/>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i="0" u="none" strike="noStrike" cap="none">
                <a:solidFill>
                  <a:srgbClr val="343D58"/>
                </a:solidFill>
                <a:latin typeface="Arial"/>
                <a:ea typeface="Arial"/>
                <a:cs typeface="Arial"/>
                <a:sym typeface="Arial"/>
              </a:rPr>
              <a:t>For the real world.</a:t>
            </a:r>
            <a:endParaRPr sz="900" b="1" i="0" u="none" strike="noStrike" cap="none">
              <a:solidFill>
                <a:srgbClr val="343D58"/>
              </a:solidFill>
              <a:latin typeface="Arial"/>
              <a:ea typeface="Arial"/>
              <a:cs typeface="Arial"/>
              <a:sym typeface="Arial"/>
            </a:endParaRPr>
          </a:p>
        </p:txBody>
      </p:sp>
      <p:sp>
        <p:nvSpPr>
          <p:cNvPr id="29" name="Google Shape;29;p4"/>
          <p:cNvSpPr txBox="1">
            <a:spLocks noGrp="1"/>
          </p:cNvSpPr>
          <p:nvPr>
            <p:ph type="body" idx="3"/>
          </p:nvPr>
        </p:nvSpPr>
        <p:spPr>
          <a:xfrm>
            <a:off x="2424113" y="3171640"/>
            <a:ext cx="7308850" cy="2249803"/>
          </a:xfrm>
          <a:prstGeom prst="rect">
            <a:avLst/>
          </a:prstGeom>
          <a:noFill/>
          <a:ln>
            <a:noFill/>
          </a:ln>
        </p:spPr>
        <p:txBody>
          <a:bodyPr spcFirstLastPara="1" wrap="square" lIns="18000" tIns="0" rIns="0" bIns="0" anchor="t" anchorCtr="0">
            <a:noAutofit/>
          </a:bodyPr>
          <a:lstStyle>
            <a:lvl1pPr marL="457200" marR="0" lvl="0" indent="-228600" algn="l" rtl="0">
              <a:lnSpc>
                <a:spcPct val="11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Kansi 3 B">
  <p:cSld name="Kansi 3 B">
    <p:bg>
      <p:bgPr>
        <a:solidFill>
          <a:srgbClr val="FFC61E"/>
        </a:solidFill>
        <a:effectLst/>
      </p:bgPr>
    </p:bg>
    <p:spTree>
      <p:nvGrpSpPr>
        <p:cNvPr id="1" name="Shape 184"/>
        <p:cNvGrpSpPr/>
        <p:nvPr/>
      </p:nvGrpSpPr>
      <p:grpSpPr>
        <a:xfrm>
          <a:off x="0" y="0"/>
          <a:ext cx="0" cy="0"/>
          <a:chOff x="0" y="0"/>
          <a:chExt cx="0" cy="0"/>
        </a:xfrm>
      </p:grpSpPr>
      <p:sp>
        <p:nvSpPr>
          <p:cNvPr id="185" name="Google Shape;185;p33"/>
          <p:cNvSpPr/>
          <p:nvPr/>
        </p:nvSpPr>
        <p:spPr>
          <a:xfrm>
            <a:off x="0" y="0"/>
            <a:ext cx="9679037" cy="6857994"/>
          </a:xfrm>
          <a:custGeom>
            <a:avLst/>
            <a:gdLst/>
            <a:ahLst/>
            <a:cxnLst/>
            <a:rect l="l" t="t" r="r" b="b"/>
            <a:pathLst>
              <a:path w="20142" h="14300" extrusionOk="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33"/>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33"/>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8" name="Google Shape;188;p33"/>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Kansi 4 B">
  <p:cSld name="Kansi 4 B">
    <p:bg>
      <p:bgPr>
        <a:solidFill>
          <a:srgbClr val="00D7A7"/>
        </a:solidFill>
        <a:effectLst/>
      </p:bgPr>
    </p:bg>
    <p:spTree>
      <p:nvGrpSpPr>
        <p:cNvPr id="1" name="Shape 189"/>
        <p:cNvGrpSpPr/>
        <p:nvPr/>
      </p:nvGrpSpPr>
      <p:grpSpPr>
        <a:xfrm>
          <a:off x="0" y="0"/>
          <a:ext cx="0" cy="0"/>
          <a:chOff x="0" y="0"/>
          <a:chExt cx="0" cy="0"/>
        </a:xfrm>
      </p:grpSpPr>
      <p:sp>
        <p:nvSpPr>
          <p:cNvPr id="190" name="Google Shape;190;p34"/>
          <p:cNvSpPr/>
          <p:nvPr/>
        </p:nvSpPr>
        <p:spPr>
          <a:xfrm>
            <a:off x="-1" y="0"/>
            <a:ext cx="12193206" cy="6857996"/>
          </a:xfrm>
          <a:custGeom>
            <a:avLst/>
            <a:gdLst/>
            <a:ahLst/>
            <a:cxnLst/>
            <a:rect l="l" t="t" r="r" b="b"/>
            <a:pathLst>
              <a:path w="25400" h="14293" extrusionOk="0">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1" name="Google Shape;191;p34"/>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34"/>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93" name="Google Shape;193;p34"/>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Kansi 5 B">
  <p:cSld name="Kansi 5 B">
    <p:bg>
      <p:bgPr>
        <a:solidFill>
          <a:srgbClr val="9FC9EB"/>
        </a:solidFill>
        <a:effectLst/>
      </p:bgPr>
    </p:bg>
    <p:spTree>
      <p:nvGrpSpPr>
        <p:cNvPr id="1" name="Shape 194"/>
        <p:cNvGrpSpPr/>
        <p:nvPr/>
      </p:nvGrpSpPr>
      <p:grpSpPr>
        <a:xfrm>
          <a:off x="0" y="0"/>
          <a:ext cx="0" cy="0"/>
          <a:chOff x="0" y="0"/>
          <a:chExt cx="0" cy="0"/>
        </a:xfrm>
      </p:grpSpPr>
      <p:sp>
        <p:nvSpPr>
          <p:cNvPr id="195" name="Google Shape;195;p35"/>
          <p:cNvSpPr/>
          <p:nvPr/>
        </p:nvSpPr>
        <p:spPr>
          <a:xfrm>
            <a:off x="0" y="0"/>
            <a:ext cx="12193206" cy="6857994"/>
          </a:xfrm>
          <a:custGeom>
            <a:avLst/>
            <a:gdLst/>
            <a:ahLst/>
            <a:cxnLst/>
            <a:rect l="l" t="t" r="r" b="b"/>
            <a:pathLst>
              <a:path w="25400" h="14300" extrusionOk="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Google Shape;196;p35"/>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35"/>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98" name="Google Shape;198;p35"/>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opetus 2">
  <p:cSld name="Lopetus 2">
    <p:bg>
      <p:bgPr>
        <a:solidFill>
          <a:srgbClr val="0001BE"/>
        </a:solidFill>
        <a:effectLst/>
      </p:bgPr>
    </p:bg>
    <p:spTree>
      <p:nvGrpSpPr>
        <p:cNvPr id="1" name="Shape 199"/>
        <p:cNvGrpSpPr/>
        <p:nvPr/>
      </p:nvGrpSpPr>
      <p:grpSpPr>
        <a:xfrm>
          <a:off x="0" y="0"/>
          <a:ext cx="0" cy="0"/>
          <a:chOff x="0" y="0"/>
          <a:chExt cx="0" cy="0"/>
        </a:xfrm>
      </p:grpSpPr>
      <p:sp>
        <p:nvSpPr>
          <p:cNvPr id="200" name="Google Shape;200;p36"/>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01" name="Google Shape;201;p36"/>
          <p:cNvPicPr preferRelativeResize="0"/>
          <p:nvPr/>
        </p:nvPicPr>
        <p:blipFill rotWithShape="1">
          <a:blip r:embed="rId2">
            <a:alphaModFix/>
          </a:blip>
          <a:srcRect/>
          <a:stretch/>
        </p:blipFill>
        <p:spPr>
          <a:xfrm>
            <a:off x="244211" y="5677621"/>
            <a:ext cx="1686983" cy="946833"/>
          </a:xfrm>
          <a:prstGeom prst="rect">
            <a:avLst/>
          </a:prstGeom>
          <a:noFill/>
          <a:ln>
            <a:noFill/>
          </a:ln>
        </p:spPr>
      </p:pic>
      <p:sp>
        <p:nvSpPr>
          <p:cNvPr id="202" name="Google Shape;202;p36"/>
          <p:cNvSpPr txBox="1">
            <a:spLocks noGrp="1"/>
          </p:cNvSpPr>
          <p:nvPr>
            <p:ph type="body" idx="1"/>
          </p:nvPr>
        </p:nvSpPr>
        <p:spPr>
          <a:xfrm>
            <a:off x="457200" y="2344738"/>
            <a:ext cx="5460900" cy="30444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rgbClr val="FFFFFF"/>
              </a:buClr>
              <a:buSzPts val="2500"/>
              <a:buNone/>
              <a:defRPr>
                <a:solidFill>
                  <a:srgbClr val="FFFFFF"/>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3" name="Google Shape;203;p36"/>
          <p:cNvSpPr txBox="1"/>
          <p:nvPr/>
        </p:nvSpPr>
        <p:spPr>
          <a:xfrm>
            <a:off x="301556" y="194553"/>
            <a:ext cx="10087500" cy="174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9000" b="1">
                <a:solidFill>
                  <a:srgbClr val="FFFFFF"/>
                </a:solidFill>
                <a:latin typeface="Arial"/>
                <a:ea typeface="Arial"/>
                <a:cs typeface="Arial"/>
                <a:sym typeface="Arial"/>
              </a:rPr>
              <a:t>Thank you!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rgbClr val="343D58"/>
        </a:solidFill>
        <a:effectLst/>
      </p:bgPr>
    </p:bg>
    <p:spTree>
      <p:nvGrpSpPr>
        <p:cNvPr id="1" name="Shape 30"/>
        <p:cNvGrpSpPr/>
        <p:nvPr/>
      </p:nvGrpSpPr>
      <p:grpSpPr>
        <a:xfrm>
          <a:off x="0" y="0"/>
          <a:ext cx="0" cy="0"/>
          <a:chOff x="0" y="0"/>
          <a:chExt cx="0" cy="0"/>
        </a:xfrm>
      </p:grpSpPr>
      <p:sp>
        <p:nvSpPr>
          <p:cNvPr id="31" name="Google Shape;31;p5"/>
          <p:cNvSpPr txBox="1"/>
          <p:nvPr/>
        </p:nvSpPr>
        <p:spPr>
          <a:xfrm>
            <a:off x="2473150" y="3191050"/>
            <a:ext cx="7385300" cy="6190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fi-FI" sz="4000" b="1">
                <a:solidFill>
                  <a:schemeClr val="lt1"/>
                </a:solidFill>
                <a:latin typeface="Arial"/>
                <a:ea typeface="Arial"/>
                <a:cs typeface="Arial"/>
                <a:sym typeface="Arial"/>
              </a:rPr>
              <a:t>For the real world.</a:t>
            </a:r>
            <a:endParaRPr sz="3000" b="1">
              <a:solidFill>
                <a:schemeClr val="lt1"/>
              </a:solidFill>
              <a:latin typeface="Arial"/>
              <a:ea typeface="Arial"/>
              <a:cs typeface="Arial"/>
              <a:sym typeface="Arial"/>
            </a:endParaRPr>
          </a:p>
        </p:txBody>
      </p:sp>
      <p:sp>
        <p:nvSpPr>
          <p:cNvPr id="32" name="Google Shape;32;p5"/>
          <p:cNvSpPr txBox="1"/>
          <p:nvPr/>
        </p:nvSpPr>
        <p:spPr>
          <a:xfrm>
            <a:off x="5718890" y="5987678"/>
            <a:ext cx="754219" cy="138499"/>
          </a:xfrm>
          <a:prstGeom prst="rect">
            <a:avLst/>
          </a:prstGeom>
          <a:noFill/>
          <a:ln>
            <a:noFill/>
          </a:ln>
        </p:spPr>
        <p:txBody>
          <a:bodyPr spcFirstLastPara="1" wrap="square" lIns="21600" tIns="0" rIns="0" bIns="0" anchor="t" anchorCtr="0">
            <a:noAutofit/>
          </a:bodyPr>
          <a:lstStyle/>
          <a:p>
            <a:pPr marL="0" marR="0" lvl="0" indent="0" algn="ctr" rtl="0">
              <a:spcBef>
                <a:spcPts val="0"/>
              </a:spcBef>
              <a:spcAft>
                <a:spcPts val="0"/>
              </a:spcAft>
              <a:buNone/>
            </a:pPr>
            <a:r>
              <a:rPr lang="fi-FI" sz="900" b="0">
                <a:solidFill>
                  <a:schemeClr val="lt1"/>
                </a:solidFill>
                <a:latin typeface="Arial"/>
                <a:ea typeface="Arial"/>
                <a:cs typeface="Arial"/>
                <a:sym typeface="Arial"/>
              </a:rPr>
              <a:t>linkdesign.fi</a:t>
            </a:r>
            <a:endParaRPr sz="900" b="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alkoinen pohja">
  <p:cSld name="Valkoinen pohja">
    <p:spTree>
      <p:nvGrpSpPr>
        <p:cNvPr id="1" name="Shape 33"/>
        <p:cNvGrpSpPr/>
        <p:nvPr/>
      </p:nvGrpSpPr>
      <p:grpSpPr>
        <a:xfrm>
          <a:off x="0" y="0"/>
          <a:ext cx="0" cy="0"/>
          <a:chOff x="0" y="0"/>
          <a:chExt cx="0" cy="0"/>
        </a:xfrm>
      </p:grpSpPr>
      <p:sp>
        <p:nvSpPr>
          <p:cNvPr id="34" name="Google Shape;34;p6"/>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a:solidFill>
                  <a:srgbClr val="343D58"/>
                </a:solidFill>
                <a:latin typeface="Arial"/>
                <a:ea typeface="Arial"/>
                <a:cs typeface="Arial"/>
                <a:sym typeface="Arial"/>
              </a:rPr>
              <a:t>linkdesign.fi</a:t>
            </a:r>
            <a:endParaRPr sz="900" b="1">
              <a:solidFill>
                <a:srgbClr val="343D58"/>
              </a:solidFill>
              <a:latin typeface="Arial"/>
              <a:ea typeface="Arial"/>
              <a:cs typeface="Arial"/>
              <a:sym typeface="Arial"/>
            </a:endParaRPr>
          </a:p>
        </p:txBody>
      </p:sp>
      <p:sp>
        <p:nvSpPr>
          <p:cNvPr id="35" name="Google Shape;35;p6"/>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a:solidFill>
                  <a:srgbClr val="343D58"/>
                </a:solidFill>
                <a:latin typeface="Arial"/>
                <a:ea typeface="Arial"/>
                <a:cs typeface="Arial"/>
                <a:sym typeface="Arial"/>
              </a:rPr>
              <a:t>For the real world.</a:t>
            </a:r>
            <a:endParaRPr sz="900" b="1">
              <a:solidFill>
                <a:srgbClr val="343D5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3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arjouskansi, pitkä otsikko">
  <p:cSld name="1_Tarjouskansi, pitkä otsikko">
    <p:spTree>
      <p:nvGrpSpPr>
        <p:cNvPr id="1" name="Shape 37"/>
        <p:cNvGrpSpPr/>
        <p:nvPr/>
      </p:nvGrpSpPr>
      <p:grpSpPr>
        <a:xfrm>
          <a:off x="0" y="0"/>
          <a:ext cx="0" cy="0"/>
          <a:chOff x="0" y="0"/>
          <a:chExt cx="0" cy="0"/>
        </a:xfrm>
      </p:grpSpPr>
      <p:sp>
        <p:nvSpPr>
          <p:cNvPr id="38" name="Google Shape;38;p8"/>
          <p:cNvSpPr txBox="1">
            <a:spLocks noGrp="1"/>
          </p:cNvSpPr>
          <p:nvPr>
            <p:ph type="body" idx="1"/>
          </p:nvPr>
        </p:nvSpPr>
        <p:spPr>
          <a:xfrm>
            <a:off x="1219200" y="1644028"/>
            <a:ext cx="4876799" cy="2323841"/>
          </a:xfrm>
          <a:prstGeom prst="rect">
            <a:avLst/>
          </a:prstGeom>
          <a:noFill/>
          <a:ln>
            <a:noFill/>
          </a:ln>
        </p:spPr>
        <p:txBody>
          <a:bodyPr spcFirstLastPara="1" wrap="square" lIns="18000" tIns="0" rIns="0" bIns="0" anchor="t" anchorCtr="0">
            <a:noAutofit/>
          </a:bodyPr>
          <a:lstStyle>
            <a:lvl1pPr marL="457200" marR="0" lvl="0" indent="-228600" algn="l" rtl="0">
              <a:lnSpc>
                <a:spcPct val="100000"/>
              </a:lnSpc>
              <a:spcBef>
                <a:spcPts val="0"/>
              </a:spcBef>
              <a:spcAft>
                <a:spcPts val="0"/>
              </a:spcAft>
              <a:buClr>
                <a:srgbClr val="343D58"/>
              </a:buClr>
              <a:buSzPts val="4500"/>
              <a:buFont typeface="Arial"/>
              <a:buNone/>
              <a:defRPr sz="4500" b="1"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8"/>
          <p:cNvSpPr>
            <a:spLocks noGrp="1"/>
          </p:cNvSpPr>
          <p:nvPr>
            <p:ph type="pic" idx="2"/>
          </p:nvPr>
        </p:nvSpPr>
        <p:spPr>
          <a:xfrm>
            <a:off x="6178351" y="0"/>
            <a:ext cx="6013649" cy="685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Google Shape;40;p8"/>
          <p:cNvSpPr txBox="1"/>
          <p:nvPr/>
        </p:nvSpPr>
        <p:spPr>
          <a:xfrm>
            <a:off x="1219199" y="4893889"/>
            <a:ext cx="1310640" cy="693588"/>
          </a:xfrm>
          <a:prstGeom prst="rect">
            <a:avLst/>
          </a:prstGeom>
          <a:noFill/>
          <a:ln>
            <a:noFill/>
          </a:ln>
        </p:spPr>
        <p:txBody>
          <a:bodyPr spcFirstLastPara="1" wrap="square" lIns="54000" tIns="45700" rIns="91425" bIns="45700" anchor="t" anchorCtr="0">
            <a:noAutofit/>
          </a:bodyPr>
          <a:lstStyle/>
          <a:p>
            <a:pPr marL="0" marR="0" lvl="0" indent="0" algn="l" rtl="0">
              <a:lnSpc>
                <a:spcPct val="110000"/>
              </a:lnSpc>
              <a:spcBef>
                <a:spcPts val="0"/>
              </a:spcBef>
              <a:spcAft>
                <a:spcPts val="0"/>
              </a:spcAft>
              <a:buNone/>
            </a:pPr>
            <a:r>
              <a:rPr lang="fi-FI" sz="1200" b="1">
                <a:solidFill>
                  <a:schemeClr val="dk1"/>
                </a:solidFill>
                <a:latin typeface="Arial"/>
                <a:ea typeface="Arial"/>
                <a:cs typeface="Arial"/>
                <a:sym typeface="Arial"/>
              </a:rPr>
              <a:t>Tarjous:</a:t>
            </a:r>
            <a:endParaRPr sz="1200" b="0">
              <a:solidFill>
                <a:schemeClr val="dk1"/>
              </a:solidFill>
              <a:latin typeface="Arial"/>
              <a:ea typeface="Arial"/>
              <a:cs typeface="Arial"/>
              <a:sym typeface="Arial"/>
            </a:endParaRPr>
          </a:p>
          <a:p>
            <a:pPr marL="0" marR="0" lvl="0" indent="0" algn="l" rtl="0">
              <a:lnSpc>
                <a:spcPct val="110000"/>
              </a:lnSpc>
              <a:spcBef>
                <a:spcPts val="0"/>
              </a:spcBef>
              <a:spcAft>
                <a:spcPts val="0"/>
              </a:spcAft>
              <a:buNone/>
            </a:pPr>
            <a:r>
              <a:rPr lang="fi-FI" sz="1200" b="1">
                <a:solidFill>
                  <a:schemeClr val="dk1"/>
                </a:solidFill>
                <a:latin typeface="Arial"/>
                <a:ea typeface="Arial"/>
                <a:cs typeface="Arial"/>
                <a:sym typeface="Arial"/>
              </a:rPr>
              <a:t>Pvm:</a:t>
            </a:r>
            <a:endParaRPr sz="1200" b="0">
              <a:solidFill>
                <a:schemeClr val="dk1"/>
              </a:solidFill>
              <a:latin typeface="Arial"/>
              <a:ea typeface="Arial"/>
              <a:cs typeface="Arial"/>
              <a:sym typeface="Arial"/>
            </a:endParaRPr>
          </a:p>
          <a:p>
            <a:pPr marL="0" marR="0" lvl="0" indent="0" algn="l" rtl="0">
              <a:lnSpc>
                <a:spcPct val="110000"/>
              </a:lnSpc>
              <a:spcBef>
                <a:spcPts val="0"/>
              </a:spcBef>
              <a:spcAft>
                <a:spcPts val="0"/>
              </a:spcAft>
              <a:buNone/>
            </a:pPr>
            <a:r>
              <a:rPr lang="fi-FI" sz="1200" b="1">
                <a:solidFill>
                  <a:schemeClr val="dk1"/>
                </a:solidFill>
                <a:latin typeface="Arial"/>
                <a:ea typeface="Arial"/>
                <a:cs typeface="Arial"/>
                <a:sym typeface="Arial"/>
              </a:rPr>
              <a:t>Vastaanottaja:</a:t>
            </a:r>
            <a:endParaRPr sz="1200" b="0">
              <a:solidFill>
                <a:schemeClr val="dk1"/>
              </a:solidFill>
              <a:latin typeface="Arial"/>
              <a:ea typeface="Arial"/>
              <a:cs typeface="Arial"/>
              <a:sym typeface="Arial"/>
            </a:endParaRPr>
          </a:p>
        </p:txBody>
      </p:sp>
      <p:sp>
        <p:nvSpPr>
          <p:cNvPr id="41" name="Google Shape;41;p8"/>
          <p:cNvSpPr txBox="1">
            <a:spLocks noGrp="1"/>
          </p:cNvSpPr>
          <p:nvPr>
            <p:ph type="body" idx="3"/>
          </p:nvPr>
        </p:nvSpPr>
        <p:spPr>
          <a:xfrm>
            <a:off x="1897674" y="4938633"/>
            <a:ext cx="3537836" cy="198337"/>
          </a:xfrm>
          <a:prstGeom prst="rect">
            <a:avLst/>
          </a:prstGeom>
          <a:noFill/>
          <a:ln>
            <a:noFill/>
          </a:ln>
        </p:spPr>
        <p:txBody>
          <a:bodyPr spcFirstLastPara="1" wrap="square" lIns="14400" tIns="0" rIns="0" bIns="0" anchor="t" anchorCtr="0">
            <a:noAutofit/>
          </a:bodyPr>
          <a:lstStyle>
            <a:lvl1pPr marL="457200" marR="0" lvl="0" indent="-228600" algn="l" rtl="0">
              <a:lnSpc>
                <a:spcPct val="110000"/>
              </a:lnSpc>
              <a:spcBef>
                <a:spcPts val="0"/>
              </a:spcBef>
              <a:spcAft>
                <a:spcPts val="0"/>
              </a:spcAft>
              <a:buClr>
                <a:srgbClr val="343D58"/>
              </a:buClr>
              <a:buSzPts val="1200"/>
              <a:buFont typeface="Arial"/>
              <a:buNone/>
              <a:defRPr sz="1200" b="0"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1662612" y="5141398"/>
            <a:ext cx="3746025" cy="189372"/>
          </a:xfrm>
          <a:prstGeom prst="rect">
            <a:avLst/>
          </a:prstGeom>
          <a:noFill/>
          <a:ln>
            <a:noFill/>
          </a:ln>
        </p:spPr>
        <p:txBody>
          <a:bodyPr spcFirstLastPara="1" wrap="square" lIns="14400" tIns="0" rIns="0" bIns="0" anchor="t" anchorCtr="0">
            <a:noAutofit/>
          </a:bodyPr>
          <a:lstStyle>
            <a:lvl1pPr marL="457200" marR="0" lvl="0" indent="-228600" algn="l" rtl="0">
              <a:lnSpc>
                <a:spcPct val="110000"/>
              </a:lnSpc>
              <a:spcBef>
                <a:spcPts val="0"/>
              </a:spcBef>
              <a:spcAft>
                <a:spcPts val="0"/>
              </a:spcAft>
              <a:buClr>
                <a:srgbClr val="343D58"/>
              </a:buClr>
              <a:buSzPts val="1200"/>
              <a:buFont typeface="Arial"/>
              <a:buNone/>
              <a:defRPr sz="1200" b="0"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body" idx="5"/>
          </p:nvPr>
        </p:nvSpPr>
        <p:spPr>
          <a:xfrm>
            <a:off x="2452284" y="5342721"/>
            <a:ext cx="2987349" cy="189372"/>
          </a:xfrm>
          <a:prstGeom prst="rect">
            <a:avLst/>
          </a:prstGeom>
          <a:noFill/>
          <a:ln>
            <a:noFill/>
          </a:ln>
        </p:spPr>
        <p:txBody>
          <a:bodyPr spcFirstLastPara="1" wrap="square" lIns="14400" tIns="0" rIns="0" bIns="0" anchor="t" anchorCtr="0">
            <a:noAutofit/>
          </a:bodyPr>
          <a:lstStyle>
            <a:lvl1pPr marL="457200" marR="0" lvl="0" indent="-228600" algn="l" rtl="0">
              <a:lnSpc>
                <a:spcPct val="110000"/>
              </a:lnSpc>
              <a:spcBef>
                <a:spcPts val="0"/>
              </a:spcBef>
              <a:spcAft>
                <a:spcPts val="0"/>
              </a:spcAft>
              <a:buClr>
                <a:srgbClr val="343D58"/>
              </a:buClr>
              <a:buSzPts val="1200"/>
              <a:buFont typeface="Arial"/>
              <a:buNone/>
              <a:defRPr sz="1200" b="0"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8"/>
          <p:cNvSpPr txBox="1"/>
          <p:nvPr/>
        </p:nvSpPr>
        <p:spPr>
          <a:xfrm>
            <a:off x="1219200" y="4633490"/>
            <a:ext cx="1233084" cy="230832"/>
          </a:xfrm>
          <a:prstGeom prst="rect">
            <a:avLst/>
          </a:prstGeom>
          <a:noFill/>
          <a:ln>
            <a:noFill/>
          </a:ln>
        </p:spPr>
        <p:txBody>
          <a:bodyPr spcFirstLastPara="1" wrap="square" lIns="54000" tIns="0" rIns="0" bIns="0" anchor="t" anchorCtr="0">
            <a:noAutofit/>
          </a:bodyPr>
          <a:lstStyle/>
          <a:p>
            <a:pPr marL="0" marR="0" lvl="0" indent="0" algn="l" rtl="0">
              <a:spcBef>
                <a:spcPts val="0"/>
              </a:spcBef>
              <a:spcAft>
                <a:spcPts val="0"/>
              </a:spcAft>
              <a:buNone/>
            </a:pPr>
            <a:r>
              <a:rPr lang="fi-FI" sz="1500" b="1">
                <a:solidFill>
                  <a:srgbClr val="ED3B56"/>
                </a:solidFill>
                <a:latin typeface="Arial"/>
                <a:ea typeface="Arial"/>
                <a:cs typeface="Arial"/>
                <a:sym typeface="Arial"/>
              </a:rPr>
              <a:t>TARJOUS  |</a:t>
            </a:r>
            <a:endParaRPr sz="1500" b="1">
              <a:solidFill>
                <a:srgbClr val="ED3B56"/>
              </a:solidFill>
              <a:latin typeface="Arial"/>
              <a:ea typeface="Arial"/>
              <a:cs typeface="Arial"/>
              <a:sym typeface="Arial"/>
            </a:endParaRPr>
          </a:p>
        </p:txBody>
      </p:sp>
      <p:sp>
        <p:nvSpPr>
          <p:cNvPr id="45" name="Google Shape;45;p8"/>
          <p:cNvSpPr txBox="1">
            <a:spLocks noGrp="1"/>
          </p:cNvSpPr>
          <p:nvPr>
            <p:ph type="body" idx="6"/>
          </p:nvPr>
        </p:nvSpPr>
        <p:spPr>
          <a:xfrm>
            <a:off x="2424113" y="4653363"/>
            <a:ext cx="3976687" cy="260873"/>
          </a:xfrm>
          <a:prstGeom prst="rect">
            <a:avLst/>
          </a:prstGeom>
          <a:noFill/>
          <a:ln>
            <a:noFill/>
          </a:ln>
        </p:spPr>
        <p:txBody>
          <a:bodyPr spcFirstLastPara="1" wrap="square" lIns="54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 name="Google Shape;46;p8"/>
          <p:cNvSpPr txBox="1"/>
          <p:nvPr/>
        </p:nvSpPr>
        <p:spPr>
          <a:xfrm>
            <a:off x="1960479" y="5990950"/>
            <a:ext cx="2057249" cy="138499"/>
          </a:xfrm>
          <a:prstGeom prst="rect">
            <a:avLst/>
          </a:prstGeom>
          <a:noFill/>
          <a:ln>
            <a:noFill/>
          </a:ln>
        </p:spPr>
        <p:txBody>
          <a:bodyPr spcFirstLastPara="1" wrap="square" lIns="54000" tIns="0" rIns="0" bIns="0" anchor="t" anchorCtr="0">
            <a:noAutofit/>
          </a:bodyPr>
          <a:lstStyle/>
          <a:p>
            <a:pPr marL="0" marR="0" lvl="0" indent="0" algn="l" rtl="0">
              <a:spcBef>
                <a:spcPts val="0"/>
              </a:spcBef>
              <a:spcAft>
                <a:spcPts val="0"/>
              </a:spcAft>
              <a:buNone/>
            </a:pPr>
            <a:r>
              <a:rPr lang="fi-FI" sz="900" b="0">
                <a:solidFill>
                  <a:srgbClr val="343D58"/>
                </a:solidFill>
                <a:latin typeface="Arial"/>
                <a:ea typeface="Arial"/>
                <a:cs typeface="Arial"/>
                <a:sym typeface="Arial"/>
              </a:rPr>
              <a:t>LINK Design and Development Oy</a:t>
            </a:r>
            <a:endParaRPr sz="900" b="0">
              <a:solidFill>
                <a:srgbClr val="343D58"/>
              </a:solidFill>
              <a:latin typeface="Arial"/>
              <a:ea typeface="Arial"/>
              <a:cs typeface="Arial"/>
              <a:sym typeface="Arial"/>
            </a:endParaRPr>
          </a:p>
        </p:txBody>
      </p:sp>
      <p:cxnSp>
        <p:nvCxnSpPr>
          <p:cNvPr id="47" name="Google Shape;47;p8"/>
          <p:cNvCxnSpPr/>
          <p:nvPr/>
        </p:nvCxnSpPr>
        <p:spPr>
          <a:xfrm>
            <a:off x="3997236" y="6000844"/>
            <a:ext cx="0" cy="111229"/>
          </a:xfrm>
          <a:prstGeom prst="straightConnector1">
            <a:avLst/>
          </a:prstGeom>
          <a:noFill/>
          <a:ln w="9525" cap="flat" cmpd="sng">
            <a:solidFill>
              <a:srgbClr val="343D58"/>
            </a:solidFill>
            <a:prstDash val="solid"/>
            <a:miter lim="800000"/>
            <a:headEnd type="none" w="sm" len="sm"/>
            <a:tailEnd type="none" w="sm" len="sm"/>
          </a:ln>
        </p:spPr>
      </p:cxnSp>
      <p:sp>
        <p:nvSpPr>
          <p:cNvPr id="48" name="Google Shape;48;p8"/>
          <p:cNvSpPr txBox="1"/>
          <p:nvPr/>
        </p:nvSpPr>
        <p:spPr>
          <a:xfrm>
            <a:off x="4071545" y="5992666"/>
            <a:ext cx="754219" cy="138499"/>
          </a:xfrm>
          <a:prstGeom prst="rect">
            <a:avLst/>
          </a:prstGeom>
          <a:noFill/>
          <a:ln>
            <a:noFill/>
          </a:ln>
        </p:spPr>
        <p:txBody>
          <a:bodyPr spcFirstLastPara="1" wrap="square" lIns="21600" tIns="0" rIns="0" bIns="0" anchor="t" anchorCtr="0">
            <a:noAutofit/>
          </a:bodyPr>
          <a:lstStyle/>
          <a:p>
            <a:pPr marL="0" marR="0" lvl="0" indent="0" algn="l" rtl="0">
              <a:spcBef>
                <a:spcPts val="0"/>
              </a:spcBef>
              <a:spcAft>
                <a:spcPts val="0"/>
              </a:spcAft>
              <a:buNone/>
            </a:pPr>
            <a:r>
              <a:rPr lang="fi-FI" sz="900" b="0">
                <a:solidFill>
                  <a:srgbClr val="343D58"/>
                </a:solidFill>
                <a:latin typeface="Arial"/>
                <a:ea typeface="Arial"/>
                <a:cs typeface="Arial"/>
                <a:sym typeface="Arial"/>
              </a:rPr>
              <a:t>linkdesign.fi</a:t>
            </a:r>
            <a:endParaRPr sz="900" b="0">
              <a:solidFill>
                <a:srgbClr val="343D58"/>
              </a:solidFill>
              <a:latin typeface="Arial"/>
              <a:ea typeface="Arial"/>
              <a:cs typeface="Arial"/>
              <a:sym typeface="Arial"/>
            </a:endParaRPr>
          </a:p>
        </p:txBody>
      </p:sp>
      <p:pic>
        <p:nvPicPr>
          <p:cNvPr id="49" name="Google Shape;49;p8"/>
          <p:cNvPicPr preferRelativeResize="0"/>
          <p:nvPr/>
        </p:nvPicPr>
        <p:blipFill rotWithShape="1">
          <a:blip r:embed="rId2">
            <a:alphaModFix/>
          </a:blip>
          <a:srcRect/>
          <a:stretch/>
        </p:blipFill>
        <p:spPr>
          <a:xfrm>
            <a:off x="1271682" y="6006760"/>
            <a:ext cx="531459" cy="101230"/>
          </a:xfrm>
          <a:prstGeom prst="rect">
            <a:avLst/>
          </a:prstGeom>
          <a:noFill/>
          <a:ln>
            <a:noFill/>
          </a:ln>
        </p:spPr>
      </p:pic>
      <p:cxnSp>
        <p:nvCxnSpPr>
          <p:cNvPr id="50" name="Google Shape;50;p8"/>
          <p:cNvCxnSpPr/>
          <p:nvPr/>
        </p:nvCxnSpPr>
        <p:spPr>
          <a:xfrm>
            <a:off x="1913995" y="6000844"/>
            <a:ext cx="0" cy="111229"/>
          </a:xfrm>
          <a:prstGeom prst="straightConnector1">
            <a:avLst/>
          </a:prstGeom>
          <a:noFill/>
          <a:ln w="9525" cap="flat" cmpd="sng">
            <a:solidFill>
              <a:srgbClr val="343D58"/>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Yksi palsta">
  <p:cSld name="Yksi palsta">
    <p:spTree>
      <p:nvGrpSpPr>
        <p:cNvPr id="1" name="Shape 51"/>
        <p:cNvGrpSpPr/>
        <p:nvPr/>
      </p:nvGrpSpPr>
      <p:grpSpPr>
        <a:xfrm>
          <a:off x="0" y="0"/>
          <a:ext cx="0" cy="0"/>
          <a:chOff x="0" y="0"/>
          <a:chExt cx="0" cy="0"/>
        </a:xfrm>
      </p:grpSpPr>
      <p:sp>
        <p:nvSpPr>
          <p:cNvPr id="52" name="Google Shape;52;p9"/>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a:solidFill>
                  <a:srgbClr val="343D58"/>
                </a:solidFill>
                <a:latin typeface="Arial"/>
                <a:ea typeface="Arial"/>
                <a:cs typeface="Arial"/>
                <a:sym typeface="Arial"/>
              </a:rPr>
              <a:t>linkdesign.fi</a:t>
            </a:r>
            <a:endParaRPr sz="900" b="1">
              <a:solidFill>
                <a:srgbClr val="343D58"/>
              </a:solidFill>
              <a:latin typeface="Arial"/>
              <a:ea typeface="Arial"/>
              <a:cs typeface="Arial"/>
              <a:sym typeface="Arial"/>
            </a:endParaRPr>
          </a:p>
        </p:txBody>
      </p:sp>
      <p:sp>
        <p:nvSpPr>
          <p:cNvPr id="53" name="Google Shape;53;p9"/>
          <p:cNvSpPr txBox="1">
            <a:spLocks noGrp="1"/>
          </p:cNvSpPr>
          <p:nvPr>
            <p:ph type="body" idx="1"/>
          </p:nvPr>
        </p:nvSpPr>
        <p:spPr>
          <a:xfrm>
            <a:off x="2424112" y="2211605"/>
            <a:ext cx="7308851" cy="54187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9"/>
          <p:cNvSpPr txBox="1">
            <a:spLocks noGrp="1"/>
          </p:cNvSpPr>
          <p:nvPr>
            <p:ph type="body" idx="2"/>
          </p:nvPr>
        </p:nvSpPr>
        <p:spPr>
          <a:xfrm>
            <a:off x="2424113" y="1883999"/>
            <a:ext cx="2447925" cy="317878"/>
          </a:xfrm>
          <a:prstGeom prst="rect">
            <a:avLst/>
          </a:prstGeom>
          <a:noFill/>
          <a:ln>
            <a:noFill/>
          </a:ln>
        </p:spPr>
        <p:txBody>
          <a:bodyPr spcFirstLastPara="1" wrap="square" lIns="18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9"/>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a:solidFill>
                  <a:srgbClr val="343D58"/>
                </a:solidFill>
                <a:latin typeface="Arial"/>
                <a:ea typeface="Arial"/>
                <a:cs typeface="Arial"/>
                <a:sym typeface="Arial"/>
              </a:rPr>
              <a:t>For the real world.</a:t>
            </a:r>
            <a:endParaRPr sz="900" b="1">
              <a:solidFill>
                <a:srgbClr val="343D58"/>
              </a:solidFill>
              <a:latin typeface="Arial"/>
              <a:ea typeface="Arial"/>
              <a:cs typeface="Arial"/>
              <a:sym typeface="Arial"/>
            </a:endParaRPr>
          </a:p>
        </p:txBody>
      </p:sp>
      <p:sp>
        <p:nvSpPr>
          <p:cNvPr id="56" name="Google Shape;56;p9"/>
          <p:cNvSpPr txBox="1">
            <a:spLocks noGrp="1"/>
          </p:cNvSpPr>
          <p:nvPr>
            <p:ph type="body" idx="3"/>
          </p:nvPr>
        </p:nvSpPr>
        <p:spPr>
          <a:xfrm>
            <a:off x="2424113" y="3259169"/>
            <a:ext cx="6196256" cy="2163388"/>
          </a:xfrm>
          <a:prstGeom prst="rect">
            <a:avLst/>
          </a:prstGeom>
          <a:noFill/>
          <a:ln>
            <a:noFill/>
          </a:ln>
        </p:spPr>
        <p:txBody>
          <a:bodyPr spcFirstLastPara="1" wrap="square" lIns="18000" tIns="0" rIns="0" bIns="0" anchor="t" anchorCtr="0">
            <a:noAutofit/>
          </a:bodyPr>
          <a:lstStyle>
            <a:lvl1pPr marL="457200" marR="0" lvl="0" indent="-228600" algn="l" rtl="0">
              <a:lnSpc>
                <a:spcPct val="11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äyden sivun kuva">
  <p:cSld name="Täyden sivun kuva">
    <p:spTree>
      <p:nvGrpSpPr>
        <p:cNvPr id="1" name="Shape 57"/>
        <p:cNvGrpSpPr/>
        <p:nvPr/>
      </p:nvGrpSpPr>
      <p:grpSpPr>
        <a:xfrm>
          <a:off x="0" y="0"/>
          <a:ext cx="0" cy="0"/>
          <a:chOff x="0" y="0"/>
          <a:chExt cx="0" cy="0"/>
        </a:xfrm>
      </p:grpSpPr>
      <p:sp>
        <p:nvSpPr>
          <p:cNvPr id="58" name="Google Shape;58;p10"/>
          <p:cNvSpPr>
            <a:spLocks noGrp="1"/>
          </p:cNvSpPr>
          <p:nvPr>
            <p:ph type="pic" idx="2"/>
          </p:nvPr>
        </p:nvSpPr>
        <p:spPr>
          <a:xfrm>
            <a:off x="0" y="0"/>
            <a:ext cx="12192000" cy="685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2.pn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93">
          <p15:clr>
            <a:srgbClr val="000000"/>
          </p15:clr>
        </p15:guide>
        <p15:guide id="2" pos="7287">
          <p15:clr>
            <a:srgbClr val="000000"/>
          </p15:clr>
        </p15:guide>
        <p15:guide id="3" orient="horz" pos="482">
          <p15:clr>
            <a:srgbClr val="000000"/>
          </p15:clr>
        </p15:guide>
        <p15:guide id="4" orient="horz" pos="3838">
          <p15:clr>
            <a:srgbClr val="000000"/>
          </p15:clr>
        </p15:guide>
        <p15:guide id="5" pos="4611">
          <p15:clr>
            <a:srgbClr val="5ACBF0"/>
          </p15:clr>
        </p15:guide>
        <p15:guide id="6" pos="3069">
          <p15:clr>
            <a:srgbClr val="5ACBF0"/>
          </p15:clr>
        </p15:guide>
        <p15:guide id="7" pos="1527">
          <p15:clr>
            <a:srgbClr val="5ACBF0"/>
          </p15:clr>
        </p15:guide>
        <p15:guide id="8" pos="6131">
          <p15:clr>
            <a:srgbClr val="5ACBF0"/>
          </p15:clr>
        </p15:guide>
        <p15:guide id="9" orient="horz" pos="3362">
          <p15:clr>
            <a:srgbClr val="5ACBF0"/>
          </p15:clr>
        </p15:guide>
        <p15:guide id="10" orient="horz" pos="2387">
          <p15:clr>
            <a:srgbClr val="5ACBF0"/>
          </p15:clr>
        </p15:guide>
        <p15:guide id="11" orient="horz" pos="1434">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12"/>
          <p:cNvPicPr preferRelativeResize="0"/>
          <p:nvPr/>
        </p:nvPicPr>
        <p:blipFill rotWithShape="1">
          <a:blip r:embed="rId25">
            <a:alphaModFix/>
          </a:blip>
          <a:srcRect/>
          <a:stretch/>
        </p:blipFill>
        <p:spPr>
          <a:xfrm>
            <a:off x="320412" y="6134100"/>
            <a:ext cx="1058332" cy="593998"/>
          </a:xfrm>
          <a:prstGeom prst="rect">
            <a:avLst/>
          </a:prstGeom>
          <a:noFill/>
          <a:ln>
            <a:noFill/>
          </a:ln>
        </p:spPr>
      </p:pic>
      <p:sp>
        <p:nvSpPr>
          <p:cNvPr id="65" name="Google Shape;65;p12"/>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200"/>
              <a:buFont typeface="Arial Black"/>
              <a:buNone/>
              <a:defRPr sz="4200" b="1" i="0" u="none" strike="noStrike" cap="none">
                <a:solidFill>
                  <a:schemeClr val="dk1"/>
                </a:solidFill>
                <a:latin typeface="Arial Black"/>
                <a:ea typeface="Arial Black"/>
                <a:cs typeface="Arial Black"/>
                <a:sym typeface="Arial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 name="Google Shape;66;p12"/>
          <p:cNvSpPr txBox="1">
            <a:spLocks noGrp="1"/>
          </p:cNvSpPr>
          <p:nvPr>
            <p:ph type="body" idx="1"/>
          </p:nvPr>
        </p:nvSpPr>
        <p:spPr>
          <a:xfrm>
            <a:off x="457199" y="1196502"/>
            <a:ext cx="9972000" cy="4980600"/>
          </a:xfrm>
          <a:prstGeom prst="rect">
            <a:avLst/>
          </a:prstGeom>
          <a:noFill/>
          <a:ln>
            <a:noFill/>
          </a:ln>
        </p:spPr>
        <p:txBody>
          <a:bodyPr spcFirstLastPara="1" wrap="square" lIns="0" tIns="0" rIns="0" bIns="0" anchor="t" anchorCtr="0">
            <a:noAutofit/>
          </a:bodyPr>
          <a:lstStyle>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12"/>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300" b="1" i="0" u="none" strike="noStrike" cap="none">
                <a:solidFill>
                  <a:srgbClr val="000000"/>
                </a:solidFill>
                <a:latin typeface="Arial"/>
                <a:ea typeface="Arial"/>
                <a:cs typeface="Arial"/>
                <a:sym typeface="Arial"/>
              </a:defRPr>
            </a:lvl1pPr>
            <a:lvl2pPr marL="0" marR="0" lvl="1" indent="0" algn="r" rtl="0">
              <a:spcBef>
                <a:spcPts val="0"/>
              </a:spcBef>
              <a:buNone/>
              <a:defRPr sz="1300" b="1" i="0" u="none" strike="noStrike" cap="none">
                <a:solidFill>
                  <a:srgbClr val="000000"/>
                </a:solidFill>
                <a:latin typeface="Arial"/>
                <a:ea typeface="Arial"/>
                <a:cs typeface="Arial"/>
                <a:sym typeface="Arial"/>
              </a:defRPr>
            </a:lvl2pPr>
            <a:lvl3pPr marL="0" marR="0" lvl="2" indent="0" algn="r" rtl="0">
              <a:spcBef>
                <a:spcPts val="0"/>
              </a:spcBef>
              <a:buNone/>
              <a:defRPr sz="1300" b="1" i="0" u="none" strike="noStrike" cap="none">
                <a:solidFill>
                  <a:srgbClr val="000000"/>
                </a:solidFill>
                <a:latin typeface="Arial"/>
                <a:ea typeface="Arial"/>
                <a:cs typeface="Arial"/>
                <a:sym typeface="Arial"/>
              </a:defRPr>
            </a:lvl3pPr>
            <a:lvl4pPr marL="0" marR="0" lvl="3" indent="0" algn="r" rtl="0">
              <a:spcBef>
                <a:spcPts val="0"/>
              </a:spcBef>
              <a:buNone/>
              <a:defRPr sz="1300" b="1" i="0" u="none" strike="noStrike" cap="none">
                <a:solidFill>
                  <a:srgbClr val="000000"/>
                </a:solidFill>
                <a:latin typeface="Arial"/>
                <a:ea typeface="Arial"/>
                <a:cs typeface="Arial"/>
                <a:sym typeface="Arial"/>
              </a:defRPr>
            </a:lvl4pPr>
            <a:lvl5pPr marL="0" marR="0" lvl="4" indent="0" algn="r" rtl="0">
              <a:spcBef>
                <a:spcPts val="0"/>
              </a:spcBef>
              <a:buNone/>
              <a:defRPr sz="1300" b="1" i="0" u="none" strike="noStrike" cap="none">
                <a:solidFill>
                  <a:srgbClr val="000000"/>
                </a:solidFill>
                <a:latin typeface="Arial"/>
                <a:ea typeface="Arial"/>
                <a:cs typeface="Arial"/>
                <a:sym typeface="Arial"/>
              </a:defRPr>
            </a:lvl5pPr>
            <a:lvl6pPr marL="0" marR="0" lvl="5" indent="0" algn="r" rtl="0">
              <a:spcBef>
                <a:spcPts val="0"/>
              </a:spcBef>
              <a:buNone/>
              <a:defRPr sz="1300" b="1" i="0" u="none" strike="noStrike" cap="none">
                <a:solidFill>
                  <a:srgbClr val="000000"/>
                </a:solidFill>
                <a:latin typeface="Arial"/>
                <a:ea typeface="Arial"/>
                <a:cs typeface="Arial"/>
                <a:sym typeface="Arial"/>
              </a:defRPr>
            </a:lvl6pPr>
            <a:lvl7pPr marL="0" marR="0" lvl="6" indent="0" algn="r" rtl="0">
              <a:spcBef>
                <a:spcPts val="0"/>
              </a:spcBef>
              <a:buNone/>
              <a:defRPr sz="1300" b="1" i="0" u="none" strike="noStrike" cap="none">
                <a:solidFill>
                  <a:srgbClr val="000000"/>
                </a:solidFill>
                <a:latin typeface="Arial"/>
                <a:ea typeface="Arial"/>
                <a:cs typeface="Arial"/>
                <a:sym typeface="Arial"/>
              </a:defRPr>
            </a:lvl7pPr>
            <a:lvl8pPr marL="0" marR="0" lvl="7" indent="0" algn="r" rtl="0">
              <a:spcBef>
                <a:spcPts val="0"/>
              </a:spcBef>
              <a:buNone/>
              <a:defRPr sz="1300" b="1" i="0" u="none" strike="noStrike" cap="none">
                <a:solidFill>
                  <a:srgbClr val="000000"/>
                </a:solidFill>
                <a:latin typeface="Arial"/>
                <a:ea typeface="Arial"/>
                <a:cs typeface="Arial"/>
                <a:sym typeface="Arial"/>
              </a:defRPr>
            </a:lvl8pPr>
            <a:lvl9pPr marL="0" marR="0" lvl="8" indent="0" algn="r" rtl="0">
              <a:spcBef>
                <a:spcPts val="0"/>
              </a:spcBef>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8.xml"/><Relationship Id="rId16"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ctrTitle"/>
          </p:nvPr>
        </p:nvSpPr>
        <p:spPr>
          <a:xfrm>
            <a:off x="408563" y="457200"/>
            <a:ext cx="10739400" cy="207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7200" b="0">
                <a:latin typeface="Arial Black"/>
                <a:ea typeface="Arial Black"/>
                <a:cs typeface="Arial Black"/>
                <a:sym typeface="Arial Black"/>
              </a:rPr>
              <a:t>Ilmiöoppimisen</a:t>
            </a:r>
            <a:endParaRPr sz="7200" b="0">
              <a:latin typeface="Arial Black"/>
              <a:ea typeface="Arial Black"/>
              <a:cs typeface="Arial Black"/>
              <a:sym typeface="Arial Black"/>
            </a:endParaRPr>
          </a:p>
          <a:p>
            <a:pPr marL="0" lvl="0" indent="0" algn="l" rtl="0">
              <a:spcBef>
                <a:spcPts val="0"/>
              </a:spcBef>
              <a:spcAft>
                <a:spcPts val="0"/>
              </a:spcAft>
              <a:buNone/>
            </a:pPr>
            <a:r>
              <a:rPr lang="fi-FI" sz="7200" b="0">
                <a:latin typeface="Arial Black"/>
                <a:ea typeface="Arial Black"/>
                <a:cs typeface="Arial Black"/>
                <a:sym typeface="Arial Black"/>
              </a:rPr>
              <a:t>arvioinnin </a:t>
            </a:r>
            <a:endParaRPr sz="7200" b="0">
              <a:latin typeface="Arial Black"/>
              <a:ea typeface="Arial Black"/>
              <a:cs typeface="Arial Black"/>
              <a:sym typeface="Arial Black"/>
            </a:endParaRPr>
          </a:p>
          <a:p>
            <a:pPr marL="0" lvl="0" indent="0" algn="l" rtl="0">
              <a:spcBef>
                <a:spcPts val="0"/>
              </a:spcBef>
              <a:spcAft>
                <a:spcPts val="0"/>
              </a:spcAft>
              <a:buNone/>
            </a:pPr>
            <a:r>
              <a:rPr lang="fi-FI" sz="7200" b="0">
                <a:latin typeface="Arial Black"/>
                <a:ea typeface="Arial Black"/>
                <a:cs typeface="Arial Black"/>
                <a:sym typeface="Arial Black"/>
              </a:rPr>
              <a:t>työkalut</a:t>
            </a:r>
            <a:endParaRPr sz="7200" b="0">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ctrTitle"/>
          </p:nvPr>
        </p:nvSpPr>
        <p:spPr>
          <a:xfrm>
            <a:off x="486375" y="457200"/>
            <a:ext cx="9972000" cy="89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4200" b="0">
                <a:solidFill>
                  <a:srgbClr val="FFFFFF"/>
                </a:solidFill>
                <a:latin typeface="Arial Black"/>
                <a:ea typeface="Arial Black"/>
                <a:cs typeface="Arial Black"/>
                <a:sym typeface="Arial Black"/>
              </a:rPr>
              <a:t>Ohjeistus työkalujen käyttöön</a:t>
            </a:r>
            <a:endParaRPr sz="4200" b="0">
              <a:solidFill>
                <a:srgbClr val="FFFFFF"/>
              </a:solidFill>
              <a:latin typeface="Arial Black"/>
              <a:ea typeface="Arial Black"/>
              <a:cs typeface="Arial Black"/>
              <a:sym typeface="Arial Black"/>
            </a:endParaRPr>
          </a:p>
        </p:txBody>
      </p:sp>
      <p:sp>
        <p:nvSpPr>
          <p:cNvPr id="215" name="Google Shape;215;p38"/>
          <p:cNvSpPr txBox="1">
            <a:spLocks noGrp="1"/>
          </p:cNvSpPr>
          <p:nvPr>
            <p:ph type="body" idx="4294967295"/>
          </p:nvPr>
        </p:nvSpPr>
        <p:spPr>
          <a:xfrm>
            <a:off x="500925" y="1742150"/>
            <a:ext cx="9942900" cy="4019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2600" dirty="0">
                <a:solidFill>
                  <a:schemeClr val="lt1"/>
                </a:solidFill>
                <a:latin typeface="Arial Black"/>
                <a:ea typeface="Arial Black"/>
                <a:cs typeface="Arial Black"/>
                <a:sym typeface="Arial Black"/>
              </a:rPr>
              <a:t>Älä muokkaa alkuperäisiä tiedostoja, vaan lataa työkalut muokkausta varten omalle koneellesi.</a:t>
            </a:r>
            <a:endParaRPr sz="2600" dirty="0">
              <a:solidFill>
                <a:schemeClr val="lt1"/>
              </a:solidFill>
              <a:latin typeface="Arial Black"/>
              <a:ea typeface="Arial Black"/>
              <a:cs typeface="Arial Black"/>
              <a:sym typeface="Arial Black"/>
            </a:endParaRPr>
          </a:p>
          <a:p>
            <a:pPr marL="0" lvl="0" indent="0" algn="l" rtl="0">
              <a:spcBef>
                <a:spcPts val="0"/>
              </a:spcBef>
              <a:spcAft>
                <a:spcPts val="0"/>
              </a:spcAft>
              <a:buNone/>
            </a:pPr>
            <a:endParaRPr sz="2400" dirty="0">
              <a:solidFill>
                <a:schemeClr val="lt1"/>
              </a:solidFill>
              <a:latin typeface="Arial Black"/>
              <a:ea typeface="Arial Black"/>
              <a:cs typeface="Arial Black"/>
              <a:sym typeface="Arial Black"/>
            </a:endParaRPr>
          </a:p>
          <a:p>
            <a:pPr marL="0" lvl="0" indent="0" algn="l" rtl="0">
              <a:spcBef>
                <a:spcPts val="0"/>
              </a:spcBef>
              <a:spcAft>
                <a:spcPts val="0"/>
              </a:spcAft>
              <a:buNone/>
            </a:pPr>
            <a:r>
              <a:rPr lang="fi-FI" sz="1400" b="1" dirty="0">
                <a:solidFill>
                  <a:srgbClr val="FFFFFF"/>
                </a:solidFill>
              </a:rPr>
              <a:t>Helsingin kaupungin kasvatuksen ja koulutuksen toimialan kehittämispalveluissa on Ilmiöoppimisen mallintamisen hankkeessa kehitetty kokoelma ilmiöpohjaisen oppimisen työkaluja, joiden avulla peruskoululaisten oppimista voidaan seurata ja arvioida paremmin. Työkaluihin sisältyy sekä opettajille että oppijoille suunnattuja työkaluja ja ne toimivat sekä digitaalisessa (0365 ja Google) että fyysisessä ympäristössä. Työkalut ovat vapaasti kaikkien käytettävissä ja niitä saa muokata omaan käyttötarkoitukseen sopivaksi.</a:t>
            </a: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Clr>
                <a:schemeClr val="dk1"/>
              </a:buClr>
              <a:buSzPts val="1100"/>
              <a:buFont typeface="Arial"/>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800" b="1" dirty="0">
              <a:solidFill>
                <a:srgbClr val="FFFFFF"/>
              </a:solidFill>
            </a:endParaRPr>
          </a:p>
          <a:p>
            <a:pPr marL="0" lvl="0" indent="0" algn="l" rtl="0">
              <a:spcBef>
                <a:spcPts val="0"/>
              </a:spcBef>
              <a:spcAft>
                <a:spcPts val="0"/>
              </a:spcAft>
              <a:buNone/>
            </a:pPr>
            <a:endParaRPr sz="1400" dirty="0">
              <a:solidFill>
                <a:srgbClr val="FFFFFF"/>
              </a:solidFill>
            </a:endParaRPr>
          </a:p>
          <a:p>
            <a:pPr marL="0" lvl="0" indent="0" algn="l" rtl="0">
              <a:spcBef>
                <a:spcPts val="0"/>
              </a:spcBef>
              <a:spcAft>
                <a:spcPts val="0"/>
              </a:spcAft>
              <a:buNone/>
            </a:pPr>
            <a:endParaRPr sz="1800" dirty="0">
              <a:solidFill>
                <a:srgbClr val="FFFFFF"/>
              </a:solidFill>
            </a:endParaRPr>
          </a:p>
          <a:p>
            <a:pPr marL="0" lvl="0" indent="0" algn="l" rtl="0">
              <a:spcBef>
                <a:spcPts val="0"/>
              </a:spcBef>
              <a:spcAft>
                <a:spcPts val="0"/>
              </a:spcAft>
              <a:buNone/>
            </a:pPr>
            <a:endParaRPr sz="1800" dirty="0">
              <a:solidFill>
                <a:srgbClr val="FFFFFF"/>
              </a:solidFill>
            </a:endParaRPr>
          </a:p>
          <a:p>
            <a:pPr marL="0" lvl="0" indent="0" algn="l" rtl="0">
              <a:spcBef>
                <a:spcPts val="0"/>
              </a:spcBef>
              <a:spcAft>
                <a:spcPts val="0"/>
              </a:spcAft>
              <a:buClr>
                <a:schemeClr val="dk1"/>
              </a:buClr>
              <a:buSzPts val="1100"/>
              <a:buFont typeface="Arial"/>
              <a:buNone/>
            </a:pPr>
            <a:endParaRPr sz="18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p:nvPr/>
        </p:nvSpPr>
        <p:spPr>
          <a:xfrm>
            <a:off x="962025" y="1519700"/>
            <a:ext cx="2620800" cy="6894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21" name="Google Shape;221;p39"/>
          <p:cNvSpPr txBox="1"/>
          <p:nvPr/>
        </p:nvSpPr>
        <p:spPr>
          <a:xfrm>
            <a:off x="8958150" y="5676600"/>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Laaja-alaisen oppimisen arviointi (s. 20)</a:t>
            </a:r>
            <a:endParaRPr sz="800" b="1">
              <a:solidFill>
                <a:srgbClr val="F5A3C7"/>
              </a:solidFill>
            </a:endParaRPr>
          </a:p>
        </p:txBody>
      </p:sp>
      <p:sp>
        <p:nvSpPr>
          <p:cNvPr id="222" name="Google Shape;222;p39"/>
          <p:cNvSpPr txBox="1"/>
          <p:nvPr/>
        </p:nvSpPr>
        <p:spPr>
          <a:xfrm>
            <a:off x="8958150" y="4946575"/>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Väliarviointi ja loppuarviointi (s.8)</a:t>
            </a:r>
            <a:endParaRPr sz="800" b="1">
              <a:solidFill>
                <a:srgbClr val="F5A3C7"/>
              </a:solidFill>
            </a:endParaRPr>
          </a:p>
        </p:txBody>
      </p:sp>
      <p:cxnSp>
        <p:nvCxnSpPr>
          <p:cNvPr id="223" name="Google Shape;223;p39"/>
          <p:cNvCxnSpPr>
            <a:stCxn id="224" idx="0"/>
            <a:endCxn id="225" idx="0"/>
          </p:cNvCxnSpPr>
          <p:nvPr/>
        </p:nvCxnSpPr>
        <p:spPr>
          <a:xfrm rot="5400000">
            <a:off x="5555604" y="3375031"/>
            <a:ext cx="600" cy="3142500"/>
          </a:xfrm>
          <a:prstGeom prst="bentConnector3">
            <a:avLst>
              <a:gd name="adj1" fmla="val -25817670"/>
            </a:avLst>
          </a:prstGeom>
          <a:noFill/>
          <a:ln w="9525" cap="flat" cmpd="sng">
            <a:solidFill>
              <a:srgbClr val="000000"/>
            </a:solidFill>
            <a:prstDash val="solid"/>
            <a:round/>
            <a:headEnd type="none" w="med" len="med"/>
            <a:tailEnd type="triangle" w="med" len="med"/>
          </a:ln>
        </p:spPr>
      </p:cxnSp>
      <p:sp>
        <p:nvSpPr>
          <p:cNvPr id="225" name="Google Shape;225;p39"/>
          <p:cNvSpPr txBox="1"/>
          <p:nvPr/>
        </p:nvSpPr>
        <p:spPr>
          <a:xfrm>
            <a:off x="3521600"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1. Ilmiön kuvaus</a:t>
            </a:r>
            <a:endParaRPr sz="600" b="1"/>
          </a:p>
        </p:txBody>
      </p:sp>
      <p:sp>
        <p:nvSpPr>
          <p:cNvPr id="226" name="Google Shape;226;p39"/>
          <p:cNvSpPr txBox="1"/>
          <p:nvPr/>
        </p:nvSpPr>
        <p:spPr>
          <a:xfrm>
            <a:off x="4584198"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solidFill>
                  <a:schemeClr val="dk1"/>
                </a:solidFill>
              </a:rPr>
              <a:t>2. Innostuvat ilmiöstä</a:t>
            </a:r>
            <a:endParaRPr sz="600" b="1"/>
          </a:p>
        </p:txBody>
      </p:sp>
      <p:sp>
        <p:nvSpPr>
          <p:cNvPr id="224" name="Google Shape;224;p39"/>
          <p:cNvSpPr txBox="1"/>
          <p:nvPr/>
        </p:nvSpPr>
        <p:spPr>
          <a:xfrm>
            <a:off x="6709404" y="4945981"/>
            <a:ext cx="8355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4. Laativat suunnitelman </a:t>
            </a:r>
            <a:endParaRPr sz="600" b="1"/>
          </a:p>
        </p:txBody>
      </p:sp>
      <p:sp>
        <p:nvSpPr>
          <p:cNvPr id="227" name="Google Shape;227;p39"/>
          <p:cNvSpPr txBox="1"/>
          <p:nvPr/>
        </p:nvSpPr>
        <p:spPr>
          <a:xfrm>
            <a:off x="5646796"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3. Asettavat henkilökohtaiset tavoitteet</a:t>
            </a:r>
            <a:endParaRPr sz="600" b="1"/>
          </a:p>
        </p:txBody>
      </p:sp>
      <p:sp>
        <p:nvSpPr>
          <p:cNvPr id="228" name="Google Shape;228;p39"/>
          <p:cNvSpPr txBox="1"/>
          <p:nvPr/>
        </p:nvSpPr>
        <p:spPr>
          <a:xfrm>
            <a:off x="7703424" y="4945981"/>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Jakavat opittua muille</a:t>
            </a:r>
            <a:endParaRPr sz="600" b="1"/>
          </a:p>
        </p:txBody>
      </p:sp>
      <p:cxnSp>
        <p:nvCxnSpPr>
          <p:cNvPr id="229" name="Google Shape;229;p39"/>
          <p:cNvCxnSpPr>
            <a:stCxn id="225" idx="2"/>
          </p:cNvCxnSpPr>
          <p:nvPr/>
        </p:nvCxnSpPr>
        <p:spPr>
          <a:xfrm>
            <a:off x="3984650" y="5434063"/>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0" name="Google Shape;230;p39"/>
          <p:cNvCxnSpPr/>
          <p:nvPr/>
        </p:nvCxnSpPr>
        <p:spPr>
          <a:xfrm>
            <a:off x="5044179" y="5434091"/>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1" name="Google Shape;231;p39"/>
          <p:cNvCxnSpPr/>
          <p:nvPr/>
        </p:nvCxnSpPr>
        <p:spPr>
          <a:xfrm>
            <a:off x="6106761" y="5434091"/>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2" name="Google Shape;232;p39"/>
          <p:cNvCxnSpPr/>
          <p:nvPr/>
        </p:nvCxnSpPr>
        <p:spPr>
          <a:xfrm>
            <a:off x="7123927" y="5434091"/>
            <a:ext cx="6300" cy="136200"/>
          </a:xfrm>
          <a:prstGeom prst="straightConnector1">
            <a:avLst/>
          </a:prstGeom>
          <a:noFill/>
          <a:ln w="9525" cap="flat" cmpd="sng">
            <a:solidFill>
              <a:srgbClr val="000000"/>
            </a:solidFill>
            <a:prstDash val="solid"/>
            <a:round/>
            <a:headEnd type="none" w="med" len="med"/>
            <a:tailEnd type="triangle" w="med" len="med"/>
          </a:ln>
        </p:spPr>
      </p:cxnSp>
      <p:sp>
        <p:nvSpPr>
          <p:cNvPr id="233" name="Google Shape;233;p39"/>
          <p:cNvSpPr txBox="1"/>
          <p:nvPr/>
        </p:nvSpPr>
        <p:spPr>
          <a:xfrm>
            <a:off x="7740400" y="5672650"/>
            <a:ext cx="880200" cy="9768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9FC9EB"/>
                </a:solidFill>
              </a:rPr>
              <a:t>Vertais- arviointi ja Helppi-seinä</a:t>
            </a:r>
            <a:endParaRPr sz="800" b="1">
              <a:solidFill>
                <a:srgbClr val="9FC9EB"/>
              </a:solidFill>
            </a:endParaRPr>
          </a:p>
          <a:p>
            <a:pPr marL="0" lvl="0" indent="0" algn="ctr" rtl="0">
              <a:spcBef>
                <a:spcPts val="0"/>
              </a:spcBef>
              <a:spcAft>
                <a:spcPts val="0"/>
              </a:spcAft>
              <a:buNone/>
            </a:pPr>
            <a:r>
              <a:rPr lang="fi-FI" sz="800" b="1">
                <a:solidFill>
                  <a:srgbClr val="9FC9EB"/>
                </a:solidFill>
              </a:rPr>
              <a:t>(s.28-29)</a:t>
            </a:r>
            <a:endParaRPr sz="800" b="1">
              <a:solidFill>
                <a:srgbClr val="9FC9EB"/>
              </a:solidFill>
            </a:endParaRPr>
          </a:p>
        </p:txBody>
      </p:sp>
      <p:sp>
        <p:nvSpPr>
          <p:cNvPr id="234" name="Google Shape;234;p39"/>
          <p:cNvSpPr txBox="1">
            <a:spLocks noGrp="1"/>
          </p:cNvSpPr>
          <p:nvPr>
            <p:ph type="title"/>
          </p:nvPr>
        </p:nvSpPr>
        <p:spPr>
          <a:xfrm>
            <a:off x="457199" y="408562"/>
            <a:ext cx="9972000" cy="78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3000">
                <a:latin typeface="Arial"/>
                <a:ea typeface="Arial"/>
                <a:cs typeface="Arial"/>
                <a:sym typeface="Arial"/>
              </a:rPr>
              <a:t>Arviointityökalut ilmiöoppimisen eri vaiheisiin </a:t>
            </a:r>
            <a:endParaRPr sz="3000">
              <a:latin typeface="Arial"/>
              <a:ea typeface="Arial"/>
              <a:cs typeface="Arial"/>
              <a:sym typeface="Arial"/>
            </a:endParaRPr>
          </a:p>
        </p:txBody>
      </p:sp>
      <p:sp>
        <p:nvSpPr>
          <p:cNvPr id="235" name="Google Shape;235;p39"/>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ILMIÖPOHJAISEN OPPIMISEN ARVIOINTITYÖKALUT</a:t>
            </a:r>
            <a:endParaRPr sz="800" b="1"/>
          </a:p>
        </p:txBody>
      </p:sp>
      <p:sp>
        <p:nvSpPr>
          <p:cNvPr id="236" name="Google Shape;236;p39"/>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i-FI"/>
              <a:t>3</a:t>
            </a:fld>
            <a:endParaRPr/>
          </a:p>
        </p:txBody>
      </p:sp>
      <p:grpSp>
        <p:nvGrpSpPr>
          <p:cNvPr id="237" name="Google Shape;237;p39"/>
          <p:cNvGrpSpPr/>
          <p:nvPr/>
        </p:nvGrpSpPr>
        <p:grpSpPr>
          <a:xfrm>
            <a:off x="462998" y="1386320"/>
            <a:ext cx="956266" cy="956266"/>
            <a:chOff x="540175" y="2202242"/>
            <a:chExt cx="801900" cy="801900"/>
          </a:xfrm>
        </p:grpSpPr>
        <p:sp>
          <p:nvSpPr>
            <p:cNvPr id="238" name="Google Shape;238;p39"/>
            <p:cNvSpPr/>
            <p:nvPr/>
          </p:nvSpPr>
          <p:spPr>
            <a:xfrm>
              <a:off x="540175" y="2202242"/>
              <a:ext cx="801900" cy="801900"/>
            </a:xfrm>
            <a:prstGeom prst="ellipse">
              <a:avLst/>
            </a:prstGeom>
            <a:solidFill>
              <a:srgbClr val="FFFFFF"/>
            </a:solidFill>
            <a:ln w="28575" cap="flat" cmpd="sng">
              <a:solidFill>
                <a:srgbClr val="00D7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9"/>
            <p:cNvSpPr txBox="1"/>
            <p:nvPr/>
          </p:nvSpPr>
          <p:spPr>
            <a:xfrm>
              <a:off x="556525" y="2670479"/>
              <a:ext cx="769200" cy="20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Opettajat</a:t>
              </a:r>
              <a:endParaRPr sz="600" b="1"/>
            </a:p>
          </p:txBody>
        </p:sp>
        <p:pic>
          <p:nvPicPr>
            <p:cNvPr id="240" name="Google Shape;240;p39"/>
            <p:cNvPicPr preferRelativeResize="0"/>
            <p:nvPr/>
          </p:nvPicPr>
          <p:blipFill>
            <a:blip r:embed="rId3">
              <a:alphaModFix/>
            </a:blip>
            <a:stretch>
              <a:fillRect/>
            </a:stretch>
          </p:blipFill>
          <p:spPr>
            <a:xfrm>
              <a:off x="754675" y="2314718"/>
              <a:ext cx="372900" cy="372900"/>
            </a:xfrm>
            <a:prstGeom prst="rect">
              <a:avLst/>
            </a:prstGeom>
            <a:noFill/>
            <a:ln>
              <a:noFill/>
            </a:ln>
          </p:spPr>
        </p:pic>
      </p:grpSp>
      <p:sp>
        <p:nvSpPr>
          <p:cNvPr id="241" name="Google Shape;241;p39"/>
          <p:cNvSpPr/>
          <p:nvPr/>
        </p:nvSpPr>
        <p:spPr>
          <a:xfrm>
            <a:off x="3487200" y="1519700"/>
            <a:ext cx="5508000" cy="6894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42" name="Google Shape;242;p39"/>
          <p:cNvSpPr/>
          <p:nvPr/>
        </p:nvSpPr>
        <p:spPr>
          <a:xfrm>
            <a:off x="8898575" y="1519700"/>
            <a:ext cx="2967600" cy="6972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43" name="Google Shape;243;p39"/>
          <p:cNvSpPr txBox="1"/>
          <p:nvPr/>
        </p:nvSpPr>
        <p:spPr>
          <a:xfrm>
            <a:off x="1506275" y="2294725"/>
            <a:ext cx="1908900" cy="689400"/>
          </a:xfrm>
          <a:prstGeom prst="rect">
            <a:avLst/>
          </a:prstGeom>
          <a:noFill/>
          <a:ln>
            <a:noFill/>
          </a:ln>
        </p:spPr>
        <p:txBody>
          <a:bodyPr spcFirstLastPara="1" wrap="square" lIns="91425" tIns="91425" rIns="91425" bIns="91425" anchor="t" anchorCtr="0">
            <a:noAutofit/>
          </a:bodyPr>
          <a:lstStyle/>
          <a:p>
            <a:pPr marL="72000" lvl="0" indent="-116450" algn="l" rtl="0">
              <a:spcBef>
                <a:spcPts val="0"/>
              </a:spcBef>
              <a:spcAft>
                <a:spcPts val="0"/>
              </a:spcAft>
              <a:buSzPts val="700"/>
              <a:buAutoNum type="arabicPeriod"/>
            </a:pPr>
            <a:r>
              <a:rPr lang="fi-FI" sz="700" b="1">
                <a:solidFill>
                  <a:schemeClr val="dk1"/>
                </a:solidFill>
              </a:rPr>
              <a:t>Kartoittavat ainekohtaiset tavoitteet ops:ta</a:t>
            </a:r>
            <a:endParaRPr sz="700" b="1">
              <a:solidFill>
                <a:schemeClr val="dk1"/>
              </a:solidFill>
            </a:endParaRPr>
          </a:p>
          <a:p>
            <a:pPr marL="72000" lvl="0" indent="-116450" algn="l" rtl="0">
              <a:spcBef>
                <a:spcPts val="0"/>
              </a:spcBef>
              <a:spcAft>
                <a:spcPts val="0"/>
              </a:spcAft>
              <a:buClr>
                <a:schemeClr val="dk1"/>
              </a:buClr>
              <a:buSzPts val="700"/>
              <a:buAutoNum type="arabicPeriod"/>
            </a:pPr>
            <a:r>
              <a:rPr lang="fi-FI" sz="700" b="1">
                <a:solidFill>
                  <a:schemeClr val="dk1"/>
                </a:solidFill>
              </a:rPr>
              <a:t>Valitsevat ilmiön ja määrittelevät  päätavoitteet ilmiölle</a:t>
            </a:r>
            <a:endParaRPr sz="700" b="1">
              <a:solidFill>
                <a:schemeClr val="dk1"/>
              </a:solidFill>
            </a:endParaRPr>
          </a:p>
          <a:p>
            <a:pPr marL="72000" lvl="0" indent="-116450" algn="l" rtl="0">
              <a:spcBef>
                <a:spcPts val="0"/>
              </a:spcBef>
              <a:spcAft>
                <a:spcPts val="0"/>
              </a:spcAft>
              <a:buClr>
                <a:schemeClr val="dk1"/>
              </a:buClr>
              <a:buSzPts val="700"/>
              <a:buAutoNum type="arabicPeriod"/>
            </a:pPr>
            <a:r>
              <a:rPr lang="fi-FI" sz="700" b="1">
                <a:solidFill>
                  <a:schemeClr val="dk1"/>
                </a:solidFill>
              </a:rPr>
              <a:t>Aloittavat ilmiön opettamisen yhdessä</a:t>
            </a:r>
            <a:endParaRPr sz="700" b="1">
              <a:solidFill>
                <a:schemeClr val="dk1"/>
              </a:solidFill>
            </a:endParaRPr>
          </a:p>
        </p:txBody>
      </p:sp>
      <p:sp>
        <p:nvSpPr>
          <p:cNvPr id="244" name="Google Shape;244;p39"/>
          <p:cNvSpPr txBox="1"/>
          <p:nvPr/>
        </p:nvSpPr>
        <p:spPr>
          <a:xfrm>
            <a:off x="3868325" y="2294725"/>
            <a:ext cx="4570800" cy="6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700" b="1">
                <a:solidFill>
                  <a:schemeClr val="dk1"/>
                </a:solidFill>
              </a:rPr>
              <a:t>Tapaavat vähintään kerran oppijat yhdessä ilmiön aikana ja ohjaavat ilmiötä omissa aineissaan.</a:t>
            </a:r>
            <a:endParaRPr sz="700" b="1">
              <a:solidFill>
                <a:schemeClr val="dk1"/>
              </a:solidFill>
            </a:endParaRPr>
          </a:p>
        </p:txBody>
      </p:sp>
      <p:sp>
        <p:nvSpPr>
          <p:cNvPr id="245" name="Google Shape;245;p39"/>
          <p:cNvSpPr/>
          <p:nvPr/>
        </p:nvSpPr>
        <p:spPr>
          <a:xfrm>
            <a:off x="962025" y="4015250"/>
            <a:ext cx="2620800" cy="6894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TAVOITTEET</a:t>
            </a:r>
            <a:endParaRPr b="1">
              <a:solidFill>
                <a:srgbClr val="FFFFFF"/>
              </a:solidFill>
            </a:endParaRPr>
          </a:p>
        </p:txBody>
      </p:sp>
      <p:sp>
        <p:nvSpPr>
          <p:cNvPr id="246" name="Google Shape;246;p39"/>
          <p:cNvSpPr/>
          <p:nvPr/>
        </p:nvSpPr>
        <p:spPr>
          <a:xfrm>
            <a:off x="3487200" y="4015250"/>
            <a:ext cx="5508000" cy="6894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OSALLISUUS</a:t>
            </a:r>
            <a:endParaRPr b="1">
              <a:solidFill>
                <a:srgbClr val="FFFFFF"/>
              </a:solidFill>
            </a:endParaRPr>
          </a:p>
        </p:txBody>
      </p:sp>
      <p:sp>
        <p:nvSpPr>
          <p:cNvPr id="247" name="Google Shape;247;p39"/>
          <p:cNvSpPr/>
          <p:nvPr/>
        </p:nvSpPr>
        <p:spPr>
          <a:xfrm>
            <a:off x="8898575" y="4015250"/>
            <a:ext cx="2967600" cy="6972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ARVIOINTI</a:t>
            </a:r>
            <a:endParaRPr b="1">
              <a:solidFill>
                <a:srgbClr val="FFFFFF"/>
              </a:solidFill>
            </a:endParaRPr>
          </a:p>
        </p:txBody>
      </p:sp>
      <p:grpSp>
        <p:nvGrpSpPr>
          <p:cNvPr id="248" name="Google Shape;248;p39"/>
          <p:cNvGrpSpPr/>
          <p:nvPr/>
        </p:nvGrpSpPr>
        <p:grpSpPr>
          <a:xfrm>
            <a:off x="452104" y="3880757"/>
            <a:ext cx="976634" cy="976634"/>
            <a:chOff x="540175" y="4560633"/>
            <a:chExt cx="801900" cy="801900"/>
          </a:xfrm>
        </p:grpSpPr>
        <p:sp>
          <p:nvSpPr>
            <p:cNvPr id="249" name="Google Shape;249;p39"/>
            <p:cNvSpPr/>
            <p:nvPr/>
          </p:nvSpPr>
          <p:spPr>
            <a:xfrm>
              <a:off x="540175" y="4560633"/>
              <a:ext cx="801900" cy="801900"/>
            </a:xfrm>
            <a:prstGeom prst="ellipse">
              <a:avLst/>
            </a:prstGeom>
            <a:solidFill>
              <a:srgbClr val="FFFFFF"/>
            </a:solidFill>
            <a:ln w="28575" cap="flat" cmpd="sng">
              <a:solidFill>
                <a:srgbClr val="00D7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39"/>
            <p:cNvPicPr preferRelativeResize="0"/>
            <p:nvPr/>
          </p:nvPicPr>
          <p:blipFill>
            <a:blip r:embed="rId4">
              <a:alphaModFix/>
            </a:blip>
            <a:stretch>
              <a:fillRect/>
            </a:stretch>
          </p:blipFill>
          <p:spPr>
            <a:xfrm>
              <a:off x="754675" y="4673108"/>
              <a:ext cx="372900" cy="372900"/>
            </a:xfrm>
            <a:prstGeom prst="rect">
              <a:avLst/>
            </a:prstGeom>
            <a:noFill/>
            <a:ln>
              <a:noFill/>
            </a:ln>
          </p:spPr>
        </p:pic>
        <p:sp>
          <p:nvSpPr>
            <p:cNvPr id="251" name="Google Shape;251;p39"/>
            <p:cNvSpPr txBox="1"/>
            <p:nvPr/>
          </p:nvSpPr>
          <p:spPr>
            <a:xfrm>
              <a:off x="556525" y="5048758"/>
              <a:ext cx="769200" cy="20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Oppija</a:t>
              </a:r>
              <a:endParaRPr sz="600" b="1"/>
            </a:p>
          </p:txBody>
        </p:sp>
      </p:grpSp>
      <p:sp>
        <p:nvSpPr>
          <p:cNvPr id="252" name="Google Shape;252;p39"/>
          <p:cNvSpPr txBox="1"/>
          <p:nvPr/>
        </p:nvSpPr>
        <p:spPr>
          <a:xfrm>
            <a:off x="1382300"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b="1">
                <a:solidFill>
                  <a:srgbClr val="FFFFFF"/>
                </a:solidFill>
              </a:rPr>
              <a:t>TAVOITTEET</a:t>
            </a:r>
            <a:endParaRPr b="1">
              <a:solidFill>
                <a:srgbClr val="FFFFFF"/>
              </a:solidFill>
            </a:endParaRPr>
          </a:p>
        </p:txBody>
      </p:sp>
      <p:sp>
        <p:nvSpPr>
          <p:cNvPr id="253" name="Google Shape;253;p39"/>
          <p:cNvSpPr txBox="1"/>
          <p:nvPr/>
        </p:nvSpPr>
        <p:spPr>
          <a:xfrm>
            <a:off x="3868325"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b="1">
                <a:solidFill>
                  <a:srgbClr val="FFFFFF"/>
                </a:solidFill>
              </a:rPr>
              <a:t>OSALLISUUS</a:t>
            </a:r>
            <a:endParaRPr b="1">
              <a:solidFill>
                <a:srgbClr val="FFFFFF"/>
              </a:solidFill>
            </a:endParaRPr>
          </a:p>
        </p:txBody>
      </p:sp>
      <p:sp>
        <p:nvSpPr>
          <p:cNvPr id="254" name="Google Shape;254;p39"/>
          <p:cNvSpPr txBox="1"/>
          <p:nvPr/>
        </p:nvSpPr>
        <p:spPr>
          <a:xfrm>
            <a:off x="9289275" y="2294725"/>
            <a:ext cx="2465700" cy="6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700" b="1">
                <a:solidFill>
                  <a:schemeClr val="dk1"/>
                </a:solidFill>
              </a:rPr>
              <a:t>Päättävät ilmiön yhteisesti</a:t>
            </a:r>
            <a:endParaRPr sz="700" b="1">
              <a:solidFill>
                <a:schemeClr val="dk1"/>
              </a:solidFill>
            </a:endParaRPr>
          </a:p>
        </p:txBody>
      </p:sp>
      <p:sp>
        <p:nvSpPr>
          <p:cNvPr id="255" name="Google Shape;255;p39"/>
          <p:cNvSpPr txBox="1"/>
          <p:nvPr/>
        </p:nvSpPr>
        <p:spPr>
          <a:xfrm>
            <a:off x="9297575"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b="1">
                <a:solidFill>
                  <a:srgbClr val="FFFFFF"/>
                </a:solidFill>
              </a:rPr>
              <a:t>ARVIOINTI</a:t>
            </a:r>
            <a:endParaRPr b="1">
              <a:solidFill>
                <a:srgbClr val="FFFFFF"/>
              </a:solidFill>
            </a:endParaRPr>
          </a:p>
        </p:txBody>
      </p:sp>
      <p:cxnSp>
        <p:nvCxnSpPr>
          <p:cNvPr id="256" name="Google Shape;256;p39"/>
          <p:cNvCxnSpPr/>
          <p:nvPr/>
        </p:nvCxnSpPr>
        <p:spPr>
          <a:xfrm>
            <a:off x="478500" y="1304925"/>
            <a:ext cx="11294400" cy="0"/>
          </a:xfrm>
          <a:prstGeom prst="straightConnector1">
            <a:avLst/>
          </a:prstGeom>
          <a:noFill/>
          <a:ln w="9525" cap="flat" cmpd="sng">
            <a:solidFill>
              <a:schemeClr val="dk2"/>
            </a:solidFill>
            <a:prstDash val="dot"/>
            <a:round/>
            <a:headEnd type="none" w="med" len="med"/>
            <a:tailEnd type="triangle" w="med" len="med"/>
          </a:ln>
        </p:spPr>
      </p:cxnSp>
      <p:sp>
        <p:nvSpPr>
          <p:cNvPr id="257" name="Google Shape;257;p39"/>
          <p:cNvSpPr txBox="1"/>
          <p:nvPr/>
        </p:nvSpPr>
        <p:spPr>
          <a:xfrm>
            <a:off x="409575" y="932025"/>
            <a:ext cx="1575000" cy="37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600">
                <a:solidFill>
                  <a:srgbClr val="292929"/>
                </a:solidFill>
              </a:rPr>
              <a:t>Prosessin kesto useamman viikon ajan</a:t>
            </a:r>
            <a:endParaRPr sz="600">
              <a:solidFill>
                <a:srgbClr val="292929"/>
              </a:solidFill>
            </a:endParaRPr>
          </a:p>
        </p:txBody>
      </p:sp>
      <p:sp>
        <p:nvSpPr>
          <p:cNvPr id="258" name="Google Shape;258;p39"/>
          <p:cNvSpPr txBox="1"/>
          <p:nvPr/>
        </p:nvSpPr>
        <p:spPr>
          <a:xfrm>
            <a:off x="1125750" y="3069650"/>
            <a:ext cx="2185800" cy="73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302399" lvl="0" indent="-281199" algn="l" rtl="0">
              <a:spcBef>
                <a:spcPts val="0"/>
              </a:spcBef>
              <a:spcAft>
                <a:spcPts val="0"/>
              </a:spcAft>
              <a:buClr>
                <a:srgbClr val="00D7A6"/>
              </a:buClr>
              <a:buSzPts val="800"/>
              <a:buChar char="●"/>
            </a:pPr>
            <a:r>
              <a:rPr lang="fi-FI" sz="800" b="1">
                <a:solidFill>
                  <a:srgbClr val="00D7A6"/>
                </a:solidFill>
              </a:rPr>
              <a:t>Ainekohtaiset tavoitteet (s. 4-7)</a:t>
            </a:r>
            <a:endParaRPr sz="800" b="1">
              <a:solidFill>
                <a:srgbClr val="00D7A6"/>
              </a:solidFill>
            </a:endParaRPr>
          </a:p>
          <a:p>
            <a:pPr marL="302399" lvl="0" indent="-281199" algn="l" rtl="0">
              <a:spcBef>
                <a:spcPts val="0"/>
              </a:spcBef>
              <a:spcAft>
                <a:spcPts val="0"/>
              </a:spcAft>
              <a:buClr>
                <a:srgbClr val="00D7A6"/>
              </a:buClr>
              <a:buSzPts val="800"/>
              <a:buChar char="●"/>
            </a:pPr>
            <a:r>
              <a:rPr lang="fi-FI" sz="800" b="1">
                <a:solidFill>
                  <a:srgbClr val="00D7A6"/>
                </a:solidFill>
              </a:rPr>
              <a:t>Laaja-alaisen osaamisen tavoitteet (s.10-19)</a:t>
            </a:r>
            <a:endParaRPr sz="800" b="1">
              <a:solidFill>
                <a:srgbClr val="00D7A6"/>
              </a:solidFill>
            </a:endParaRPr>
          </a:p>
          <a:p>
            <a:pPr marL="302399" lvl="0" indent="-281199" algn="l" rtl="0">
              <a:spcBef>
                <a:spcPts val="0"/>
              </a:spcBef>
              <a:spcAft>
                <a:spcPts val="0"/>
              </a:spcAft>
              <a:buClr>
                <a:srgbClr val="00D7A6"/>
              </a:buClr>
              <a:buSzPts val="800"/>
              <a:buChar char="●"/>
            </a:pPr>
            <a:r>
              <a:rPr lang="fi-FI" sz="800" b="1">
                <a:solidFill>
                  <a:srgbClr val="00D7A6"/>
                </a:solidFill>
              </a:rPr>
              <a:t>Ilmiöprosessin tavoitteet (s.22-25)</a:t>
            </a:r>
            <a:endParaRPr sz="800" b="1">
              <a:solidFill>
                <a:srgbClr val="00D7A6"/>
              </a:solidFill>
            </a:endParaRPr>
          </a:p>
        </p:txBody>
      </p:sp>
      <p:cxnSp>
        <p:nvCxnSpPr>
          <p:cNvPr id="259" name="Google Shape;259;p39"/>
          <p:cNvCxnSpPr>
            <a:stCxn id="225" idx="3"/>
            <a:endCxn id="226" idx="1"/>
          </p:cNvCxnSpPr>
          <p:nvPr/>
        </p:nvCxnSpPr>
        <p:spPr>
          <a:xfrm>
            <a:off x="4447700"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0" name="Google Shape;260;p39"/>
          <p:cNvCxnSpPr/>
          <p:nvPr/>
        </p:nvCxnSpPr>
        <p:spPr>
          <a:xfrm>
            <a:off x="5504975"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1" name="Google Shape;261;p39"/>
          <p:cNvCxnSpPr/>
          <p:nvPr/>
        </p:nvCxnSpPr>
        <p:spPr>
          <a:xfrm>
            <a:off x="6571775"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2" name="Google Shape;262;p39"/>
          <p:cNvCxnSpPr/>
          <p:nvPr/>
        </p:nvCxnSpPr>
        <p:spPr>
          <a:xfrm>
            <a:off x="7562375" y="5190013"/>
            <a:ext cx="136500" cy="0"/>
          </a:xfrm>
          <a:prstGeom prst="straightConnector1">
            <a:avLst/>
          </a:prstGeom>
          <a:noFill/>
          <a:ln w="9525" cap="flat" cmpd="sng">
            <a:solidFill>
              <a:schemeClr val="dk2"/>
            </a:solidFill>
            <a:prstDash val="solid"/>
            <a:round/>
            <a:headEnd type="none" w="med" len="med"/>
            <a:tailEnd type="triangle" w="med" len="med"/>
          </a:ln>
        </p:spPr>
      </p:cxnSp>
      <p:sp>
        <p:nvSpPr>
          <p:cNvPr id="263" name="Google Shape;263;p39"/>
          <p:cNvSpPr txBox="1"/>
          <p:nvPr/>
        </p:nvSpPr>
        <p:spPr>
          <a:xfrm>
            <a:off x="3521600" y="5665000"/>
            <a:ext cx="40407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9FC9EB"/>
                </a:solidFill>
              </a:rPr>
              <a:t>Ilmiöprosessin arviointityökalu (s. 23-25)</a:t>
            </a:r>
            <a:endParaRPr sz="800" b="1">
              <a:solidFill>
                <a:srgbClr val="9FC9EB"/>
              </a:solidFill>
            </a:endParaRPr>
          </a:p>
        </p:txBody>
      </p:sp>
      <p:sp>
        <p:nvSpPr>
          <p:cNvPr id="264" name="Google Shape;264;p39"/>
          <p:cNvSpPr txBox="1"/>
          <p:nvPr/>
        </p:nvSpPr>
        <p:spPr>
          <a:xfrm>
            <a:off x="8958150" y="2641525"/>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Prosessin arviointi (s.23-25)</a:t>
            </a:r>
            <a:endParaRPr sz="800" b="1">
              <a:solidFill>
                <a:srgbClr val="F5A3C7"/>
              </a:solidFill>
            </a:endParaRPr>
          </a:p>
        </p:txBody>
      </p:sp>
      <p:sp>
        <p:nvSpPr>
          <p:cNvPr id="265" name="Google Shape;265;p39"/>
          <p:cNvSpPr txBox="1"/>
          <p:nvPr/>
        </p:nvSpPr>
        <p:spPr>
          <a:xfrm>
            <a:off x="8958150" y="3241600"/>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Loppuarviointi (s.8)</a:t>
            </a:r>
            <a:endParaRPr sz="800" b="1">
              <a:solidFill>
                <a:srgbClr val="F5A3C7"/>
              </a:solidFill>
            </a:endParaRPr>
          </a:p>
        </p:txBody>
      </p:sp>
      <p:sp>
        <p:nvSpPr>
          <p:cNvPr id="266" name="Google Shape;266;p39"/>
          <p:cNvSpPr txBox="1"/>
          <p:nvPr/>
        </p:nvSpPr>
        <p:spPr>
          <a:xfrm>
            <a:off x="3521600" y="2641525"/>
            <a:ext cx="51609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9FC9EB"/>
                </a:solidFill>
              </a:rPr>
              <a:t>Ilmiöprosessin väliarviointi (s. 23-25)</a:t>
            </a:r>
            <a:endParaRPr sz="800" b="1">
              <a:solidFill>
                <a:srgbClr val="9FC9EB"/>
              </a:solidFill>
            </a:endParaRPr>
          </a:p>
        </p:txBody>
      </p:sp>
      <p:sp>
        <p:nvSpPr>
          <p:cNvPr id="267" name="Google Shape;267;p39"/>
          <p:cNvSpPr txBox="1"/>
          <p:nvPr/>
        </p:nvSpPr>
        <p:spPr>
          <a:xfrm>
            <a:off x="1216325" y="4940775"/>
            <a:ext cx="2045100" cy="7365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302399" lvl="0" indent="-281199" algn="l" rtl="0">
              <a:spcBef>
                <a:spcPts val="0"/>
              </a:spcBef>
              <a:spcAft>
                <a:spcPts val="0"/>
              </a:spcAft>
              <a:buClr>
                <a:srgbClr val="00D7A6"/>
              </a:buClr>
              <a:buSzPts val="800"/>
              <a:buChar char="●"/>
            </a:pPr>
            <a:r>
              <a:rPr lang="fi-FI" sz="800" b="1">
                <a:solidFill>
                  <a:srgbClr val="00D7A6"/>
                </a:solidFill>
              </a:rPr>
              <a:t>Laaja-alaisen osaamisen arviointi (s.16 ja 20)</a:t>
            </a:r>
            <a:endParaRPr sz="800" b="1">
              <a:solidFill>
                <a:srgbClr val="00D7A6"/>
              </a:solidFill>
            </a:endParaRPr>
          </a:p>
          <a:p>
            <a:pPr marL="302399" lvl="0" indent="-281199" algn="l" rtl="0">
              <a:spcBef>
                <a:spcPts val="0"/>
              </a:spcBef>
              <a:spcAft>
                <a:spcPts val="0"/>
              </a:spcAft>
              <a:buClr>
                <a:srgbClr val="00D7A6"/>
              </a:buClr>
              <a:buSzPts val="800"/>
              <a:buChar char="●"/>
            </a:pPr>
            <a:r>
              <a:rPr lang="fi-FI" sz="800" b="1">
                <a:solidFill>
                  <a:srgbClr val="00D7A6"/>
                </a:solidFill>
              </a:rPr>
              <a:t>Ilmiöprosessin tavoitteet (s.23-25)</a:t>
            </a:r>
            <a:endParaRPr sz="800" b="1">
              <a:solidFill>
                <a:srgbClr val="9FC9E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7"/>
          <p:cNvSpPr txBox="1">
            <a:spLocks noGrp="1"/>
          </p:cNvSpPr>
          <p:nvPr>
            <p:ph type="ctrTitle"/>
          </p:nvPr>
        </p:nvSpPr>
        <p:spPr>
          <a:xfrm>
            <a:off x="408563" y="457200"/>
            <a:ext cx="10739400" cy="207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Ilmiöprosessin arviointi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8"/>
          <p:cNvSpPr txBox="1">
            <a:spLocks noGrp="1"/>
          </p:cNvSpPr>
          <p:nvPr>
            <p:ph type="title"/>
          </p:nvPr>
        </p:nvSpPr>
        <p:spPr>
          <a:xfrm>
            <a:off x="457199" y="408562"/>
            <a:ext cx="9972000" cy="787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fi-FI">
                <a:solidFill>
                  <a:srgbClr val="00D7A7"/>
                </a:solidFill>
              </a:rPr>
              <a:t>Työkalut</a:t>
            </a:r>
            <a:endParaRPr>
              <a:solidFill>
                <a:srgbClr val="00D7A7"/>
              </a:solidFill>
            </a:endParaRPr>
          </a:p>
          <a:p>
            <a:pPr marL="0" lvl="0" indent="0" algn="l" rtl="0">
              <a:spcBef>
                <a:spcPts val="1200"/>
              </a:spcBef>
              <a:spcAft>
                <a:spcPts val="0"/>
              </a:spcAft>
              <a:buNone/>
            </a:pPr>
            <a:endParaRPr>
              <a:solidFill>
                <a:srgbClr val="00D7A7"/>
              </a:solidFill>
            </a:endParaRPr>
          </a:p>
        </p:txBody>
      </p:sp>
      <p:sp>
        <p:nvSpPr>
          <p:cNvPr id="540" name="Google Shape;540;p58"/>
          <p:cNvSpPr txBox="1">
            <a:spLocks noGrp="1"/>
          </p:cNvSpPr>
          <p:nvPr>
            <p:ph type="body" idx="1"/>
          </p:nvPr>
        </p:nvSpPr>
        <p:spPr>
          <a:xfrm>
            <a:off x="457200" y="4080525"/>
            <a:ext cx="3595800" cy="16911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1400" b="1"/>
              <a:t>Ilmiöprosessin arviointi A (s.23)</a:t>
            </a:r>
            <a:endParaRPr sz="1400" b="1"/>
          </a:p>
          <a:p>
            <a:pPr marL="0" lvl="0" indent="0" algn="l" rtl="0">
              <a:lnSpc>
                <a:spcPct val="90000"/>
              </a:lnSpc>
              <a:spcBef>
                <a:spcPts val="0"/>
              </a:spcBef>
              <a:spcAft>
                <a:spcPts val="0"/>
              </a:spcAft>
              <a:buClr>
                <a:schemeClr val="dk1"/>
              </a:buClr>
              <a:buSzPts val="1100"/>
              <a:buFont typeface="Arial"/>
              <a:buNone/>
            </a:pPr>
            <a:endParaRPr sz="1400" b="1"/>
          </a:p>
          <a:p>
            <a:pPr marL="0" lvl="0" indent="0" algn="l" rtl="0">
              <a:lnSpc>
                <a:spcPct val="115000"/>
              </a:lnSpc>
              <a:spcBef>
                <a:spcPts val="0"/>
              </a:spcBef>
              <a:spcAft>
                <a:spcPts val="0"/>
              </a:spcAft>
              <a:buNone/>
            </a:pPr>
            <a:r>
              <a:rPr lang="fi-FI" sz="900"/>
              <a:t>Ilmiöprosessin arviointityökalun tarkoituksena on kulkea oppijan rinnalla aina kokonaisuuden alusta sen päätökseen asti. Oppijat eivät suinkaan täytä arviointipohjaa yhdellä kertaa, vaan vaihe vaiheelta arvioivat työtään, ajatuksiaan ja oppimaansa. Ilmiöprosessi kestää useamman viikon ja siksi oppijoilla on hyvä olla työkalu, joka muistuttaa asetetuista tavoitteista ja auttaa tarkistamaan prosessin mielekästä etenemistä niiden suuntaisesti.</a:t>
            </a:r>
            <a:endParaRPr sz="1400"/>
          </a:p>
          <a:p>
            <a:pPr marL="0" lvl="0" indent="0" algn="l" rtl="0">
              <a:lnSpc>
                <a:spcPct val="115000"/>
              </a:lnSpc>
              <a:spcBef>
                <a:spcPts val="1200"/>
              </a:spcBef>
              <a:spcAft>
                <a:spcPts val="0"/>
              </a:spcAft>
              <a:buNone/>
            </a:pPr>
            <a:endParaRPr sz="1400"/>
          </a:p>
        </p:txBody>
      </p:sp>
      <p:sp>
        <p:nvSpPr>
          <p:cNvPr id="541" name="Google Shape;541;p58"/>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5</a:t>
            </a:fld>
            <a:endParaRPr/>
          </a:p>
        </p:txBody>
      </p:sp>
      <p:pic>
        <p:nvPicPr>
          <p:cNvPr id="542" name="Google Shape;542;p58"/>
          <p:cNvPicPr preferRelativeResize="0"/>
          <p:nvPr/>
        </p:nvPicPr>
        <p:blipFill>
          <a:blip r:embed="rId3">
            <a:alphaModFix/>
          </a:blip>
          <a:stretch>
            <a:fillRect/>
          </a:stretch>
        </p:blipFill>
        <p:spPr>
          <a:xfrm>
            <a:off x="457200" y="1798780"/>
            <a:ext cx="3595798" cy="2033895"/>
          </a:xfrm>
          <a:prstGeom prst="rect">
            <a:avLst/>
          </a:prstGeom>
          <a:noFill/>
          <a:ln>
            <a:noFill/>
          </a:ln>
          <a:effectLst>
            <a:outerShdw blurRad="57150" dist="19050" dir="5400000" algn="bl" rotWithShape="0">
              <a:srgbClr val="000000">
                <a:alpha val="50000"/>
              </a:srgbClr>
            </a:outerShdw>
          </a:effectLst>
        </p:spPr>
      </p:pic>
      <p:pic>
        <p:nvPicPr>
          <p:cNvPr id="543" name="Google Shape;543;p58"/>
          <p:cNvPicPr preferRelativeResize="0"/>
          <p:nvPr/>
        </p:nvPicPr>
        <p:blipFill>
          <a:blip r:embed="rId4">
            <a:alphaModFix/>
          </a:blip>
          <a:stretch>
            <a:fillRect/>
          </a:stretch>
        </p:blipFill>
        <p:spPr>
          <a:xfrm>
            <a:off x="4249688" y="1791262"/>
            <a:ext cx="3632474" cy="2048937"/>
          </a:xfrm>
          <a:prstGeom prst="rect">
            <a:avLst/>
          </a:prstGeom>
          <a:noFill/>
          <a:ln>
            <a:noFill/>
          </a:ln>
          <a:effectLst>
            <a:outerShdw blurRad="57150" dist="19050" dir="5400000" algn="bl" rotWithShape="0">
              <a:srgbClr val="000000">
                <a:alpha val="50000"/>
              </a:srgbClr>
            </a:outerShdw>
          </a:effectLst>
        </p:spPr>
      </p:pic>
      <p:sp>
        <p:nvSpPr>
          <p:cNvPr id="544" name="Google Shape;544;p58"/>
          <p:cNvSpPr txBox="1">
            <a:spLocks noGrp="1"/>
          </p:cNvSpPr>
          <p:nvPr>
            <p:ph type="body" idx="1"/>
          </p:nvPr>
        </p:nvSpPr>
        <p:spPr>
          <a:xfrm>
            <a:off x="8078875" y="4080525"/>
            <a:ext cx="3653100" cy="18444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fi-FI" sz="1400" b="1"/>
              <a:t>Ilmiöprosessin visuaalinen arviointipohja (s.25)</a:t>
            </a:r>
            <a:endParaRPr sz="1400" b="1"/>
          </a:p>
          <a:p>
            <a:pPr marL="0" lvl="0" indent="0" algn="l" rtl="0">
              <a:lnSpc>
                <a:spcPct val="115000"/>
              </a:lnSpc>
              <a:spcBef>
                <a:spcPts val="1200"/>
              </a:spcBef>
              <a:spcAft>
                <a:spcPts val="0"/>
              </a:spcAft>
              <a:buClr>
                <a:schemeClr val="dk1"/>
              </a:buClr>
              <a:buSzPts val="1100"/>
              <a:buFont typeface="Arial"/>
              <a:buNone/>
            </a:pPr>
            <a:r>
              <a:rPr lang="fi-FI" sz="900"/>
              <a:t>Visuaalinen printtipohja ilmiöprosessin arviointiin.</a:t>
            </a:r>
            <a:endParaRPr sz="1000"/>
          </a:p>
        </p:txBody>
      </p:sp>
      <p:sp>
        <p:nvSpPr>
          <p:cNvPr id="545" name="Google Shape;545;p58"/>
          <p:cNvSpPr txBox="1">
            <a:spLocks noGrp="1"/>
          </p:cNvSpPr>
          <p:nvPr>
            <p:ph type="body" idx="1"/>
          </p:nvPr>
        </p:nvSpPr>
        <p:spPr>
          <a:xfrm>
            <a:off x="4229100" y="4080425"/>
            <a:ext cx="3653100" cy="16911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1400" b="1"/>
              <a:t>Ilmiöprosessin arviointi B (s.24)</a:t>
            </a:r>
            <a:endParaRPr sz="1400" b="1"/>
          </a:p>
          <a:p>
            <a:pPr marL="0" lvl="0" indent="0" algn="l" rtl="0">
              <a:lnSpc>
                <a:spcPct val="90000"/>
              </a:lnSpc>
              <a:spcBef>
                <a:spcPts val="0"/>
              </a:spcBef>
              <a:spcAft>
                <a:spcPts val="0"/>
              </a:spcAft>
              <a:buNone/>
            </a:pPr>
            <a:endParaRPr sz="1400" b="1"/>
          </a:p>
          <a:p>
            <a:pPr marL="0" lvl="0" indent="0" algn="l" rtl="0">
              <a:lnSpc>
                <a:spcPct val="115000"/>
              </a:lnSpc>
              <a:spcBef>
                <a:spcPts val="0"/>
              </a:spcBef>
              <a:spcAft>
                <a:spcPts val="0"/>
              </a:spcAft>
              <a:buClr>
                <a:schemeClr val="dk1"/>
              </a:buClr>
              <a:buSzPts val="1100"/>
              <a:buFont typeface="Arial"/>
              <a:buNone/>
            </a:pPr>
            <a:r>
              <a:rPr lang="fi-FI" sz="900"/>
              <a:t>Työkalun kohdat 3 ja 4 saattavat toistua useammankin kerran ilmiötä opiskellessa, koska isompi kokonaisuus koostuu useammasta osa-alueesta ja niihin kaikkiin on tärkeää asettaa omat tavoitteet, tehdä omat työskentelysuunnitelmat ja arvioida tavoitteiden ja suunnitelmien toteutumista matkan varrella.</a:t>
            </a:r>
            <a:endParaRPr sz="900"/>
          </a:p>
          <a:p>
            <a:pPr marL="0" lvl="0" indent="0" algn="l" rtl="0">
              <a:lnSpc>
                <a:spcPct val="115000"/>
              </a:lnSpc>
              <a:spcBef>
                <a:spcPts val="0"/>
              </a:spcBef>
              <a:spcAft>
                <a:spcPts val="0"/>
              </a:spcAft>
              <a:buNone/>
            </a:pPr>
            <a:endParaRPr sz="900"/>
          </a:p>
          <a:p>
            <a:pPr marL="0" lvl="0" indent="0" algn="l" rtl="0">
              <a:lnSpc>
                <a:spcPct val="115000"/>
              </a:lnSpc>
              <a:spcBef>
                <a:spcPts val="1200"/>
              </a:spcBef>
              <a:spcAft>
                <a:spcPts val="0"/>
              </a:spcAft>
              <a:buNone/>
            </a:pPr>
            <a:endParaRPr sz="1400"/>
          </a:p>
        </p:txBody>
      </p:sp>
      <p:pic>
        <p:nvPicPr>
          <p:cNvPr id="546" name="Google Shape;546;p58"/>
          <p:cNvPicPr preferRelativeResize="0"/>
          <p:nvPr/>
        </p:nvPicPr>
        <p:blipFill>
          <a:blip r:embed="rId5">
            <a:alphaModFix/>
          </a:blip>
          <a:stretch>
            <a:fillRect/>
          </a:stretch>
        </p:blipFill>
        <p:spPr>
          <a:xfrm>
            <a:off x="8078846" y="1798772"/>
            <a:ext cx="3632451" cy="205460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9"/>
          <p:cNvSpPr/>
          <p:nvPr/>
        </p:nvSpPr>
        <p:spPr>
          <a:xfrm>
            <a:off x="3442625" y="5190775"/>
            <a:ext cx="5237100" cy="909000"/>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552" name="Google Shape;552;p59"/>
          <p:cNvSpPr/>
          <p:nvPr/>
        </p:nvSpPr>
        <p:spPr>
          <a:xfrm>
            <a:off x="3442625" y="3146155"/>
            <a:ext cx="5237100" cy="1989900"/>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553" name="Google Shape;553;p59"/>
          <p:cNvSpPr/>
          <p:nvPr/>
        </p:nvSpPr>
        <p:spPr>
          <a:xfrm>
            <a:off x="3442625" y="3145936"/>
            <a:ext cx="1589400" cy="198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9"/>
          <p:cNvSpPr/>
          <p:nvPr/>
        </p:nvSpPr>
        <p:spPr>
          <a:xfrm>
            <a:off x="3442625" y="2173075"/>
            <a:ext cx="5237100" cy="909000"/>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555" name="Google Shape;555;p59"/>
          <p:cNvSpPr/>
          <p:nvPr/>
        </p:nvSpPr>
        <p:spPr>
          <a:xfrm>
            <a:off x="3442625" y="1209450"/>
            <a:ext cx="5237100" cy="909000"/>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i-FI">
                <a:solidFill>
                  <a:schemeClr val="accent6"/>
                </a:solidFill>
              </a:rPr>
              <a:t>a</a:t>
            </a:r>
            <a:endParaRPr>
              <a:solidFill>
                <a:schemeClr val="accent6"/>
              </a:solidFill>
            </a:endParaRPr>
          </a:p>
        </p:txBody>
      </p:sp>
      <p:sp>
        <p:nvSpPr>
          <p:cNvPr id="556" name="Google Shape;556;p59"/>
          <p:cNvSpPr/>
          <p:nvPr/>
        </p:nvSpPr>
        <p:spPr>
          <a:xfrm>
            <a:off x="8736575" y="1209350"/>
            <a:ext cx="2909700" cy="9120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9"/>
          <p:cNvSpPr/>
          <p:nvPr/>
        </p:nvSpPr>
        <p:spPr>
          <a:xfrm>
            <a:off x="8736575" y="2171375"/>
            <a:ext cx="2909700" cy="9120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9"/>
          <p:cNvSpPr/>
          <p:nvPr/>
        </p:nvSpPr>
        <p:spPr>
          <a:xfrm>
            <a:off x="8736575" y="3147675"/>
            <a:ext cx="2909700" cy="19902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9"/>
          <p:cNvSpPr/>
          <p:nvPr/>
        </p:nvSpPr>
        <p:spPr>
          <a:xfrm>
            <a:off x="8736575" y="5187775"/>
            <a:ext cx="2909700" cy="9120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9"/>
          <p:cNvSpPr/>
          <p:nvPr/>
        </p:nvSpPr>
        <p:spPr>
          <a:xfrm>
            <a:off x="476000" y="771550"/>
            <a:ext cx="3106800" cy="3855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TAVOITTEET</a:t>
            </a:r>
            <a:endParaRPr b="1">
              <a:solidFill>
                <a:srgbClr val="FFFFFF"/>
              </a:solidFill>
            </a:endParaRPr>
          </a:p>
        </p:txBody>
      </p:sp>
      <p:sp>
        <p:nvSpPr>
          <p:cNvPr id="561" name="Google Shape;561;p59"/>
          <p:cNvSpPr/>
          <p:nvPr/>
        </p:nvSpPr>
        <p:spPr>
          <a:xfrm>
            <a:off x="476000" y="1209350"/>
            <a:ext cx="2909700" cy="48843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9"/>
          <p:cNvSpPr txBox="1"/>
          <p:nvPr/>
        </p:nvSpPr>
        <p:spPr>
          <a:xfrm>
            <a:off x="456351"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fi-FI" sz="1200" b="1">
                <a:latin typeface="Arial"/>
                <a:ea typeface="Arial"/>
                <a:cs typeface="Arial"/>
                <a:sym typeface="Arial"/>
              </a:rPr>
              <a:t>ILMIÖN </a:t>
            </a:r>
            <a:r>
              <a:rPr lang="fi-FI" sz="1200" b="1"/>
              <a:t>NIMI:________________________________________________</a:t>
            </a:r>
            <a:endParaRPr/>
          </a:p>
          <a:p>
            <a:pPr marL="0" marR="0" lvl="0" indent="0" algn="l" rtl="0">
              <a:lnSpc>
                <a:spcPct val="90000"/>
              </a:lnSpc>
              <a:spcBef>
                <a:spcPts val="600"/>
              </a:spcBef>
              <a:spcAft>
                <a:spcPts val="0"/>
              </a:spcAft>
              <a:buClr>
                <a:srgbClr val="343D58"/>
              </a:buClr>
              <a:buSzPts val="800"/>
              <a:buFont typeface="Arial"/>
              <a:buNone/>
            </a:pPr>
            <a:r>
              <a:rPr lang="fi-FI" sz="800"/>
              <a:t>Kirjoita tähän tutkittavan ilmiön nimi</a:t>
            </a:r>
            <a:endParaRPr/>
          </a:p>
        </p:txBody>
      </p:sp>
      <p:sp>
        <p:nvSpPr>
          <p:cNvPr id="563" name="Google Shape;563;p59"/>
          <p:cNvSpPr txBox="1"/>
          <p:nvPr/>
        </p:nvSpPr>
        <p:spPr>
          <a:xfrm>
            <a:off x="629075" y="1301350"/>
            <a:ext cx="2718300" cy="468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43D58"/>
              </a:buClr>
              <a:buSzPts val="800"/>
              <a:buFont typeface="Arial"/>
              <a:buNone/>
            </a:pPr>
            <a:r>
              <a:rPr lang="fi-FI" sz="800" b="1">
                <a:solidFill>
                  <a:schemeClr val="dk1"/>
                </a:solidFill>
              </a:rPr>
              <a:t>Mitä meidän tulee oppia?</a:t>
            </a:r>
            <a:endParaRPr sz="800" b="1">
              <a:solidFill>
                <a:schemeClr val="dk1"/>
              </a:solidFill>
            </a:endParaRPr>
          </a:p>
          <a:p>
            <a:pPr marL="0" marR="0" lvl="0" indent="0" algn="l" rtl="0">
              <a:lnSpc>
                <a:spcPct val="100000"/>
              </a:lnSpc>
              <a:spcBef>
                <a:spcPts val="0"/>
              </a:spcBef>
              <a:spcAft>
                <a:spcPts val="0"/>
              </a:spcAft>
              <a:buClr>
                <a:srgbClr val="343D58"/>
              </a:buClr>
              <a:buSzPts val="800"/>
              <a:buFont typeface="Arial"/>
              <a:buNone/>
            </a:pPr>
            <a:r>
              <a:rPr lang="fi-FI" sz="800">
                <a:solidFill>
                  <a:schemeClr val="dk1"/>
                </a:solidFill>
              </a:rPr>
              <a:t>(Opetussuunnitelmasta noussut ilmiön päätavoite)</a:t>
            </a:r>
            <a:endParaRPr sz="800">
              <a:solidFill>
                <a:schemeClr val="dk1"/>
              </a:solidFill>
            </a:endParaRPr>
          </a:p>
          <a:p>
            <a:pPr marL="0" marR="0" lvl="0" indent="0" algn="l" rtl="0">
              <a:lnSpc>
                <a:spcPct val="100000"/>
              </a:lnSpc>
              <a:spcBef>
                <a:spcPts val="0"/>
              </a:spcBef>
              <a:spcAft>
                <a:spcPts val="0"/>
              </a:spcAft>
              <a:buClr>
                <a:srgbClr val="343D58"/>
              </a:buClr>
              <a:buSzPts val="800"/>
              <a:buFont typeface="Arial"/>
              <a:buNone/>
            </a:pPr>
            <a:r>
              <a:rPr lang="fi-FI" sz="800" b="1">
                <a:solidFill>
                  <a:schemeClr val="dk1"/>
                </a:solidFill>
              </a:rPr>
              <a:t>Mitkä ovat tämän ilmiön opiskelun tavoitteet?</a:t>
            </a:r>
            <a:endParaRPr sz="800" b="1">
              <a:solidFill>
                <a:schemeClr val="dk1"/>
              </a:solidFill>
            </a:endParaRPr>
          </a:p>
          <a:p>
            <a:pPr marL="0" lvl="0" indent="0" algn="l" rtl="0">
              <a:spcBef>
                <a:spcPts val="0"/>
              </a:spcBef>
              <a:spcAft>
                <a:spcPts val="0"/>
              </a:spcAft>
              <a:buClr>
                <a:srgbClr val="343D58"/>
              </a:buClr>
              <a:buSzPts val="800"/>
              <a:buFont typeface="Arial"/>
              <a:buNone/>
            </a:pPr>
            <a:r>
              <a:rPr lang="fi-FI" sz="800">
                <a:solidFill>
                  <a:schemeClr val="dk1"/>
                </a:solidFill>
              </a:rPr>
              <a:t>(Ilmiön päätavoitteen kuvaus omin sanoin. Mitä tavoite tarkoittaa?)</a:t>
            </a:r>
            <a:endParaRPr sz="800">
              <a:solidFill>
                <a:schemeClr val="dk1"/>
              </a:solidFill>
            </a:endParaRPr>
          </a:p>
          <a:p>
            <a:pPr marL="0" marR="0" lvl="0" indent="0" algn="l" rtl="0">
              <a:lnSpc>
                <a:spcPct val="100000"/>
              </a:lnSpc>
              <a:spcBef>
                <a:spcPts val="0"/>
              </a:spcBef>
              <a:spcAft>
                <a:spcPts val="0"/>
              </a:spcAft>
              <a:buClr>
                <a:srgbClr val="343D58"/>
              </a:buClr>
              <a:buSzPts val="800"/>
              <a:buFont typeface="Arial"/>
              <a:buNone/>
            </a:pPr>
            <a:endParaRPr sz="1000" b="1">
              <a:solidFill>
                <a:schemeClr val="dk1"/>
              </a:solidFill>
            </a:endParaRPr>
          </a:p>
          <a:p>
            <a:pPr marL="0" marR="0" lvl="0" indent="0" algn="l" rtl="0">
              <a:lnSpc>
                <a:spcPct val="100000"/>
              </a:lnSpc>
              <a:spcBef>
                <a:spcPts val="0"/>
              </a:spcBef>
              <a:spcAft>
                <a:spcPts val="0"/>
              </a:spcAft>
              <a:buClr>
                <a:srgbClr val="343D58"/>
              </a:buClr>
              <a:buSzPts val="800"/>
              <a:buFont typeface="Arial"/>
              <a:buNone/>
            </a:pPr>
            <a:r>
              <a:rPr lang="fi-FI" sz="1000" b="1">
                <a:solidFill>
                  <a:schemeClr val="dk1"/>
                </a:solidFill>
              </a:rPr>
              <a:t>	</a:t>
            </a:r>
            <a:endParaRPr sz="1000" b="1">
              <a:solidFill>
                <a:schemeClr val="dk1"/>
              </a:solidFill>
            </a:endParaRPr>
          </a:p>
        </p:txBody>
      </p:sp>
      <p:sp>
        <p:nvSpPr>
          <p:cNvPr id="564" name="Google Shape;564;p59"/>
          <p:cNvSpPr txBox="1"/>
          <p:nvPr/>
        </p:nvSpPr>
        <p:spPr>
          <a:xfrm>
            <a:off x="5933726"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fi-FI" sz="1200" b="1"/>
              <a:t>OMA NIMI:________________________________________________</a:t>
            </a:r>
            <a:endParaRPr/>
          </a:p>
          <a:p>
            <a:pPr marL="0" marR="0" lvl="0" indent="0" algn="l" rtl="0">
              <a:lnSpc>
                <a:spcPct val="90000"/>
              </a:lnSpc>
              <a:spcBef>
                <a:spcPts val="600"/>
              </a:spcBef>
              <a:spcAft>
                <a:spcPts val="0"/>
              </a:spcAft>
              <a:buClr>
                <a:srgbClr val="343D58"/>
              </a:buClr>
              <a:buSzPts val="800"/>
              <a:buFont typeface="Arial"/>
              <a:buNone/>
            </a:pPr>
            <a:r>
              <a:rPr lang="fi-FI" sz="800"/>
              <a:t>Kirjoita tähän oma nimesi</a:t>
            </a:r>
            <a:endParaRPr/>
          </a:p>
        </p:txBody>
      </p:sp>
      <p:sp>
        <p:nvSpPr>
          <p:cNvPr id="565" name="Google Shape;565;p59"/>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solidFill>
                  <a:schemeClr val="dk1"/>
                </a:solidFill>
              </a:rPr>
              <a:t>ILMIÖPROSESSIN ARVIOINTI </a:t>
            </a:r>
            <a:endParaRPr sz="800">
              <a:solidFill>
                <a:schemeClr val="dk1"/>
              </a:solidFill>
            </a:endParaRPr>
          </a:p>
        </p:txBody>
      </p:sp>
      <p:sp>
        <p:nvSpPr>
          <p:cNvPr id="566" name="Google Shape;566;p59"/>
          <p:cNvSpPr txBox="1"/>
          <p:nvPr/>
        </p:nvSpPr>
        <p:spPr>
          <a:xfrm>
            <a:off x="8883050" y="1306050"/>
            <a:ext cx="2650500" cy="679800"/>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343D58"/>
              </a:buClr>
              <a:buSzPts val="800"/>
              <a:buFont typeface="Arial"/>
              <a:buNone/>
            </a:pPr>
            <a:r>
              <a:rPr lang="fi-FI" sz="800" b="1"/>
              <a:t>ARVIOINTI </a:t>
            </a:r>
            <a:endParaRPr sz="800" b="1"/>
          </a:p>
          <a:p>
            <a:pPr marL="0" lvl="0" indent="0" algn="l" rtl="0">
              <a:spcBef>
                <a:spcPts val="0"/>
              </a:spcBef>
              <a:spcAft>
                <a:spcPts val="0"/>
              </a:spcAft>
              <a:buClr>
                <a:schemeClr val="dk1"/>
              </a:buClr>
              <a:buSzPts val="1100"/>
              <a:buFont typeface="Arial"/>
              <a:buNone/>
            </a:pPr>
            <a:r>
              <a:rPr lang="fi-FI" sz="600">
                <a:solidFill>
                  <a:srgbClr val="343D58"/>
                </a:solidFill>
              </a:rPr>
              <a:t>Millä tavoin voit päästä kiinni aiempiin tietoihisi? Pidätkö piirtämisestä, rakentamisesta, kirjoittamisesta, sanoittamisesta, juttelemisesta? Mieti, mitä tapaa voisit ensi kerralla kokeilla tässä kohtaa.</a:t>
            </a:r>
            <a:endParaRPr sz="800" b="1"/>
          </a:p>
        </p:txBody>
      </p:sp>
      <p:sp>
        <p:nvSpPr>
          <p:cNvPr id="567" name="Google Shape;567;p59"/>
          <p:cNvSpPr/>
          <p:nvPr/>
        </p:nvSpPr>
        <p:spPr>
          <a:xfrm>
            <a:off x="3442550" y="771550"/>
            <a:ext cx="5429700" cy="3879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OSALLISUUS</a:t>
            </a:r>
            <a:endParaRPr b="1">
              <a:solidFill>
                <a:srgbClr val="FFFFFF"/>
              </a:solidFill>
            </a:endParaRPr>
          </a:p>
        </p:txBody>
      </p:sp>
      <p:sp>
        <p:nvSpPr>
          <p:cNvPr id="568" name="Google Shape;568;p59"/>
          <p:cNvSpPr txBox="1"/>
          <p:nvPr/>
        </p:nvSpPr>
        <p:spPr>
          <a:xfrm>
            <a:off x="3582800" y="1236475"/>
            <a:ext cx="5237100" cy="4143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None/>
            </a:pPr>
            <a:r>
              <a:rPr lang="fi-FI" b="1">
                <a:solidFill>
                  <a:srgbClr val="FFFFFF"/>
                </a:solidFill>
              </a:rPr>
              <a:t>OSALLISUUS</a:t>
            </a:r>
            <a:endParaRPr b="1">
              <a:solidFill>
                <a:srgbClr val="FFFFFF"/>
              </a:solidFill>
            </a:endParaRPr>
          </a:p>
        </p:txBody>
      </p:sp>
      <p:sp>
        <p:nvSpPr>
          <p:cNvPr id="569" name="Google Shape;569;p59"/>
          <p:cNvSpPr/>
          <p:nvPr/>
        </p:nvSpPr>
        <p:spPr>
          <a:xfrm>
            <a:off x="8736575" y="771425"/>
            <a:ext cx="3129600" cy="3879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ARVIOINTI</a:t>
            </a:r>
            <a:endParaRPr b="1">
              <a:solidFill>
                <a:srgbClr val="FFFFFF"/>
              </a:solidFill>
            </a:endParaRPr>
          </a:p>
        </p:txBody>
      </p:sp>
      <p:sp>
        <p:nvSpPr>
          <p:cNvPr id="570" name="Google Shape;570;p59"/>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6</a:t>
            </a:fld>
            <a:endParaRPr/>
          </a:p>
        </p:txBody>
      </p:sp>
      <p:sp>
        <p:nvSpPr>
          <p:cNvPr id="571" name="Google Shape;571;p59"/>
          <p:cNvSpPr txBox="1"/>
          <p:nvPr/>
        </p:nvSpPr>
        <p:spPr>
          <a:xfrm>
            <a:off x="8883050" y="2249025"/>
            <a:ext cx="2650500" cy="631800"/>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343D58"/>
              </a:buClr>
              <a:buSzPts val="800"/>
              <a:buFont typeface="Arial"/>
              <a:buNone/>
            </a:pPr>
            <a:r>
              <a:rPr lang="fi-FI" sz="800" b="1"/>
              <a:t>ARVIOINTI</a:t>
            </a:r>
            <a:endParaRPr sz="800" b="1"/>
          </a:p>
          <a:p>
            <a:pPr marL="0" lvl="0" indent="0" algn="l" rtl="0">
              <a:spcBef>
                <a:spcPts val="0"/>
              </a:spcBef>
              <a:spcAft>
                <a:spcPts val="0"/>
              </a:spcAft>
              <a:buNone/>
            </a:pPr>
            <a:r>
              <a:rPr lang="fi-FI" sz="600">
                <a:solidFill>
                  <a:srgbClr val="343D58"/>
                </a:solidFill>
              </a:rPr>
              <a:t>Oppija esittelee oppimistavoitteensa opettajille ja huoltajille. Tavoitteita voidaan yhdessä täydentää ja niihin palataan oppimisprosessin joka vaiheessa.</a:t>
            </a:r>
            <a:endParaRPr sz="600">
              <a:solidFill>
                <a:srgbClr val="343D58"/>
              </a:solidFill>
            </a:endParaRPr>
          </a:p>
          <a:p>
            <a:pPr marL="0" lvl="0" indent="0" algn="l" rtl="0">
              <a:spcBef>
                <a:spcPts val="0"/>
              </a:spcBef>
              <a:spcAft>
                <a:spcPts val="0"/>
              </a:spcAft>
              <a:buNone/>
            </a:pPr>
            <a:endParaRPr sz="600">
              <a:solidFill>
                <a:srgbClr val="343D58"/>
              </a:solidFill>
            </a:endParaRPr>
          </a:p>
          <a:p>
            <a:pPr marL="0" lvl="0" indent="0" algn="l" rtl="0">
              <a:spcBef>
                <a:spcPts val="0"/>
              </a:spcBef>
              <a:spcAft>
                <a:spcPts val="0"/>
              </a:spcAft>
              <a:buNone/>
            </a:pPr>
            <a:r>
              <a:rPr lang="fi-FI" sz="600">
                <a:solidFill>
                  <a:srgbClr val="343D58"/>
                </a:solidFill>
              </a:rPr>
              <a:t>Vaiheiden 1-4 jälkeen oppija tekee väli- /loppuarvioinnin.</a:t>
            </a:r>
            <a:endParaRPr sz="600">
              <a:solidFill>
                <a:srgbClr val="343D58"/>
              </a:solidFill>
            </a:endParaRPr>
          </a:p>
          <a:p>
            <a:pPr marL="0" marR="0" lvl="0" indent="0" algn="l" rtl="0">
              <a:lnSpc>
                <a:spcPct val="100000"/>
              </a:lnSpc>
              <a:spcBef>
                <a:spcPts val="0"/>
              </a:spcBef>
              <a:spcAft>
                <a:spcPts val="0"/>
              </a:spcAft>
              <a:buNone/>
            </a:pPr>
            <a:endParaRPr sz="800" b="1"/>
          </a:p>
        </p:txBody>
      </p:sp>
      <p:sp>
        <p:nvSpPr>
          <p:cNvPr id="572" name="Google Shape;572;p59"/>
          <p:cNvSpPr txBox="1"/>
          <p:nvPr/>
        </p:nvSpPr>
        <p:spPr>
          <a:xfrm>
            <a:off x="8883050" y="3220575"/>
            <a:ext cx="2650500" cy="791700"/>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343D58"/>
              </a:buClr>
              <a:buSzPts val="800"/>
              <a:buFont typeface="Arial"/>
              <a:buNone/>
            </a:pPr>
            <a:r>
              <a:rPr lang="fi-FI" sz="800" b="1"/>
              <a:t>ARVIOINTI</a:t>
            </a:r>
            <a:endParaRPr sz="800" b="1"/>
          </a:p>
          <a:p>
            <a:pPr marL="0" lvl="0" indent="0" algn="l" rtl="0">
              <a:spcBef>
                <a:spcPts val="0"/>
              </a:spcBef>
              <a:spcAft>
                <a:spcPts val="0"/>
              </a:spcAft>
              <a:buClr>
                <a:schemeClr val="dk1"/>
              </a:buClr>
              <a:buSzPts val="1100"/>
              <a:buFont typeface="Arial"/>
              <a:buNone/>
            </a:pPr>
            <a:r>
              <a:rPr lang="fi-FI" sz="600">
                <a:solidFill>
                  <a:srgbClr val="343D58"/>
                </a:solidFill>
              </a:rPr>
              <a:t>Oppija esittelee suunnitelmansa toisille (ryhmälle, huoltajille, opettajille). Suunnitelmaa tarkennetaan oppimisprosessin edetessä.</a:t>
            </a:r>
            <a:endParaRPr sz="800" b="1"/>
          </a:p>
          <a:p>
            <a:pPr marL="0" marR="0" lvl="0" indent="0" algn="l" rtl="0">
              <a:lnSpc>
                <a:spcPct val="100000"/>
              </a:lnSpc>
              <a:spcBef>
                <a:spcPts val="0"/>
              </a:spcBef>
              <a:spcAft>
                <a:spcPts val="0"/>
              </a:spcAft>
              <a:buNone/>
            </a:pPr>
            <a:endParaRPr sz="800" b="1"/>
          </a:p>
          <a:p>
            <a:pPr marL="0" lvl="0" indent="0" algn="l" rtl="0">
              <a:spcBef>
                <a:spcPts val="0"/>
              </a:spcBef>
              <a:spcAft>
                <a:spcPts val="0"/>
              </a:spcAft>
              <a:buClr>
                <a:schemeClr val="dk1"/>
              </a:buClr>
              <a:buSzPts val="1100"/>
              <a:buFont typeface="Arial"/>
              <a:buNone/>
            </a:pPr>
            <a:r>
              <a:rPr lang="fi-FI" sz="600">
                <a:solidFill>
                  <a:srgbClr val="343D58"/>
                </a:solidFill>
              </a:rPr>
              <a:t>Vaiheiden 1-4 jälkeen oppija tekee väli- /loppuarvioinnin.</a:t>
            </a:r>
            <a:endParaRPr sz="600">
              <a:solidFill>
                <a:srgbClr val="343D58"/>
              </a:solidFill>
            </a:endParaRPr>
          </a:p>
          <a:p>
            <a:pPr marL="0" marR="0" lvl="0" indent="0" algn="l" rtl="0">
              <a:lnSpc>
                <a:spcPct val="100000"/>
              </a:lnSpc>
              <a:spcBef>
                <a:spcPts val="0"/>
              </a:spcBef>
              <a:spcAft>
                <a:spcPts val="0"/>
              </a:spcAft>
              <a:buNone/>
            </a:pPr>
            <a:endParaRPr sz="800" b="1"/>
          </a:p>
        </p:txBody>
      </p:sp>
      <p:sp>
        <p:nvSpPr>
          <p:cNvPr id="573" name="Google Shape;573;p59"/>
          <p:cNvSpPr txBox="1"/>
          <p:nvPr/>
        </p:nvSpPr>
        <p:spPr>
          <a:xfrm>
            <a:off x="8883050" y="5258925"/>
            <a:ext cx="2650500" cy="840900"/>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343D58"/>
              </a:buClr>
              <a:buSzPts val="800"/>
              <a:buFont typeface="Arial"/>
              <a:buNone/>
            </a:pPr>
            <a:r>
              <a:rPr lang="fi-FI" sz="800" b="1"/>
              <a:t>ARVIOINTI</a:t>
            </a:r>
            <a:endParaRPr sz="800" b="1"/>
          </a:p>
          <a:p>
            <a:pPr marL="0" lvl="0" indent="0" algn="l" rtl="0">
              <a:spcBef>
                <a:spcPts val="0"/>
              </a:spcBef>
              <a:spcAft>
                <a:spcPts val="0"/>
              </a:spcAft>
              <a:buClr>
                <a:schemeClr val="dk1"/>
              </a:buClr>
              <a:buSzPts val="1100"/>
              <a:buFont typeface="Arial"/>
              <a:buNone/>
            </a:pPr>
            <a:r>
              <a:rPr lang="fi-FI" sz="600">
                <a:solidFill>
                  <a:srgbClr val="343D58"/>
                </a:solidFill>
              </a:rPr>
              <a:t>Oppijat jakavat oppimaansa muulle yhteisölle. Luokka/ryhmä käyttää lainaa-, itsereflektio- ja vertaisarviointikortteja. </a:t>
            </a:r>
            <a:endParaRPr sz="600">
              <a:solidFill>
                <a:srgbClr val="343D58"/>
              </a:solidFill>
            </a:endParaRPr>
          </a:p>
          <a:p>
            <a:pPr marL="0" lvl="0" indent="0" algn="l" rtl="0">
              <a:spcBef>
                <a:spcPts val="0"/>
              </a:spcBef>
              <a:spcAft>
                <a:spcPts val="0"/>
              </a:spcAft>
              <a:buClr>
                <a:schemeClr val="dk1"/>
              </a:buClr>
              <a:buSzPts val="1100"/>
              <a:buFont typeface="Arial"/>
              <a:buNone/>
            </a:pPr>
            <a:endParaRPr sz="600">
              <a:solidFill>
                <a:srgbClr val="343D58"/>
              </a:solidFill>
            </a:endParaRPr>
          </a:p>
          <a:p>
            <a:pPr marL="0" lvl="0" indent="0" algn="l" rtl="0">
              <a:spcBef>
                <a:spcPts val="0"/>
              </a:spcBef>
              <a:spcAft>
                <a:spcPts val="0"/>
              </a:spcAft>
              <a:buClr>
                <a:schemeClr val="dk1"/>
              </a:buClr>
              <a:buSzPts val="1100"/>
              <a:buFont typeface="Arial"/>
              <a:buNone/>
            </a:pPr>
            <a:r>
              <a:rPr lang="fi-FI" sz="600">
                <a:solidFill>
                  <a:srgbClr val="343D58"/>
                </a:solidFill>
              </a:rPr>
              <a:t>Oppija ja opettaja tekevät väli- / loppuarvioinnin. Jos prosessi jatkuu, vaiheet 3 ja 4 täytetään uudelleen (ks. seuraava sivu). </a:t>
            </a:r>
            <a:endParaRPr sz="600">
              <a:solidFill>
                <a:srgbClr val="343D58"/>
              </a:solidFill>
            </a:endParaRPr>
          </a:p>
          <a:p>
            <a:pPr marL="0" lvl="0" indent="0" algn="l" rtl="0">
              <a:spcBef>
                <a:spcPts val="0"/>
              </a:spcBef>
              <a:spcAft>
                <a:spcPts val="0"/>
              </a:spcAft>
              <a:buClr>
                <a:schemeClr val="dk1"/>
              </a:buClr>
              <a:buSzPts val="1100"/>
              <a:buFont typeface="Arial"/>
              <a:buNone/>
            </a:pPr>
            <a:endParaRPr sz="600">
              <a:solidFill>
                <a:srgbClr val="343D58"/>
              </a:solidFill>
            </a:endParaRPr>
          </a:p>
          <a:p>
            <a:pPr marL="0" marR="0" lvl="0" indent="0" algn="l" rtl="0">
              <a:lnSpc>
                <a:spcPct val="100000"/>
              </a:lnSpc>
              <a:spcBef>
                <a:spcPts val="0"/>
              </a:spcBef>
              <a:spcAft>
                <a:spcPts val="0"/>
              </a:spcAft>
              <a:buNone/>
            </a:pPr>
            <a:endParaRPr sz="800" b="1"/>
          </a:p>
          <a:p>
            <a:pPr marL="0" marR="0" lvl="0" indent="0" algn="l" rtl="0">
              <a:lnSpc>
                <a:spcPct val="100000"/>
              </a:lnSpc>
              <a:spcBef>
                <a:spcPts val="0"/>
              </a:spcBef>
              <a:spcAft>
                <a:spcPts val="0"/>
              </a:spcAft>
              <a:buNone/>
            </a:pPr>
            <a:endParaRPr sz="800" b="1"/>
          </a:p>
        </p:txBody>
      </p:sp>
      <p:grpSp>
        <p:nvGrpSpPr>
          <p:cNvPr id="574" name="Google Shape;574;p59"/>
          <p:cNvGrpSpPr/>
          <p:nvPr/>
        </p:nvGrpSpPr>
        <p:grpSpPr>
          <a:xfrm>
            <a:off x="8674630" y="1519846"/>
            <a:ext cx="66373" cy="291131"/>
            <a:chOff x="8647174" y="1437096"/>
            <a:chExt cx="118206" cy="518487"/>
          </a:xfrm>
        </p:grpSpPr>
        <p:sp>
          <p:nvSpPr>
            <p:cNvPr id="575" name="Google Shape;575;p59"/>
            <p:cNvSpPr/>
            <p:nvPr/>
          </p:nvSpPr>
          <p:spPr>
            <a:xfrm rot="-5400000">
              <a:off x="8591230" y="1781434"/>
              <a:ext cx="230100" cy="118200"/>
            </a:xfrm>
            <a:prstGeom prst="triangle">
              <a:avLst>
                <a:gd name="adj" fmla="val 50000"/>
              </a:avLst>
            </a:prstGeom>
            <a:solidFill>
              <a:srgbClr val="F5A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9"/>
            <p:cNvSpPr/>
            <p:nvPr/>
          </p:nvSpPr>
          <p:spPr>
            <a:xfrm rot="5400000">
              <a:off x="8591224" y="1493046"/>
              <a:ext cx="230100" cy="118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59"/>
          <p:cNvSpPr txBox="1"/>
          <p:nvPr/>
        </p:nvSpPr>
        <p:spPr>
          <a:xfrm>
            <a:off x="5109000" y="1306050"/>
            <a:ext cx="3423600" cy="732900"/>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None/>
            </a:pPr>
            <a:endParaRPr sz="600"/>
          </a:p>
        </p:txBody>
      </p:sp>
      <p:sp>
        <p:nvSpPr>
          <p:cNvPr id="578" name="Google Shape;578;p59"/>
          <p:cNvSpPr txBox="1"/>
          <p:nvPr/>
        </p:nvSpPr>
        <p:spPr>
          <a:xfrm>
            <a:off x="5109000" y="2265725"/>
            <a:ext cx="3423600" cy="732900"/>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None/>
            </a:pPr>
            <a:endParaRPr sz="600"/>
          </a:p>
        </p:txBody>
      </p:sp>
      <p:sp>
        <p:nvSpPr>
          <p:cNvPr id="579" name="Google Shape;579;p59"/>
          <p:cNvSpPr txBox="1"/>
          <p:nvPr/>
        </p:nvSpPr>
        <p:spPr>
          <a:xfrm>
            <a:off x="5109000" y="3225425"/>
            <a:ext cx="3423600" cy="5226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chemeClr val="dk1"/>
              </a:buClr>
              <a:buSzPts val="1100"/>
              <a:buFont typeface="Arial"/>
              <a:buNone/>
            </a:pPr>
            <a:r>
              <a:rPr lang="fi-FI" sz="600" b="1"/>
              <a:t>Mitä?</a:t>
            </a:r>
            <a:endParaRPr sz="600"/>
          </a:p>
          <a:p>
            <a:pPr marL="0" marR="0" lvl="0" indent="0" algn="l" rtl="0">
              <a:lnSpc>
                <a:spcPct val="100000"/>
              </a:lnSpc>
              <a:spcBef>
                <a:spcPts val="0"/>
              </a:spcBef>
              <a:spcAft>
                <a:spcPts val="0"/>
              </a:spcAft>
              <a:buNone/>
            </a:pPr>
            <a:endParaRPr sz="600"/>
          </a:p>
        </p:txBody>
      </p:sp>
      <p:sp>
        <p:nvSpPr>
          <p:cNvPr id="580" name="Google Shape;580;p59"/>
          <p:cNvSpPr txBox="1"/>
          <p:nvPr/>
        </p:nvSpPr>
        <p:spPr>
          <a:xfrm>
            <a:off x="5109000" y="5274200"/>
            <a:ext cx="3423600" cy="7329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None/>
            </a:pPr>
            <a:endParaRPr sz="600"/>
          </a:p>
        </p:txBody>
      </p:sp>
      <p:grpSp>
        <p:nvGrpSpPr>
          <p:cNvPr id="581" name="Google Shape;581;p59"/>
          <p:cNvGrpSpPr/>
          <p:nvPr/>
        </p:nvGrpSpPr>
        <p:grpSpPr>
          <a:xfrm>
            <a:off x="8674630" y="2488946"/>
            <a:ext cx="66373" cy="291131"/>
            <a:chOff x="8647174" y="1437096"/>
            <a:chExt cx="118206" cy="518487"/>
          </a:xfrm>
        </p:grpSpPr>
        <p:sp>
          <p:nvSpPr>
            <p:cNvPr id="582" name="Google Shape;582;p59"/>
            <p:cNvSpPr/>
            <p:nvPr/>
          </p:nvSpPr>
          <p:spPr>
            <a:xfrm rot="-5400000">
              <a:off x="8591230" y="1781434"/>
              <a:ext cx="230100" cy="118200"/>
            </a:xfrm>
            <a:prstGeom prst="triangle">
              <a:avLst>
                <a:gd name="adj" fmla="val 50000"/>
              </a:avLst>
            </a:prstGeom>
            <a:solidFill>
              <a:srgbClr val="F5A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9"/>
            <p:cNvSpPr/>
            <p:nvPr/>
          </p:nvSpPr>
          <p:spPr>
            <a:xfrm rot="5400000">
              <a:off x="8591224" y="1493046"/>
              <a:ext cx="230100" cy="118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59"/>
          <p:cNvGrpSpPr/>
          <p:nvPr/>
        </p:nvGrpSpPr>
        <p:grpSpPr>
          <a:xfrm>
            <a:off x="8674630" y="4012183"/>
            <a:ext cx="66373" cy="291131"/>
            <a:chOff x="8647174" y="1437096"/>
            <a:chExt cx="118206" cy="518487"/>
          </a:xfrm>
        </p:grpSpPr>
        <p:sp>
          <p:nvSpPr>
            <p:cNvPr id="585" name="Google Shape;585;p59"/>
            <p:cNvSpPr/>
            <p:nvPr/>
          </p:nvSpPr>
          <p:spPr>
            <a:xfrm rot="-5400000">
              <a:off x="8591230" y="1781434"/>
              <a:ext cx="230100" cy="118200"/>
            </a:xfrm>
            <a:prstGeom prst="triangle">
              <a:avLst>
                <a:gd name="adj" fmla="val 50000"/>
              </a:avLst>
            </a:prstGeom>
            <a:solidFill>
              <a:srgbClr val="F5A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9"/>
            <p:cNvSpPr/>
            <p:nvPr/>
          </p:nvSpPr>
          <p:spPr>
            <a:xfrm rot="5400000">
              <a:off x="8591224" y="1493046"/>
              <a:ext cx="230100" cy="118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59"/>
          <p:cNvGrpSpPr/>
          <p:nvPr/>
        </p:nvGrpSpPr>
        <p:grpSpPr>
          <a:xfrm>
            <a:off x="8674630" y="5498083"/>
            <a:ext cx="66373" cy="291131"/>
            <a:chOff x="8647174" y="1437096"/>
            <a:chExt cx="118206" cy="518487"/>
          </a:xfrm>
        </p:grpSpPr>
        <p:sp>
          <p:nvSpPr>
            <p:cNvPr id="588" name="Google Shape;588;p59"/>
            <p:cNvSpPr/>
            <p:nvPr/>
          </p:nvSpPr>
          <p:spPr>
            <a:xfrm rot="-5400000">
              <a:off x="8591230" y="1781434"/>
              <a:ext cx="230100" cy="118200"/>
            </a:xfrm>
            <a:prstGeom prst="triangle">
              <a:avLst>
                <a:gd name="adj" fmla="val 50000"/>
              </a:avLst>
            </a:prstGeom>
            <a:solidFill>
              <a:srgbClr val="F5A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9"/>
            <p:cNvSpPr/>
            <p:nvPr/>
          </p:nvSpPr>
          <p:spPr>
            <a:xfrm rot="5400000">
              <a:off x="8591224" y="1493046"/>
              <a:ext cx="230100" cy="118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59"/>
          <p:cNvSpPr/>
          <p:nvPr/>
        </p:nvSpPr>
        <p:spPr>
          <a:xfrm>
            <a:off x="3442625" y="1209350"/>
            <a:ext cx="1589400" cy="90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9"/>
          <p:cNvSpPr txBox="1"/>
          <p:nvPr/>
        </p:nvSpPr>
        <p:spPr>
          <a:xfrm>
            <a:off x="3442550" y="1209450"/>
            <a:ext cx="1589400" cy="9090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Clr>
                <a:srgbClr val="343D58"/>
              </a:buClr>
              <a:buSzPts val="800"/>
              <a:buFont typeface="Arial"/>
              <a:buNone/>
            </a:pPr>
            <a:r>
              <a:rPr lang="fi-FI" sz="2000" b="1"/>
              <a:t>1.</a:t>
            </a:r>
            <a:endParaRPr sz="2000" b="1"/>
          </a:p>
          <a:p>
            <a:pPr marL="0" marR="0" lvl="0" indent="0" algn="ctr" rtl="0">
              <a:lnSpc>
                <a:spcPct val="100000"/>
              </a:lnSpc>
              <a:spcBef>
                <a:spcPts val="0"/>
              </a:spcBef>
              <a:spcAft>
                <a:spcPts val="0"/>
              </a:spcAft>
              <a:buClr>
                <a:srgbClr val="343D58"/>
              </a:buClr>
              <a:buSzPts val="800"/>
              <a:buFont typeface="Arial"/>
              <a:buNone/>
            </a:pPr>
            <a:r>
              <a:rPr lang="fi-FI" sz="800" b="1"/>
              <a:t>ILMIÖN KUVAUS</a:t>
            </a:r>
            <a:endParaRPr sz="800" b="1"/>
          </a:p>
          <a:p>
            <a:pPr marL="0" marR="0" lvl="0" indent="0" algn="ctr" rtl="0">
              <a:lnSpc>
                <a:spcPct val="100000"/>
              </a:lnSpc>
              <a:spcBef>
                <a:spcPts val="0"/>
              </a:spcBef>
              <a:spcAft>
                <a:spcPts val="0"/>
              </a:spcAft>
              <a:buNone/>
            </a:pPr>
            <a:endParaRPr sz="800" b="1"/>
          </a:p>
          <a:p>
            <a:pPr marL="0" lvl="0" indent="0" algn="ctr" rtl="0">
              <a:spcBef>
                <a:spcPts val="0"/>
              </a:spcBef>
              <a:spcAft>
                <a:spcPts val="0"/>
              </a:spcAft>
              <a:buNone/>
            </a:pPr>
            <a:r>
              <a:rPr lang="fi-FI" sz="600"/>
              <a:t>Mitä ilmiötä käsitellään? </a:t>
            </a:r>
            <a:endParaRPr sz="600"/>
          </a:p>
          <a:p>
            <a:pPr marL="0" lvl="0" indent="0" algn="ctr" rtl="0">
              <a:spcBef>
                <a:spcPts val="0"/>
              </a:spcBef>
              <a:spcAft>
                <a:spcPts val="0"/>
              </a:spcAft>
              <a:buClr>
                <a:schemeClr val="dk1"/>
              </a:buClr>
              <a:buSzPts val="1100"/>
              <a:buFont typeface="Arial"/>
              <a:buNone/>
            </a:pPr>
            <a:r>
              <a:rPr lang="fi-FI" sz="600"/>
              <a:t>Mitä tiedät jo ilmiöstä?</a:t>
            </a:r>
            <a:endParaRPr sz="800" b="1"/>
          </a:p>
        </p:txBody>
      </p:sp>
      <p:sp>
        <p:nvSpPr>
          <p:cNvPr id="592" name="Google Shape;592;p59"/>
          <p:cNvSpPr/>
          <p:nvPr/>
        </p:nvSpPr>
        <p:spPr>
          <a:xfrm>
            <a:off x="3442625" y="2172975"/>
            <a:ext cx="1589400" cy="90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9"/>
          <p:cNvSpPr txBox="1"/>
          <p:nvPr/>
        </p:nvSpPr>
        <p:spPr>
          <a:xfrm>
            <a:off x="3442550" y="2165100"/>
            <a:ext cx="1589400" cy="9090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Clr>
                <a:srgbClr val="343D58"/>
              </a:buClr>
              <a:buSzPts val="800"/>
              <a:buFont typeface="Arial"/>
              <a:buNone/>
            </a:pPr>
            <a:r>
              <a:rPr lang="fi-FI" sz="2000" b="1"/>
              <a:t>2.</a:t>
            </a:r>
            <a:endParaRPr sz="2000" b="1"/>
          </a:p>
          <a:p>
            <a:pPr marL="0" marR="0" lvl="0" indent="0" algn="ctr" rtl="0">
              <a:lnSpc>
                <a:spcPct val="100000"/>
              </a:lnSpc>
              <a:spcBef>
                <a:spcPts val="0"/>
              </a:spcBef>
              <a:spcAft>
                <a:spcPts val="0"/>
              </a:spcAft>
              <a:buClr>
                <a:srgbClr val="343D58"/>
              </a:buClr>
              <a:buSzPts val="800"/>
              <a:buFont typeface="Arial"/>
              <a:buNone/>
            </a:pPr>
            <a:r>
              <a:rPr lang="fi-FI" sz="800" b="1"/>
              <a:t>OMAT TAVOITTEET</a:t>
            </a:r>
            <a:endParaRPr sz="800" b="1"/>
          </a:p>
          <a:p>
            <a:pPr marL="0" marR="0" lvl="0" indent="0" algn="ctr" rtl="0">
              <a:lnSpc>
                <a:spcPct val="100000"/>
              </a:lnSpc>
              <a:spcBef>
                <a:spcPts val="0"/>
              </a:spcBef>
              <a:spcAft>
                <a:spcPts val="0"/>
              </a:spcAft>
              <a:buNone/>
            </a:pPr>
            <a:endParaRPr sz="800" b="1"/>
          </a:p>
          <a:p>
            <a:pPr marL="0" lvl="0" indent="0" algn="ctr" rtl="0">
              <a:spcBef>
                <a:spcPts val="0"/>
              </a:spcBef>
              <a:spcAft>
                <a:spcPts val="0"/>
              </a:spcAft>
              <a:buClr>
                <a:schemeClr val="dk1"/>
              </a:buClr>
              <a:buSzPts val="1100"/>
              <a:buFont typeface="Arial"/>
              <a:buNone/>
            </a:pPr>
            <a:r>
              <a:rPr lang="fi-FI" sz="600"/>
              <a:t>Mikä ilmiössä kiinnostaa? Mistä sinä </a:t>
            </a:r>
            <a:endParaRPr sz="600"/>
          </a:p>
          <a:p>
            <a:pPr marL="0" lvl="0" indent="0" algn="ctr" rtl="0">
              <a:spcBef>
                <a:spcPts val="0"/>
              </a:spcBef>
              <a:spcAft>
                <a:spcPts val="0"/>
              </a:spcAft>
              <a:buClr>
                <a:schemeClr val="dk1"/>
              </a:buClr>
              <a:buSzPts val="1100"/>
              <a:buFont typeface="Arial"/>
              <a:buNone/>
            </a:pPr>
            <a:r>
              <a:rPr lang="fi-FI" sz="600"/>
              <a:t>haluaisit oppia lisää?</a:t>
            </a:r>
            <a:endParaRPr sz="800" b="1"/>
          </a:p>
        </p:txBody>
      </p:sp>
      <p:sp>
        <p:nvSpPr>
          <p:cNvPr id="594" name="Google Shape;594;p59"/>
          <p:cNvSpPr txBox="1"/>
          <p:nvPr/>
        </p:nvSpPr>
        <p:spPr>
          <a:xfrm>
            <a:off x="3442550" y="3128750"/>
            <a:ext cx="1589400" cy="19902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Clr>
                <a:srgbClr val="343D58"/>
              </a:buClr>
              <a:buSzPts val="800"/>
              <a:buFont typeface="Arial"/>
              <a:buNone/>
            </a:pPr>
            <a:r>
              <a:rPr lang="fi-FI" sz="2000" b="1"/>
              <a:t>3.</a:t>
            </a:r>
            <a:endParaRPr sz="2000" b="1"/>
          </a:p>
          <a:p>
            <a:pPr marL="0" marR="0" lvl="0" indent="0" algn="ctr" rtl="0">
              <a:lnSpc>
                <a:spcPct val="100000"/>
              </a:lnSpc>
              <a:spcBef>
                <a:spcPts val="0"/>
              </a:spcBef>
              <a:spcAft>
                <a:spcPts val="0"/>
              </a:spcAft>
              <a:buClr>
                <a:srgbClr val="343D58"/>
              </a:buClr>
              <a:buSzPts val="800"/>
              <a:buFont typeface="Arial"/>
              <a:buNone/>
            </a:pPr>
            <a:r>
              <a:rPr lang="fi-FI" sz="800" b="1"/>
              <a:t>SUUNNITELMA</a:t>
            </a:r>
            <a:endParaRPr sz="800" b="1"/>
          </a:p>
          <a:p>
            <a:pPr marL="0" marR="0" lvl="0" indent="0" algn="ctr" rtl="0">
              <a:lnSpc>
                <a:spcPct val="100000"/>
              </a:lnSpc>
              <a:spcBef>
                <a:spcPts val="0"/>
              </a:spcBef>
              <a:spcAft>
                <a:spcPts val="0"/>
              </a:spcAft>
              <a:buNone/>
            </a:pPr>
            <a:endParaRPr sz="800" b="1"/>
          </a:p>
          <a:p>
            <a:pPr marL="0" lvl="0" indent="0" algn="ctr" rtl="0">
              <a:spcBef>
                <a:spcPts val="0"/>
              </a:spcBef>
              <a:spcAft>
                <a:spcPts val="0"/>
              </a:spcAft>
              <a:buClr>
                <a:schemeClr val="dk1"/>
              </a:buClr>
              <a:buSzPts val="1100"/>
              <a:buFont typeface="Arial"/>
              <a:buNone/>
            </a:pPr>
            <a:r>
              <a:rPr lang="fi-FI" sz="600">
                <a:solidFill>
                  <a:schemeClr val="dk1"/>
                </a:solidFill>
              </a:rPr>
              <a:t>Miten ja mistä aiot etsiä tietoa ilmiöstä? </a:t>
            </a:r>
            <a:endParaRPr sz="600">
              <a:solidFill>
                <a:schemeClr val="dk1"/>
              </a:solidFill>
            </a:endParaRPr>
          </a:p>
          <a:p>
            <a:pPr marL="0" lvl="0" indent="0" algn="ctr" rtl="0">
              <a:spcBef>
                <a:spcPts val="0"/>
              </a:spcBef>
              <a:spcAft>
                <a:spcPts val="0"/>
              </a:spcAft>
              <a:buClr>
                <a:schemeClr val="dk1"/>
              </a:buClr>
              <a:buSzPts val="1100"/>
              <a:buFont typeface="Arial"/>
              <a:buNone/>
            </a:pPr>
            <a:r>
              <a:rPr lang="fi-FI" sz="600">
                <a:solidFill>
                  <a:schemeClr val="dk1"/>
                </a:solidFill>
              </a:rPr>
              <a:t>Miten saavutat asettamasi tavoitteet? </a:t>
            </a:r>
            <a:endParaRPr sz="600">
              <a:solidFill>
                <a:schemeClr val="dk1"/>
              </a:solidFill>
            </a:endParaRPr>
          </a:p>
          <a:p>
            <a:pPr marL="0" lvl="0" indent="0" algn="ctr" rtl="0">
              <a:spcBef>
                <a:spcPts val="0"/>
              </a:spcBef>
              <a:spcAft>
                <a:spcPts val="0"/>
              </a:spcAft>
              <a:buClr>
                <a:schemeClr val="dk1"/>
              </a:buClr>
              <a:buSzPts val="1100"/>
              <a:buFont typeface="Arial"/>
              <a:buNone/>
            </a:pPr>
            <a:r>
              <a:rPr lang="fi-FI" sz="600">
                <a:solidFill>
                  <a:schemeClr val="dk1"/>
                </a:solidFill>
              </a:rPr>
              <a:t>Miten aiot työskennellä?</a:t>
            </a:r>
            <a:endParaRPr sz="800" b="1"/>
          </a:p>
        </p:txBody>
      </p:sp>
      <p:sp>
        <p:nvSpPr>
          <p:cNvPr id="595" name="Google Shape;595;p59"/>
          <p:cNvSpPr/>
          <p:nvPr/>
        </p:nvSpPr>
        <p:spPr>
          <a:xfrm>
            <a:off x="3442625" y="5190675"/>
            <a:ext cx="1589400" cy="90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9"/>
          <p:cNvSpPr txBox="1"/>
          <p:nvPr/>
        </p:nvSpPr>
        <p:spPr>
          <a:xfrm>
            <a:off x="3442550" y="5182800"/>
            <a:ext cx="1589400" cy="9090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Clr>
                <a:srgbClr val="343D58"/>
              </a:buClr>
              <a:buSzPts val="800"/>
              <a:buFont typeface="Arial"/>
              <a:buNone/>
            </a:pPr>
            <a:r>
              <a:rPr lang="fi-FI" sz="2000" b="1"/>
              <a:t>4.</a:t>
            </a:r>
            <a:endParaRPr sz="2000" b="1"/>
          </a:p>
          <a:p>
            <a:pPr marL="0" marR="0" lvl="0" indent="0" algn="ctr" rtl="0">
              <a:lnSpc>
                <a:spcPct val="100000"/>
              </a:lnSpc>
              <a:spcBef>
                <a:spcPts val="0"/>
              </a:spcBef>
              <a:spcAft>
                <a:spcPts val="0"/>
              </a:spcAft>
              <a:buClr>
                <a:srgbClr val="343D58"/>
              </a:buClr>
              <a:buSzPts val="800"/>
              <a:buFont typeface="Arial"/>
              <a:buNone/>
            </a:pPr>
            <a:r>
              <a:rPr lang="fi-FI" sz="800" b="1"/>
              <a:t>OPITUN JAKAMINEN</a:t>
            </a:r>
            <a:endParaRPr sz="800" b="1"/>
          </a:p>
          <a:p>
            <a:pPr marL="0" marR="0" lvl="0" indent="0" algn="ctr" rtl="0">
              <a:lnSpc>
                <a:spcPct val="100000"/>
              </a:lnSpc>
              <a:spcBef>
                <a:spcPts val="0"/>
              </a:spcBef>
              <a:spcAft>
                <a:spcPts val="0"/>
              </a:spcAft>
              <a:buNone/>
            </a:pPr>
            <a:endParaRPr sz="800" b="1"/>
          </a:p>
          <a:p>
            <a:pPr marL="0" lvl="0" indent="0" algn="ctr" rtl="0">
              <a:spcBef>
                <a:spcPts val="0"/>
              </a:spcBef>
              <a:spcAft>
                <a:spcPts val="0"/>
              </a:spcAft>
              <a:buClr>
                <a:schemeClr val="dk1"/>
              </a:buClr>
              <a:buSzPts val="1100"/>
              <a:buFont typeface="Arial"/>
              <a:buNone/>
            </a:pPr>
            <a:r>
              <a:rPr lang="fi-FI" sz="600"/>
              <a:t>Mitä teit ja mitä opit? Miten havainnollistit oppimiasi asioita muille?</a:t>
            </a:r>
            <a:endParaRPr sz="800" b="1"/>
          </a:p>
        </p:txBody>
      </p:sp>
      <p:cxnSp>
        <p:nvCxnSpPr>
          <p:cNvPr id="597" name="Google Shape;597;p59"/>
          <p:cNvCxnSpPr/>
          <p:nvPr/>
        </p:nvCxnSpPr>
        <p:spPr>
          <a:xfrm>
            <a:off x="5030125" y="3811075"/>
            <a:ext cx="3656700" cy="0"/>
          </a:xfrm>
          <a:prstGeom prst="straightConnector1">
            <a:avLst/>
          </a:prstGeom>
          <a:noFill/>
          <a:ln w="9525" cap="flat" cmpd="sng">
            <a:solidFill>
              <a:srgbClr val="9FC9EB"/>
            </a:solidFill>
            <a:prstDash val="dot"/>
            <a:round/>
            <a:headEnd type="none" w="med" len="med"/>
            <a:tailEnd type="none" w="med" len="med"/>
          </a:ln>
        </p:spPr>
      </p:cxnSp>
      <p:cxnSp>
        <p:nvCxnSpPr>
          <p:cNvPr id="598" name="Google Shape;598;p59"/>
          <p:cNvCxnSpPr/>
          <p:nvPr/>
        </p:nvCxnSpPr>
        <p:spPr>
          <a:xfrm>
            <a:off x="5030125" y="4474475"/>
            <a:ext cx="3656700" cy="0"/>
          </a:xfrm>
          <a:prstGeom prst="straightConnector1">
            <a:avLst/>
          </a:prstGeom>
          <a:noFill/>
          <a:ln w="9525" cap="flat" cmpd="sng">
            <a:solidFill>
              <a:srgbClr val="9FC9EB"/>
            </a:solidFill>
            <a:prstDash val="dot"/>
            <a:round/>
            <a:headEnd type="none" w="med" len="med"/>
            <a:tailEnd type="none" w="med" len="med"/>
          </a:ln>
        </p:spPr>
      </p:cxnSp>
      <p:sp>
        <p:nvSpPr>
          <p:cNvPr id="599" name="Google Shape;599;p59"/>
          <p:cNvSpPr txBox="1"/>
          <p:nvPr/>
        </p:nvSpPr>
        <p:spPr>
          <a:xfrm>
            <a:off x="5109000" y="3881475"/>
            <a:ext cx="3423600" cy="5226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chemeClr val="dk1"/>
              </a:buClr>
              <a:buSzPts val="1100"/>
              <a:buFont typeface="Arial"/>
              <a:buNone/>
            </a:pPr>
            <a:r>
              <a:rPr lang="fi-FI" sz="600" b="1"/>
              <a:t>Miten?</a:t>
            </a:r>
            <a:endParaRPr sz="600" b="1"/>
          </a:p>
          <a:p>
            <a:pPr marL="0" lvl="0" indent="0" algn="l" rtl="0">
              <a:spcBef>
                <a:spcPts val="0"/>
              </a:spcBef>
              <a:spcAft>
                <a:spcPts val="0"/>
              </a:spcAft>
              <a:buClr>
                <a:schemeClr val="dk1"/>
              </a:buClr>
              <a:buSzPts val="1100"/>
              <a:buFont typeface="Arial"/>
              <a:buNone/>
            </a:pPr>
            <a:endParaRPr sz="600"/>
          </a:p>
          <a:p>
            <a:pPr marL="0" marR="0" lvl="0" indent="0" algn="l" rtl="0">
              <a:lnSpc>
                <a:spcPct val="100000"/>
              </a:lnSpc>
              <a:spcBef>
                <a:spcPts val="0"/>
              </a:spcBef>
              <a:spcAft>
                <a:spcPts val="0"/>
              </a:spcAft>
              <a:buNone/>
            </a:pPr>
            <a:endParaRPr sz="600"/>
          </a:p>
          <a:p>
            <a:pPr marL="0" marR="0" lvl="0" indent="0" algn="l" rtl="0">
              <a:lnSpc>
                <a:spcPct val="100000"/>
              </a:lnSpc>
              <a:spcBef>
                <a:spcPts val="0"/>
              </a:spcBef>
              <a:spcAft>
                <a:spcPts val="0"/>
              </a:spcAft>
              <a:buNone/>
            </a:pPr>
            <a:endParaRPr sz="600"/>
          </a:p>
        </p:txBody>
      </p:sp>
      <p:sp>
        <p:nvSpPr>
          <p:cNvPr id="600" name="Google Shape;600;p59"/>
          <p:cNvSpPr txBox="1"/>
          <p:nvPr/>
        </p:nvSpPr>
        <p:spPr>
          <a:xfrm>
            <a:off x="5109000" y="4544875"/>
            <a:ext cx="3423600" cy="5226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chemeClr val="dk1"/>
              </a:buClr>
              <a:buSzPts val="1100"/>
              <a:buFont typeface="Arial"/>
              <a:buNone/>
            </a:pPr>
            <a:r>
              <a:rPr lang="fi-FI" sz="600" b="1"/>
              <a:t>Milloin?</a:t>
            </a:r>
            <a:endParaRPr sz="600" b="1"/>
          </a:p>
          <a:p>
            <a:pPr marL="0" lvl="0" indent="0" algn="l" rtl="0">
              <a:spcBef>
                <a:spcPts val="0"/>
              </a:spcBef>
              <a:spcAft>
                <a:spcPts val="0"/>
              </a:spcAft>
              <a:buClr>
                <a:schemeClr val="dk1"/>
              </a:buClr>
              <a:buSzPts val="1100"/>
              <a:buFont typeface="Arial"/>
              <a:buNone/>
            </a:pPr>
            <a:endParaRPr sz="600"/>
          </a:p>
          <a:p>
            <a:pPr marL="0" marR="0" lvl="0" indent="0" algn="l" rtl="0">
              <a:lnSpc>
                <a:spcPct val="100000"/>
              </a:lnSpc>
              <a:spcBef>
                <a:spcPts val="0"/>
              </a:spcBef>
              <a:spcAft>
                <a:spcPts val="0"/>
              </a:spcAft>
              <a:buNone/>
            </a:pPr>
            <a:endParaRPr sz="600"/>
          </a:p>
          <a:p>
            <a:pPr marL="0" marR="0" lvl="0" indent="0" algn="l" rtl="0">
              <a:lnSpc>
                <a:spcPct val="100000"/>
              </a:lnSpc>
              <a:spcBef>
                <a:spcPts val="0"/>
              </a:spcBef>
              <a:spcAft>
                <a:spcPts val="0"/>
              </a:spcAft>
              <a:buNone/>
            </a:pPr>
            <a:endParaRPr sz="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05" name="Google Shape;605;p60"/>
          <p:cNvGrpSpPr/>
          <p:nvPr/>
        </p:nvGrpSpPr>
        <p:grpSpPr>
          <a:xfrm>
            <a:off x="3442625" y="1205548"/>
            <a:ext cx="5237100" cy="3930857"/>
            <a:chOff x="3410250" y="1209350"/>
            <a:chExt cx="5237100" cy="909100"/>
          </a:xfrm>
        </p:grpSpPr>
        <p:sp>
          <p:nvSpPr>
            <p:cNvPr id="606" name="Google Shape;606;p60"/>
            <p:cNvSpPr/>
            <p:nvPr/>
          </p:nvSpPr>
          <p:spPr>
            <a:xfrm>
              <a:off x="3410250" y="1209450"/>
              <a:ext cx="5237100" cy="909000"/>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607" name="Google Shape;607;p60"/>
            <p:cNvSpPr/>
            <p:nvPr/>
          </p:nvSpPr>
          <p:spPr>
            <a:xfrm>
              <a:off x="3410250" y="1209350"/>
              <a:ext cx="1589400" cy="90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60"/>
          <p:cNvSpPr/>
          <p:nvPr/>
        </p:nvSpPr>
        <p:spPr>
          <a:xfrm>
            <a:off x="8736575" y="1207025"/>
            <a:ext cx="2909700" cy="39309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0"/>
          <p:cNvSpPr/>
          <p:nvPr/>
        </p:nvSpPr>
        <p:spPr>
          <a:xfrm>
            <a:off x="8736575" y="5187775"/>
            <a:ext cx="2909700" cy="9120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0"/>
          <p:cNvSpPr/>
          <p:nvPr/>
        </p:nvSpPr>
        <p:spPr>
          <a:xfrm>
            <a:off x="476000" y="771550"/>
            <a:ext cx="3106800" cy="3855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TAVOITTEET</a:t>
            </a:r>
            <a:endParaRPr b="1">
              <a:solidFill>
                <a:srgbClr val="FFFFFF"/>
              </a:solidFill>
            </a:endParaRPr>
          </a:p>
        </p:txBody>
      </p:sp>
      <p:sp>
        <p:nvSpPr>
          <p:cNvPr id="611" name="Google Shape;611;p60"/>
          <p:cNvSpPr/>
          <p:nvPr/>
        </p:nvSpPr>
        <p:spPr>
          <a:xfrm>
            <a:off x="476000" y="1209350"/>
            <a:ext cx="2909700" cy="48843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0"/>
          <p:cNvSpPr txBox="1"/>
          <p:nvPr/>
        </p:nvSpPr>
        <p:spPr>
          <a:xfrm>
            <a:off x="456351"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fi-FI" sz="1200" b="1">
                <a:latin typeface="Arial"/>
                <a:ea typeface="Arial"/>
                <a:cs typeface="Arial"/>
                <a:sym typeface="Arial"/>
              </a:rPr>
              <a:t>ILMIÖN </a:t>
            </a:r>
            <a:r>
              <a:rPr lang="fi-FI" sz="1200" b="1"/>
              <a:t>NIMI:________________________________________________</a:t>
            </a:r>
            <a:endParaRPr/>
          </a:p>
          <a:p>
            <a:pPr marL="0" marR="0" lvl="0" indent="0" algn="l" rtl="0">
              <a:lnSpc>
                <a:spcPct val="90000"/>
              </a:lnSpc>
              <a:spcBef>
                <a:spcPts val="600"/>
              </a:spcBef>
              <a:spcAft>
                <a:spcPts val="0"/>
              </a:spcAft>
              <a:buClr>
                <a:srgbClr val="343D58"/>
              </a:buClr>
              <a:buSzPts val="800"/>
              <a:buFont typeface="Arial"/>
              <a:buNone/>
            </a:pPr>
            <a:r>
              <a:rPr lang="fi-FI" sz="800"/>
              <a:t>Kirjoita tähän tutkittavan ilmiön nimi</a:t>
            </a:r>
            <a:endParaRPr/>
          </a:p>
        </p:txBody>
      </p:sp>
      <p:sp>
        <p:nvSpPr>
          <p:cNvPr id="613" name="Google Shape;613;p60"/>
          <p:cNvSpPr txBox="1"/>
          <p:nvPr/>
        </p:nvSpPr>
        <p:spPr>
          <a:xfrm>
            <a:off x="5933726"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fi-FI" sz="1200" b="1"/>
              <a:t>OMA NIMI:________________________________________________</a:t>
            </a:r>
            <a:endParaRPr/>
          </a:p>
          <a:p>
            <a:pPr marL="0" marR="0" lvl="0" indent="0" algn="l" rtl="0">
              <a:lnSpc>
                <a:spcPct val="90000"/>
              </a:lnSpc>
              <a:spcBef>
                <a:spcPts val="600"/>
              </a:spcBef>
              <a:spcAft>
                <a:spcPts val="0"/>
              </a:spcAft>
              <a:buClr>
                <a:srgbClr val="343D58"/>
              </a:buClr>
              <a:buSzPts val="800"/>
              <a:buFont typeface="Arial"/>
              <a:buNone/>
            </a:pPr>
            <a:r>
              <a:rPr lang="fi-FI" sz="800"/>
              <a:t>Kirjoita tähän oma nimesi</a:t>
            </a:r>
            <a:endParaRPr/>
          </a:p>
        </p:txBody>
      </p:sp>
      <p:sp>
        <p:nvSpPr>
          <p:cNvPr id="614" name="Google Shape;614;p60"/>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ILMIÖPROSESSIN ARVIOINTI </a:t>
            </a:r>
            <a:endParaRPr sz="800"/>
          </a:p>
        </p:txBody>
      </p:sp>
      <p:sp>
        <p:nvSpPr>
          <p:cNvPr id="615" name="Google Shape;615;p60"/>
          <p:cNvSpPr/>
          <p:nvPr/>
        </p:nvSpPr>
        <p:spPr>
          <a:xfrm>
            <a:off x="3442550" y="771550"/>
            <a:ext cx="5429700" cy="3879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OSALLISUUS</a:t>
            </a:r>
            <a:endParaRPr b="1">
              <a:solidFill>
                <a:srgbClr val="FFFFFF"/>
              </a:solidFill>
            </a:endParaRPr>
          </a:p>
        </p:txBody>
      </p:sp>
      <p:sp>
        <p:nvSpPr>
          <p:cNvPr id="616" name="Google Shape;616;p60"/>
          <p:cNvSpPr txBox="1"/>
          <p:nvPr/>
        </p:nvSpPr>
        <p:spPr>
          <a:xfrm>
            <a:off x="3582800" y="1236475"/>
            <a:ext cx="5237100" cy="4143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None/>
            </a:pPr>
            <a:r>
              <a:rPr lang="fi-FI" b="1">
                <a:solidFill>
                  <a:srgbClr val="FFFFFF"/>
                </a:solidFill>
              </a:rPr>
              <a:t>OSALLISUUS</a:t>
            </a:r>
            <a:endParaRPr b="1">
              <a:solidFill>
                <a:srgbClr val="FFFFFF"/>
              </a:solidFill>
            </a:endParaRPr>
          </a:p>
        </p:txBody>
      </p:sp>
      <p:sp>
        <p:nvSpPr>
          <p:cNvPr id="617" name="Google Shape;617;p60"/>
          <p:cNvSpPr/>
          <p:nvPr/>
        </p:nvSpPr>
        <p:spPr>
          <a:xfrm>
            <a:off x="8736575" y="771425"/>
            <a:ext cx="3129600" cy="3879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ARVIOINTI</a:t>
            </a:r>
            <a:endParaRPr b="1">
              <a:solidFill>
                <a:srgbClr val="FFFFFF"/>
              </a:solidFill>
            </a:endParaRPr>
          </a:p>
        </p:txBody>
      </p:sp>
      <p:sp>
        <p:nvSpPr>
          <p:cNvPr id="618" name="Google Shape;618;p60"/>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7</a:t>
            </a:fld>
            <a:endParaRPr/>
          </a:p>
        </p:txBody>
      </p:sp>
      <p:grpSp>
        <p:nvGrpSpPr>
          <p:cNvPr id="619" name="Google Shape;619;p60"/>
          <p:cNvGrpSpPr/>
          <p:nvPr/>
        </p:nvGrpSpPr>
        <p:grpSpPr>
          <a:xfrm>
            <a:off x="3442625" y="5182800"/>
            <a:ext cx="5237100" cy="916975"/>
            <a:chOff x="3410250" y="5182800"/>
            <a:chExt cx="5237100" cy="916975"/>
          </a:xfrm>
        </p:grpSpPr>
        <p:grpSp>
          <p:nvGrpSpPr>
            <p:cNvPr id="620" name="Google Shape;620;p60"/>
            <p:cNvGrpSpPr/>
            <p:nvPr/>
          </p:nvGrpSpPr>
          <p:grpSpPr>
            <a:xfrm>
              <a:off x="3410250" y="5190675"/>
              <a:ext cx="5237100" cy="909100"/>
              <a:chOff x="3410250" y="1209350"/>
              <a:chExt cx="5237100" cy="909100"/>
            </a:xfrm>
          </p:grpSpPr>
          <p:sp>
            <p:nvSpPr>
              <p:cNvPr id="621" name="Google Shape;621;p60"/>
              <p:cNvSpPr/>
              <p:nvPr/>
            </p:nvSpPr>
            <p:spPr>
              <a:xfrm>
                <a:off x="3410250" y="1209450"/>
                <a:ext cx="5237100" cy="909000"/>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622" name="Google Shape;622;p60"/>
              <p:cNvSpPr/>
              <p:nvPr/>
            </p:nvSpPr>
            <p:spPr>
              <a:xfrm>
                <a:off x="3410250" y="1209350"/>
                <a:ext cx="1589400" cy="90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60"/>
            <p:cNvSpPr txBox="1"/>
            <p:nvPr/>
          </p:nvSpPr>
          <p:spPr>
            <a:xfrm>
              <a:off x="3511013" y="5182800"/>
              <a:ext cx="1386600" cy="9090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Clr>
                  <a:srgbClr val="343D58"/>
                </a:buClr>
                <a:buSzPts val="800"/>
                <a:buFont typeface="Arial"/>
                <a:buNone/>
              </a:pPr>
              <a:r>
                <a:rPr lang="fi-FI" sz="2000" b="1"/>
                <a:t>4.</a:t>
              </a:r>
              <a:endParaRPr sz="2000" b="1"/>
            </a:p>
            <a:p>
              <a:pPr marL="0" marR="0" lvl="0" indent="0" algn="ctr" rtl="0">
                <a:lnSpc>
                  <a:spcPct val="100000"/>
                </a:lnSpc>
                <a:spcBef>
                  <a:spcPts val="0"/>
                </a:spcBef>
                <a:spcAft>
                  <a:spcPts val="0"/>
                </a:spcAft>
                <a:buClr>
                  <a:srgbClr val="343D58"/>
                </a:buClr>
                <a:buSzPts val="800"/>
                <a:buFont typeface="Arial"/>
                <a:buNone/>
              </a:pPr>
              <a:r>
                <a:rPr lang="fi-FI" sz="800" b="1"/>
                <a:t>OPITUN JAKAMINEN</a:t>
              </a:r>
              <a:endParaRPr sz="800" b="1"/>
            </a:p>
            <a:p>
              <a:pPr marL="0" marR="0" lvl="0" indent="0" algn="ctr" rtl="0">
                <a:lnSpc>
                  <a:spcPct val="100000"/>
                </a:lnSpc>
                <a:spcBef>
                  <a:spcPts val="0"/>
                </a:spcBef>
                <a:spcAft>
                  <a:spcPts val="0"/>
                </a:spcAft>
                <a:buNone/>
              </a:pPr>
              <a:endParaRPr sz="800" b="1"/>
            </a:p>
            <a:p>
              <a:pPr marL="0" lvl="0" indent="0" algn="ctr" rtl="0">
                <a:spcBef>
                  <a:spcPts val="0"/>
                </a:spcBef>
                <a:spcAft>
                  <a:spcPts val="0"/>
                </a:spcAft>
                <a:buClr>
                  <a:schemeClr val="dk1"/>
                </a:buClr>
                <a:buSzPts val="1100"/>
                <a:buFont typeface="Arial"/>
                <a:buNone/>
              </a:pPr>
              <a:r>
                <a:rPr lang="fi-FI" sz="600"/>
                <a:t>Mitä teit ja mitä opit? Miten jaoit oppimaasi  muille?</a:t>
              </a:r>
              <a:endParaRPr sz="800" b="1"/>
            </a:p>
          </p:txBody>
        </p:sp>
      </p:grpSp>
      <p:sp>
        <p:nvSpPr>
          <p:cNvPr id="624" name="Google Shape;624;p60"/>
          <p:cNvSpPr txBox="1"/>
          <p:nvPr/>
        </p:nvSpPr>
        <p:spPr>
          <a:xfrm>
            <a:off x="8883050" y="1367975"/>
            <a:ext cx="2561400" cy="8127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rgbClr val="343D58"/>
              </a:buClr>
              <a:buSzPts val="800"/>
              <a:buFont typeface="Arial"/>
              <a:buNone/>
            </a:pPr>
            <a:r>
              <a:rPr lang="fi-FI" sz="800" b="1">
                <a:solidFill>
                  <a:schemeClr val="dk1"/>
                </a:solidFill>
              </a:rPr>
              <a:t>ARVIOINTI</a:t>
            </a:r>
            <a:endParaRPr sz="800" b="1">
              <a:solidFill>
                <a:schemeClr val="dk1"/>
              </a:solidFill>
            </a:endParaRPr>
          </a:p>
          <a:p>
            <a:pPr marL="0" lvl="0" indent="0" algn="l" rtl="0">
              <a:spcBef>
                <a:spcPts val="0"/>
              </a:spcBef>
              <a:spcAft>
                <a:spcPts val="0"/>
              </a:spcAft>
              <a:buClr>
                <a:schemeClr val="dk1"/>
              </a:buClr>
              <a:buSzPts val="1100"/>
              <a:buFont typeface="Arial"/>
              <a:buNone/>
            </a:pPr>
            <a:r>
              <a:rPr lang="fi-FI" sz="600">
                <a:solidFill>
                  <a:srgbClr val="343D58"/>
                </a:solidFill>
              </a:rPr>
              <a:t>Oppija esittelee suunnitelmansa toisille (ryhmälle, huoltajille, opettajille). Suunnitelmaa tarkennetaan oppimisprosessin edetessä.</a:t>
            </a:r>
            <a:endParaRPr sz="600">
              <a:solidFill>
                <a:srgbClr val="343D58"/>
              </a:solidFill>
            </a:endParaRPr>
          </a:p>
          <a:p>
            <a:pPr marL="0" lvl="0" indent="0" algn="l" rtl="0">
              <a:spcBef>
                <a:spcPts val="0"/>
              </a:spcBef>
              <a:spcAft>
                <a:spcPts val="0"/>
              </a:spcAft>
              <a:buClr>
                <a:schemeClr val="dk1"/>
              </a:buClr>
              <a:buSzPts val="1100"/>
              <a:buFont typeface="Arial"/>
              <a:buNone/>
            </a:pPr>
            <a:r>
              <a:rPr lang="fi-FI" sz="600">
                <a:solidFill>
                  <a:srgbClr val="343D58"/>
                </a:solidFill>
              </a:rPr>
              <a:t> </a:t>
            </a:r>
            <a:endParaRPr sz="800" b="1">
              <a:solidFill>
                <a:schemeClr val="dk1"/>
              </a:solidFill>
            </a:endParaRPr>
          </a:p>
          <a:p>
            <a:pPr marL="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r>
              <a:rPr lang="fi-FI" sz="600">
                <a:solidFill>
                  <a:srgbClr val="343D58"/>
                </a:solidFill>
              </a:rPr>
              <a:t>Vaiheiden 1-4 jälkeen oppija tekee väli- /loppuarvioinnin.</a:t>
            </a:r>
            <a:endParaRPr sz="600">
              <a:solidFill>
                <a:srgbClr val="343D58"/>
              </a:solidFill>
            </a:endParaRPr>
          </a:p>
          <a:p>
            <a:pPr marL="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r>
              <a:rPr lang="fi-FI" sz="600">
                <a:solidFill>
                  <a:srgbClr val="343D58"/>
                </a:solidFill>
              </a:rPr>
              <a:t> </a:t>
            </a:r>
            <a:endParaRPr sz="800" b="1">
              <a:solidFill>
                <a:schemeClr val="dk1"/>
              </a:solidFill>
            </a:endParaRPr>
          </a:p>
          <a:p>
            <a:pPr marL="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endParaRPr sz="800" b="1">
              <a:solidFill>
                <a:schemeClr val="dk1"/>
              </a:solidFill>
            </a:endParaRPr>
          </a:p>
          <a:p>
            <a:pPr marL="0" marR="0" lvl="0" indent="0" algn="l" rtl="0">
              <a:lnSpc>
                <a:spcPct val="100000"/>
              </a:lnSpc>
              <a:spcBef>
                <a:spcPts val="0"/>
              </a:spcBef>
              <a:spcAft>
                <a:spcPts val="0"/>
              </a:spcAft>
              <a:buNone/>
            </a:pPr>
            <a:endParaRPr sz="800" b="1">
              <a:solidFill>
                <a:schemeClr val="dk1"/>
              </a:solidFill>
            </a:endParaRPr>
          </a:p>
        </p:txBody>
      </p:sp>
      <p:sp>
        <p:nvSpPr>
          <p:cNvPr id="625" name="Google Shape;625;p60"/>
          <p:cNvSpPr txBox="1"/>
          <p:nvPr/>
        </p:nvSpPr>
        <p:spPr>
          <a:xfrm>
            <a:off x="8883050" y="5258925"/>
            <a:ext cx="2650500" cy="5478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rgbClr val="343D58"/>
              </a:buClr>
              <a:buSzPts val="800"/>
              <a:buFont typeface="Arial"/>
              <a:buNone/>
            </a:pPr>
            <a:r>
              <a:rPr lang="fi-FI" sz="800" b="1">
                <a:solidFill>
                  <a:schemeClr val="dk1"/>
                </a:solidFill>
              </a:rPr>
              <a:t>ARVIOINTI</a:t>
            </a:r>
            <a:endParaRPr sz="800" b="1">
              <a:solidFill>
                <a:schemeClr val="dk1"/>
              </a:solidFill>
            </a:endParaRPr>
          </a:p>
          <a:p>
            <a:pPr marL="0" lvl="0" indent="0" algn="l" rtl="0">
              <a:spcBef>
                <a:spcPts val="0"/>
              </a:spcBef>
              <a:spcAft>
                <a:spcPts val="0"/>
              </a:spcAft>
              <a:buClr>
                <a:schemeClr val="dk1"/>
              </a:buClr>
              <a:buSzPts val="1100"/>
              <a:buFont typeface="Arial"/>
              <a:buNone/>
            </a:pPr>
            <a:r>
              <a:rPr lang="fi-FI" sz="600">
                <a:solidFill>
                  <a:srgbClr val="343D58"/>
                </a:solidFill>
              </a:rPr>
              <a:t>Oppijat jakavat oppimaansa muulle yhteisölle. Luokka/ryhmä käyttää lainaa-, itsereflektio- ja vertaisarviointikortteja. </a:t>
            </a:r>
            <a:endParaRPr sz="600">
              <a:solidFill>
                <a:srgbClr val="343D58"/>
              </a:solidFill>
            </a:endParaRPr>
          </a:p>
          <a:p>
            <a:pPr marL="0" lvl="0" indent="0" algn="l" rtl="0">
              <a:spcBef>
                <a:spcPts val="0"/>
              </a:spcBef>
              <a:spcAft>
                <a:spcPts val="0"/>
              </a:spcAft>
              <a:buClr>
                <a:schemeClr val="dk1"/>
              </a:buClr>
              <a:buSzPts val="1100"/>
              <a:buFont typeface="Arial"/>
              <a:buNone/>
            </a:pPr>
            <a:endParaRPr sz="600">
              <a:solidFill>
                <a:srgbClr val="343D58"/>
              </a:solidFill>
            </a:endParaRPr>
          </a:p>
          <a:p>
            <a:pPr marL="0" lvl="0" indent="0" algn="l" rtl="0">
              <a:spcBef>
                <a:spcPts val="0"/>
              </a:spcBef>
              <a:spcAft>
                <a:spcPts val="0"/>
              </a:spcAft>
              <a:buClr>
                <a:schemeClr val="dk1"/>
              </a:buClr>
              <a:buSzPts val="1100"/>
              <a:buFont typeface="Arial"/>
              <a:buNone/>
            </a:pPr>
            <a:r>
              <a:rPr lang="fi-FI" sz="600">
                <a:solidFill>
                  <a:srgbClr val="343D58"/>
                </a:solidFill>
              </a:rPr>
              <a:t>Oppija ja opettaja tekevät väli- / loppuarvioinnin. Jos prosessi jatkuu, vaiheet 3 ja 4 täytetään uudelleen. </a:t>
            </a:r>
            <a:endParaRPr sz="600">
              <a:solidFill>
                <a:srgbClr val="343D58"/>
              </a:solidFill>
            </a:endParaRPr>
          </a:p>
          <a:p>
            <a:pPr marL="0" lvl="0" indent="0" algn="l" rtl="0">
              <a:spcBef>
                <a:spcPts val="0"/>
              </a:spcBef>
              <a:spcAft>
                <a:spcPts val="0"/>
              </a:spcAft>
              <a:buClr>
                <a:schemeClr val="dk1"/>
              </a:buClr>
              <a:buSzPts val="1100"/>
              <a:buFont typeface="Arial"/>
              <a:buNone/>
            </a:pPr>
            <a:endParaRPr sz="800" b="1">
              <a:solidFill>
                <a:schemeClr val="dk1"/>
              </a:solidFill>
            </a:endParaRPr>
          </a:p>
          <a:p>
            <a:pPr marL="0" marR="0" lvl="0" indent="0" algn="l" rtl="0">
              <a:lnSpc>
                <a:spcPct val="100000"/>
              </a:lnSpc>
              <a:spcBef>
                <a:spcPts val="0"/>
              </a:spcBef>
              <a:spcAft>
                <a:spcPts val="0"/>
              </a:spcAft>
              <a:buNone/>
            </a:pPr>
            <a:endParaRPr sz="800" b="1"/>
          </a:p>
          <a:p>
            <a:pPr marL="0" marR="0" lvl="0" indent="0" algn="l" rtl="0">
              <a:lnSpc>
                <a:spcPct val="100000"/>
              </a:lnSpc>
              <a:spcBef>
                <a:spcPts val="0"/>
              </a:spcBef>
              <a:spcAft>
                <a:spcPts val="0"/>
              </a:spcAft>
              <a:buNone/>
            </a:pPr>
            <a:endParaRPr sz="800" b="1"/>
          </a:p>
        </p:txBody>
      </p:sp>
      <p:sp>
        <p:nvSpPr>
          <p:cNvPr id="626" name="Google Shape;626;p60"/>
          <p:cNvSpPr txBox="1"/>
          <p:nvPr/>
        </p:nvSpPr>
        <p:spPr>
          <a:xfrm>
            <a:off x="5109000" y="5274200"/>
            <a:ext cx="3423600" cy="7329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None/>
            </a:pPr>
            <a:endParaRPr sz="600"/>
          </a:p>
        </p:txBody>
      </p:sp>
      <p:grpSp>
        <p:nvGrpSpPr>
          <p:cNvPr id="627" name="Google Shape;627;p60"/>
          <p:cNvGrpSpPr/>
          <p:nvPr/>
        </p:nvGrpSpPr>
        <p:grpSpPr>
          <a:xfrm>
            <a:off x="8674630" y="3028046"/>
            <a:ext cx="66373" cy="291131"/>
            <a:chOff x="8647174" y="1437096"/>
            <a:chExt cx="118206" cy="518487"/>
          </a:xfrm>
        </p:grpSpPr>
        <p:sp>
          <p:nvSpPr>
            <p:cNvPr id="628" name="Google Shape;628;p60"/>
            <p:cNvSpPr/>
            <p:nvPr/>
          </p:nvSpPr>
          <p:spPr>
            <a:xfrm rot="-5400000">
              <a:off x="8591230" y="1781434"/>
              <a:ext cx="230100" cy="118200"/>
            </a:xfrm>
            <a:prstGeom prst="triangle">
              <a:avLst>
                <a:gd name="adj" fmla="val 50000"/>
              </a:avLst>
            </a:prstGeom>
            <a:solidFill>
              <a:srgbClr val="F5A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0"/>
            <p:cNvSpPr/>
            <p:nvPr/>
          </p:nvSpPr>
          <p:spPr>
            <a:xfrm rot="5400000">
              <a:off x="8591224" y="1493046"/>
              <a:ext cx="230100" cy="118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60"/>
          <p:cNvGrpSpPr/>
          <p:nvPr/>
        </p:nvGrpSpPr>
        <p:grpSpPr>
          <a:xfrm>
            <a:off x="8674630" y="5498083"/>
            <a:ext cx="66373" cy="291131"/>
            <a:chOff x="8647174" y="1437096"/>
            <a:chExt cx="118206" cy="518487"/>
          </a:xfrm>
        </p:grpSpPr>
        <p:sp>
          <p:nvSpPr>
            <p:cNvPr id="631" name="Google Shape;631;p60"/>
            <p:cNvSpPr/>
            <p:nvPr/>
          </p:nvSpPr>
          <p:spPr>
            <a:xfrm rot="-5400000">
              <a:off x="8591230" y="1781434"/>
              <a:ext cx="230100" cy="118200"/>
            </a:xfrm>
            <a:prstGeom prst="triangle">
              <a:avLst>
                <a:gd name="adj" fmla="val 50000"/>
              </a:avLst>
            </a:prstGeom>
            <a:solidFill>
              <a:srgbClr val="F5A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0"/>
            <p:cNvSpPr/>
            <p:nvPr/>
          </p:nvSpPr>
          <p:spPr>
            <a:xfrm rot="5400000">
              <a:off x="8591224" y="1493046"/>
              <a:ext cx="230100" cy="118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60"/>
          <p:cNvSpPr txBox="1"/>
          <p:nvPr/>
        </p:nvSpPr>
        <p:spPr>
          <a:xfrm>
            <a:off x="5109000" y="1301350"/>
            <a:ext cx="3482400" cy="11217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chemeClr val="dk1"/>
              </a:buClr>
              <a:buSzPts val="1100"/>
              <a:buFont typeface="Arial"/>
              <a:buNone/>
            </a:pPr>
            <a:r>
              <a:rPr lang="fi-FI" sz="600" b="1"/>
              <a:t>Mitä?</a:t>
            </a:r>
            <a:endParaRPr sz="600" b="1"/>
          </a:p>
          <a:p>
            <a:pPr marL="0" marR="0" lvl="0" indent="0" algn="l" rtl="0">
              <a:lnSpc>
                <a:spcPct val="100000"/>
              </a:lnSpc>
              <a:spcBef>
                <a:spcPts val="0"/>
              </a:spcBef>
              <a:spcAft>
                <a:spcPts val="0"/>
              </a:spcAft>
              <a:buNone/>
            </a:pPr>
            <a:endParaRPr sz="600"/>
          </a:p>
          <a:p>
            <a:pPr marL="0" marR="0" lvl="0" indent="0" algn="l" rtl="0">
              <a:lnSpc>
                <a:spcPct val="100000"/>
              </a:lnSpc>
              <a:spcBef>
                <a:spcPts val="0"/>
              </a:spcBef>
              <a:spcAft>
                <a:spcPts val="0"/>
              </a:spcAft>
              <a:buNone/>
            </a:pPr>
            <a:endParaRPr sz="600"/>
          </a:p>
        </p:txBody>
      </p:sp>
      <p:sp>
        <p:nvSpPr>
          <p:cNvPr id="634" name="Google Shape;634;p60"/>
          <p:cNvSpPr txBox="1"/>
          <p:nvPr/>
        </p:nvSpPr>
        <p:spPr>
          <a:xfrm>
            <a:off x="3442550" y="1205959"/>
            <a:ext cx="1589400" cy="38964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Clr>
                <a:srgbClr val="343D58"/>
              </a:buClr>
              <a:buSzPts val="800"/>
              <a:buFont typeface="Arial"/>
              <a:buNone/>
            </a:pPr>
            <a:r>
              <a:rPr lang="fi-FI" sz="2000" b="1"/>
              <a:t>3.</a:t>
            </a:r>
            <a:endParaRPr sz="2000" b="1"/>
          </a:p>
          <a:p>
            <a:pPr marL="0" marR="0" lvl="0" indent="0" algn="ctr" rtl="0">
              <a:lnSpc>
                <a:spcPct val="100000"/>
              </a:lnSpc>
              <a:spcBef>
                <a:spcPts val="0"/>
              </a:spcBef>
              <a:spcAft>
                <a:spcPts val="0"/>
              </a:spcAft>
              <a:buClr>
                <a:srgbClr val="343D58"/>
              </a:buClr>
              <a:buSzPts val="800"/>
              <a:buFont typeface="Arial"/>
              <a:buNone/>
            </a:pPr>
            <a:r>
              <a:rPr lang="fi-FI" sz="800" b="1"/>
              <a:t>SUUNNITELMA</a:t>
            </a:r>
            <a:endParaRPr sz="800" b="1"/>
          </a:p>
          <a:p>
            <a:pPr marL="0" marR="0" lvl="0" indent="0" algn="ctr" rtl="0">
              <a:lnSpc>
                <a:spcPct val="100000"/>
              </a:lnSpc>
              <a:spcBef>
                <a:spcPts val="0"/>
              </a:spcBef>
              <a:spcAft>
                <a:spcPts val="0"/>
              </a:spcAft>
              <a:buNone/>
            </a:pPr>
            <a:endParaRPr sz="800" b="1"/>
          </a:p>
          <a:p>
            <a:pPr marL="0" lvl="0" indent="0" algn="ctr" rtl="0">
              <a:spcBef>
                <a:spcPts val="0"/>
              </a:spcBef>
              <a:spcAft>
                <a:spcPts val="0"/>
              </a:spcAft>
              <a:buClr>
                <a:schemeClr val="dk1"/>
              </a:buClr>
              <a:buSzPts val="1100"/>
              <a:buFont typeface="Arial"/>
              <a:buNone/>
            </a:pPr>
            <a:r>
              <a:rPr lang="fi-FI" sz="600">
                <a:solidFill>
                  <a:schemeClr val="dk1"/>
                </a:solidFill>
              </a:rPr>
              <a:t>Miten ja mistä aiot etsiä tietoa ilmiöstä? </a:t>
            </a:r>
            <a:endParaRPr sz="600">
              <a:solidFill>
                <a:schemeClr val="dk1"/>
              </a:solidFill>
            </a:endParaRPr>
          </a:p>
          <a:p>
            <a:pPr marL="0" lvl="0" indent="0" algn="ctr" rtl="0">
              <a:spcBef>
                <a:spcPts val="0"/>
              </a:spcBef>
              <a:spcAft>
                <a:spcPts val="0"/>
              </a:spcAft>
              <a:buClr>
                <a:schemeClr val="dk1"/>
              </a:buClr>
              <a:buSzPts val="1100"/>
              <a:buFont typeface="Arial"/>
              <a:buNone/>
            </a:pPr>
            <a:r>
              <a:rPr lang="fi-FI" sz="600">
                <a:solidFill>
                  <a:schemeClr val="dk1"/>
                </a:solidFill>
              </a:rPr>
              <a:t>Miten saavutat asettamasi tavoitteet? </a:t>
            </a:r>
            <a:endParaRPr sz="600">
              <a:solidFill>
                <a:schemeClr val="dk1"/>
              </a:solidFill>
            </a:endParaRPr>
          </a:p>
          <a:p>
            <a:pPr marL="0" lvl="0" indent="0" algn="ctr" rtl="0">
              <a:spcBef>
                <a:spcPts val="0"/>
              </a:spcBef>
              <a:spcAft>
                <a:spcPts val="0"/>
              </a:spcAft>
              <a:buClr>
                <a:schemeClr val="dk1"/>
              </a:buClr>
              <a:buSzPts val="1100"/>
              <a:buFont typeface="Arial"/>
              <a:buNone/>
            </a:pPr>
            <a:r>
              <a:rPr lang="fi-FI" sz="600">
                <a:solidFill>
                  <a:schemeClr val="dk1"/>
                </a:solidFill>
              </a:rPr>
              <a:t>Miten aiot työskennellä?</a:t>
            </a:r>
            <a:endParaRPr sz="800" b="1"/>
          </a:p>
        </p:txBody>
      </p:sp>
      <p:cxnSp>
        <p:nvCxnSpPr>
          <p:cNvPr id="635" name="Google Shape;635;p60"/>
          <p:cNvCxnSpPr/>
          <p:nvPr/>
        </p:nvCxnSpPr>
        <p:spPr>
          <a:xfrm>
            <a:off x="5030125" y="2518875"/>
            <a:ext cx="3656700" cy="0"/>
          </a:xfrm>
          <a:prstGeom prst="straightConnector1">
            <a:avLst/>
          </a:prstGeom>
          <a:noFill/>
          <a:ln w="9525" cap="flat" cmpd="sng">
            <a:solidFill>
              <a:srgbClr val="9FC9EB"/>
            </a:solidFill>
            <a:prstDash val="dot"/>
            <a:round/>
            <a:headEnd type="none" w="med" len="med"/>
            <a:tailEnd type="none" w="med" len="med"/>
          </a:ln>
        </p:spPr>
      </p:cxnSp>
      <p:cxnSp>
        <p:nvCxnSpPr>
          <p:cNvPr id="636" name="Google Shape;636;p60"/>
          <p:cNvCxnSpPr/>
          <p:nvPr/>
        </p:nvCxnSpPr>
        <p:spPr>
          <a:xfrm>
            <a:off x="5030125" y="3828400"/>
            <a:ext cx="3656700" cy="0"/>
          </a:xfrm>
          <a:prstGeom prst="straightConnector1">
            <a:avLst/>
          </a:prstGeom>
          <a:noFill/>
          <a:ln w="9525" cap="flat" cmpd="sng">
            <a:solidFill>
              <a:srgbClr val="9FC9EB"/>
            </a:solidFill>
            <a:prstDash val="dot"/>
            <a:round/>
            <a:headEnd type="none" w="med" len="med"/>
            <a:tailEnd type="none" w="med" len="med"/>
          </a:ln>
        </p:spPr>
      </p:cxnSp>
      <p:sp>
        <p:nvSpPr>
          <p:cNvPr id="637" name="Google Shape;637;p60"/>
          <p:cNvSpPr txBox="1"/>
          <p:nvPr/>
        </p:nvSpPr>
        <p:spPr>
          <a:xfrm>
            <a:off x="5109000" y="2612788"/>
            <a:ext cx="3482400" cy="11217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chemeClr val="dk1"/>
              </a:buClr>
              <a:buSzPts val="1100"/>
              <a:buFont typeface="Arial"/>
              <a:buNone/>
            </a:pPr>
            <a:r>
              <a:rPr lang="fi-FI" sz="600" b="1"/>
              <a:t>Miten?</a:t>
            </a:r>
            <a:endParaRPr sz="600" b="1"/>
          </a:p>
          <a:p>
            <a:pPr marL="0" marR="0" lvl="0" indent="0" algn="l" rtl="0">
              <a:lnSpc>
                <a:spcPct val="100000"/>
              </a:lnSpc>
              <a:spcBef>
                <a:spcPts val="0"/>
              </a:spcBef>
              <a:spcAft>
                <a:spcPts val="0"/>
              </a:spcAft>
              <a:buNone/>
            </a:pPr>
            <a:endParaRPr sz="600"/>
          </a:p>
          <a:p>
            <a:pPr marL="0" marR="0" lvl="0" indent="0" algn="l" rtl="0">
              <a:lnSpc>
                <a:spcPct val="100000"/>
              </a:lnSpc>
              <a:spcBef>
                <a:spcPts val="0"/>
              </a:spcBef>
              <a:spcAft>
                <a:spcPts val="0"/>
              </a:spcAft>
              <a:buNone/>
            </a:pPr>
            <a:endParaRPr sz="600"/>
          </a:p>
        </p:txBody>
      </p:sp>
      <p:sp>
        <p:nvSpPr>
          <p:cNvPr id="638" name="Google Shape;638;p60"/>
          <p:cNvSpPr txBox="1"/>
          <p:nvPr/>
        </p:nvSpPr>
        <p:spPr>
          <a:xfrm>
            <a:off x="5109000" y="3944738"/>
            <a:ext cx="3482400" cy="11217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chemeClr val="dk1"/>
              </a:buClr>
              <a:buSzPts val="1100"/>
              <a:buFont typeface="Arial"/>
              <a:buNone/>
            </a:pPr>
            <a:r>
              <a:rPr lang="fi-FI" sz="600" b="1"/>
              <a:t>Milloin?</a:t>
            </a:r>
            <a:endParaRPr sz="600" b="1"/>
          </a:p>
          <a:p>
            <a:pPr marL="0" marR="0" lvl="0" indent="0" algn="l" rtl="0">
              <a:lnSpc>
                <a:spcPct val="100000"/>
              </a:lnSpc>
              <a:spcBef>
                <a:spcPts val="0"/>
              </a:spcBef>
              <a:spcAft>
                <a:spcPts val="0"/>
              </a:spcAft>
              <a:buNone/>
            </a:pPr>
            <a:endParaRPr sz="600"/>
          </a:p>
        </p:txBody>
      </p:sp>
      <p:sp>
        <p:nvSpPr>
          <p:cNvPr id="639" name="Google Shape;639;p60"/>
          <p:cNvSpPr txBox="1"/>
          <p:nvPr/>
        </p:nvSpPr>
        <p:spPr>
          <a:xfrm>
            <a:off x="629075" y="1301350"/>
            <a:ext cx="2718300" cy="468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43D58"/>
              </a:buClr>
              <a:buSzPts val="800"/>
              <a:buFont typeface="Arial"/>
              <a:buNone/>
            </a:pPr>
            <a:r>
              <a:rPr lang="fi-FI" sz="800" b="1">
                <a:solidFill>
                  <a:schemeClr val="dk1"/>
                </a:solidFill>
              </a:rPr>
              <a:t>Mitä meidän tulee oppia?</a:t>
            </a:r>
            <a:endParaRPr sz="800" b="1">
              <a:solidFill>
                <a:schemeClr val="dk1"/>
              </a:solidFill>
            </a:endParaRPr>
          </a:p>
          <a:p>
            <a:pPr marL="0" marR="0" lvl="0" indent="0" algn="l" rtl="0">
              <a:lnSpc>
                <a:spcPct val="100000"/>
              </a:lnSpc>
              <a:spcBef>
                <a:spcPts val="0"/>
              </a:spcBef>
              <a:spcAft>
                <a:spcPts val="0"/>
              </a:spcAft>
              <a:buClr>
                <a:srgbClr val="343D58"/>
              </a:buClr>
              <a:buSzPts val="800"/>
              <a:buFont typeface="Arial"/>
              <a:buNone/>
            </a:pPr>
            <a:r>
              <a:rPr lang="fi-FI" sz="800">
                <a:solidFill>
                  <a:schemeClr val="dk1"/>
                </a:solidFill>
              </a:rPr>
              <a:t>(Opetussuunnitelmasta noussut ilmiön päätavoite)</a:t>
            </a:r>
            <a:endParaRPr sz="800">
              <a:solidFill>
                <a:schemeClr val="dk1"/>
              </a:solidFill>
            </a:endParaRPr>
          </a:p>
          <a:p>
            <a:pPr marL="0" marR="0" lvl="0" indent="0" algn="l" rtl="0">
              <a:lnSpc>
                <a:spcPct val="100000"/>
              </a:lnSpc>
              <a:spcBef>
                <a:spcPts val="0"/>
              </a:spcBef>
              <a:spcAft>
                <a:spcPts val="0"/>
              </a:spcAft>
              <a:buClr>
                <a:srgbClr val="343D58"/>
              </a:buClr>
              <a:buSzPts val="800"/>
              <a:buFont typeface="Arial"/>
              <a:buNone/>
            </a:pPr>
            <a:r>
              <a:rPr lang="fi-FI" sz="800" b="1">
                <a:solidFill>
                  <a:schemeClr val="dk1"/>
                </a:solidFill>
              </a:rPr>
              <a:t>Mitkä ovat tämän ilmiön opiskelun tavoitteet?</a:t>
            </a:r>
            <a:endParaRPr sz="800" b="1">
              <a:solidFill>
                <a:schemeClr val="dk1"/>
              </a:solidFill>
            </a:endParaRPr>
          </a:p>
          <a:p>
            <a:pPr marL="0" lvl="0" indent="0" algn="l" rtl="0">
              <a:spcBef>
                <a:spcPts val="0"/>
              </a:spcBef>
              <a:spcAft>
                <a:spcPts val="0"/>
              </a:spcAft>
              <a:buClr>
                <a:srgbClr val="343D58"/>
              </a:buClr>
              <a:buSzPts val="800"/>
              <a:buFont typeface="Arial"/>
              <a:buNone/>
            </a:pPr>
            <a:r>
              <a:rPr lang="fi-FI" sz="800">
                <a:solidFill>
                  <a:schemeClr val="dk1"/>
                </a:solidFill>
              </a:rPr>
              <a:t>(Ilmiön päätavoitteen kuvaus omin sanoin. Mitä tavoite tarkoittaa?)</a:t>
            </a:r>
            <a:endParaRPr sz="800">
              <a:solidFill>
                <a:schemeClr val="dk1"/>
              </a:solidFill>
            </a:endParaRPr>
          </a:p>
          <a:p>
            <a:pPr marL="0" marR="0" lvl="0" indent="0" algn="l" rtl="0">
              <a:lnSpc>
                <a:spcPct val="100000"/>
              </a:lnSpc>
              <a:spcBef>
                <a:spcPts val="0"/>
              </a:spcBef>
              <a:spcAft>
                <a:spcPts val="0"/>
              </a:spcAft>
              <a:buClr>
                <a:srgbClr val="343D58"/>
              </a:buClr>
              <a:buSzPts val="800"/>
              <a:buFont typeface="Arial"/>
              <a:buNone/>
            </a:pPr>
            <a:endParaRPr sz="1000" b="1">
              <a:solidFill>
                <a:schemeClr val="dk1"/>
              </a:solidFill>
            </a:endParaRPr>
          </a:p>
          <a:p>
            <a:pPr marL="0" marR="0" lvl="0" indent="0" algn="l" rtl="0">
              <a:lnSpc>
                <a:spcPct val="100000"/>
              </a:lnSpc>
              <a:spcBef>
                <a:spcPts val="0"/>
              </a:spcBef>
              <a:spcAft>
                <a:spcPts val="0"/>
              </a:spcAft>
              <a:buClr>
                <a:srgbClr val="343D58"/>
              </a:buClr>
              <a:buSzPts val="800"/>
              <a:buFont typeface="Arial"/>
              <a:buNone/>
            </a:pPr>
            <a:r>
              <a:rPr lang="fi-FI" sz="1000" b="1">
                <a:solidFill>
                  <a:schemeClr val="dk1"/>
                </a:solidFill>
              </a:rPr>
              <a:t>	</a:t>
            </a:r>
            <a:endParaRPr sz="1000"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1"/>
          <p:cNvSpPr/>
          <p:nvPr/>
        </p:nvSpPr>
        <p:spPr>
          <a:xfrm>
            <a:off x="6350550" y="88938"/>
            <a:ext cx="5740200" cy="6680100"/>
          </a:xfrm>
          <a:prstGeom prst="roundRect">
            <a:avLst>
              <a:gd name="adj" fmla="val 205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61"/>
          <p:cNvGrpSpPr/>
          <p:nvPr/>
        </p:nvGrpSpPr>
        <p:grpSpPr>
          <a:xfrm rot="444897">
            <a:off x="7474583" y="2549176"/>
            <a:ext cx="3998431" cy="2375652"/>
            <a:chOff x="4721575" y="1533375"/>
            <a:chExt cx="4755900" cy="2825700"/>
          </a:xfrm>
        </p:grpSpPr>
        <p:sp>
          <p:nvSpPr>
            <p:cNvPr id="646" name="Google Shape;646;p61"/>
            <p:cNvSpPr/>
            <p:nvPr/>
          </p:nvSpPr>
          <p:spPr>
            <a:xfrm rot="-217">
              <a:off x="4721575" y="1533525"/>
              <a:ext cx="4755900" cy="2825400"/>
            </a:xfrm>
            <a:prstGeom prst="roundRect">
              <a:avLst>
                <a:gd name="adj" fmla="val 6134"/>
              </a:avLst>
            </a:prstGeom>
            <a:solidFill>
              <a:srgbClr val="FFFFFF"/>
            </a:solidFill>
            <a:ln w="9525" cap="flat" cmpd="sng">
              <a:solidFill>
                <a:schemeClr val="accent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pic>
          <p:nvPicPr>
            <p:cNvPr id="647" name="Google Shape;647;p61"/>
            <p:cNvPicPr preferRelativeResize="0"/>
            <p:nvPr/>
          </p:nvPicPr>
          <p:blipFill>
            <a:blip r:embed="rId3">
              <a:alphaModFix/>
            </a:blip>
            <a:stretch>
              <a:fillRect/>
            </a:stretch>
          </p:blipFill>
          <p:spPr>
            <a:xfrm rot="100">
              <a:off x="5278080" y="3878602"/>
              <a:ext cx="307876" cy="85597"/>
            </a:xfrm>
            <a:prstGeom prst="rect">
              <a:avLst/>
            </a:prstGeom>
            <a:noFill/>
            <a:ln>
              <a:noFill/>
            </a:ln>
          </p:spPr>
        </p:pic>
        <p:pic>
          <p:nvPicPr>
            <p:cNvPr id="648" name="Google Shape;648;p61"/>
            <p:cNvPicPr preferRelativeResize="0"/>
            <p:nvPr/>
          </p:nvPicPr>
          <p:blipFill>
            <a:blip r:embed="rId4">
              <a:alphaModFix/>
            </a:blip>
            <a:stretch>
              <a:fillRect/>
            </a:stretch>
          </p:blipFill>
          <p:spPr>
            <a:xfrm>
              <a:off x="6792740" y="2205842"/>
              <a:ext cx="209770" cy="218513"/>
            </a:xfrm>
            <a:prstGeom prst="rect">
              <a:avLst/>
            </a:prstGeom>
            <a:noFill/>
            <a:ln>
              <a:noFill/>
            </a:ln>
          </p:spPr>
        </p:pic>
        <p:pic>
          <p:nvPicPr>
            <p:cNvPr id="649" name="Google Shape;649;p61"/>
            <p:cNvPicPr preferRelativeResize="0"/>
            <p:nvPr/>
          </p:nvPicPr>
          <p:blipFill>
            <a:blip r:embed="rId5">
              <a:alphaModFix/>
            </a:blip>
            <a:stretch>
              <a:fillRect/>
            </a:stretch>
          </p:blipFill>
          <p:spPr>
            <a:xfrm rot="129">
              <a:off x="5299422" y="3001911"/>
              <a:ext cx="261954" cy="199978"/>
            </a:xfrm>
            <a:prstGeom prst="rect">
              <a:avLst/>
            </a:prstGeom>
            <a:noFill/>
            <a:ln>
              <a:noFill/>
            </a:ln>
          </p:spPr>
        </p:pic>
        <p:pic>
          <p:nvPicPr>
            <p:cNvPr id="650" name="Google Shape;650;p61"/>
            <p:cNvPicPr preferRelativeResize="0"/>
            <p:nvPr/>
          </p:nvPicPr>
          <p:blipFill>
            <a:blip r:embed="rId6">
              <a:alphaModFix/>
            </a:blip>
            <a:stretch>
              <a:fillRect/>
            </a:stretch>
          </p:blipFill>
          <p:spPr>
            <a:xfrm rot="-30">
              <a:off x="5284208" y="3368359"/>
              <a:ext cx="295629" cy="291253"/>
            </a:xfrm>
            <a:prstGeom prst="rect">
              <a:avLst/>
            </a:prstGeom>
            <a:noFill/>
            <a:ln>
              <a:noFill/>
            </a:ln>
          </p:spPr>
        </p:pic>
        <p:pic>
          <p:nvPicPr>
            <p:cNvPr id="651" name="Google Shape;651;p61"/>
            <p:cNvPicPr preferRelativeResize="0"/>
            <p:nvPr/>
          </p:nvPicPr>
          <p:blipFill>
            <a:blip r:embed="rId7">
              <a:alphaModFix/>
            </a:blip>
            <a:stretch>
              <a:fillRect/>
            </a:stretch>
          </p:blipFill>
          <p:spPr>
            <a:xfrm>
              <a:off x="5340521" y="2164788"/>
              <a:ext cx="179759" cy="300603"/>
            </a:xfrm>
            <a:prstGeom prst="rect">
              <a:avLst/>
            </a:prstGeom>
            <a:noFill/>
            <a:ln>
              <a:noFill/>
            </a:ln>
          </p:spPr>
        </p:pic>
        <p:pic>
          <p:nvPicPr>
            <p:cNvPr id="652" name="Google Shape;652;p61"/>
            <p:cNvPicPr preferRelativeResize="0"/>
            <p:nvPr/>
          </p:nvPicPr>
          <p:blipFill>
            <a:blip r:embed="rId8">
              <a:alphaModFix/>
            </a:blip>
            <a:stretch>
              <a:fillRect/>
            </a:stretch>
          </p:blipFill>
          <p:spPr>
            <a:xfrm rot="-31">
              <a:off x="5319749" y="2560727"/>
              <a:ext cx="221300" cy="273200"/>
            </a:xfrm>
            <a:prstGeom prst="rect">
              <a:avLst/>
            </a:prstGeom>
            <a:noFill/>
            <a:ln>
              <a:noFill/>
            </a:ln>
          </p:spPr>
        </p:pic>
        <p:pic>
          <p:nvPicPr>
            <p:cNvPr id="653" name="Google Shape;653;p61"/>
            <p:cNvPicPr preferRelativeResize="0"/>
            <p:nvPr/>
          </p:nvPicPr>
          <p:blipFill>
            <a:blip r:embed="rId9">
              <a:alphaModFix/>
            </a:blip>
            <a:stretch>
              <a:fillRect/>
            </a:stretch>
          </p:blipFill>
          <p:spPr>
            <a:xfrm rot="-97">
              <a:off x="6764671" y="2572518"/>
              <a:ext cx="286681" cy="265192"/>
            </a:xfrm>
            <a:prstGeom prst="rect">
              <a:avLst/>
            </a:prstGeom>
            <a:noFill/>
            <a:ln>
              <a:noFill/>
            </a:ln>
          </p:spPr>
        </p:pic>
        <p:sp>
          <p:nvSpPr>
            <p:cNvPr id="654" name="Google Shape;654;p61"/>
            <p:cNvSpPr/>
            <p:nvPr/>
          </p:nvSpPr>
          <p:spPr>
            <a:xfrm>
              <a:off x="4924425" y="2171700"/>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1"/>
            <p:cNvSpPr txBox="1"/>
            <p:nvPr/>
          </p:nvSpPr>
          <p:spPr>
            <a:xfrm>
              <a:off x="5596350" y="2191800"/>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9FC9EB"/>
                  </a:solidFill>
                </a:rPr>
                <a:t>Kuuntelin</a:t>
              </a:r>
              <a:endParaRPr sz="700" b="1">
                <a:solidFill>
                  <a:srgbClr val="9FC9EB"/>
                </a:solidFill>
              </a:endParaRPr>
            </a:p>
          </p:txBody>
        </p:sp>
        <p:sp>
          <p:nvSpPr>
            <p:cNvPr id="656" name="Google Shape;656;p61"/>
            <p:cNvSpPr/>
            <p:nvPr/>
          </p:nvSpPr>
          <p:spPr>
            <a:xfrm>
              <a:off x="4924425" y="2561725"/>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1"/>
            <p:cNvSpPr txBox="1"/>
            <p:nvPr/>
          </p:nvSpPr>
          <p:spPr>
            <a:xfrm>
              <a:off x="5596350" y="2581825"/>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9FC9EB"/>
                  </a:solidFill>
                </a:rPr>
                <a:t>Kirjoitin</a:t>
              </a:r>
              <a:endParaRPr sz="700" b="1">
                <a:solidFill>
                  <a:srgbClr val="9FC9EB"/>
                </a:solidFill>
              </a:endParaRPr>
            </a:p>
          </p:txBody>
        </p:sp>
        <p:sp>
          <p:nvSpPr>
            <p:cNvPr id="658" name="Google Shape;658;p61"/>
            <p:cNvSpPr/>
            <p:nvPr/>
          </p:nvSpPr>
          <p:spPr>
            <a:xfrm>
              <a:off x="4924425" y="2963163"/>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1"/>
            <p:cNvSpPr txBox="1"/>
            <p:nvPr/>
          </p:nvSpPr>
          <p:spPr>
            <a:xfrm>
              <a:off x="5596346" y="2983250"/>
              <a:ext cx="9216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9FC9EB"/>
                  </a:solidFill>
                </a:rPr>
                <a:t>Keskustelin</a:t>
              </a:r>
              <a:endParaRPr sz="700" b="1">
                <a:solidFill>
                  <a:srgbClr val="9FC9EB"/>
                </a:solidFill>
              </a:endParaRPr>
            </a:p>
          </p:txBody>
        </p:sp>
        <p:sp>
          <p:nvSpPr>
            <p:cNvPr id="660" name="Google Shape;660;p61"/>
            <p:cNvSpPr/>
            <p:nvPr/>
          </p:nvSpPr>
          <p:spPr>
            <a:xfrm>
              <a:off x="4924425" y="3382275"/>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1"/>
            <p:cNvSpPr txBox="1"/>
            <p:nvPr/>
          </p:nvSpPr>
          <p:spPr>
            <a:xfrm>
              <a:off x="5596350" y="3402375"/>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9FC9EB"/>
                  </a:solidFill>
                </a:rPr>
                <a:t>Tutkin</a:t>
              </a:r>
              <a:endParaRPr sz="700" b="1">
                <a:solidFill>
                  <a:srgbClr val="9FC9EB"/>
                </a:solidFill>
              </a:endParaRPr>
            </a:p>
          </p:txBody>
        </p:sp>
        <p:sp>
          <p:nvSpPr>
            <p:cNvPr id="662" name="Google Shape;662;p61"/>
            <p:cNvSpPr/>
            <p:nvPr/>
          </p:nvSpPr>
          <p:spPr>
            <a:xfrm>
              <a:off x="4924425" y="3778000"/>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1"/>
            <p:cNvSpPr txBox="1"/>
            <p:nvPr/>
          </p:nvSpPr>
          <p:spPr>
            <a:xfrm>
              <a:off x="5596350" y="3798100"/>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9FC9EB"/>
                  </a:solidFill>
                </a:rPr>
                <a:t>Näin</a:t>
              </a:r>
              <a:endParaRPr sz="700" b="1">
                <a:solidFill>
                  <a:srgbClr val="9FC9EB"/>
                </a:solidFill>
              </a:endParaRPr>
            </a:p>
          </p:txBody>
        </p:sp>
        <p:sp>
          <p:nvSpPr>
            <p:cNvPr id="664" name="Google Shape;664;p61"/>
            <p:cNvSpPr/>
            <p:nvPr/>
          </p:nvSpPr>
          <p:spPr>
            <a:xfrm>
              <a:off x="6391650" y="2171700"/>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1"/>
            <p:cNvSpPr txBox="1"/>
            <p:nvPr/>
          </p:nvSpPr>
          <p:spPr>
            <a:xfrm>
              <a:off x="7063575" y="2191800"/>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9FC9EB"/>
                  </a:solidFill>
                </a:rPr>
                <a:t>Luin</a:t>
              </a:r>
              <a:endParaRPr sz="700" b="1">
                <a:solidFill>
                  <a:srgbClr val="9FC9EB"/>
                </a:solidFill>
              </a:endParaRPr>
            </a:p>
          </p:txBody>
        </p:sp>
        <p:sp>
          <p:nvSpPr>
            <p:cNvPr id="666" name="Google Shape;666;p61"/>
            <p:cNvSpPr/>
            <p:nvPr/>
          </p:nvSpPr>
          <p:spPr>
            <a:xfrm>
              <a:off x="6391650" y="2561725"/>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1"/>
            <p:cNvSpPr txBox="1"/>
            <p:nvPr/>
          </p:nvSpPr>
          <p:spPr>
            <a:xfrm>
              <a:off x="7063575" y="2581825"/>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9FC9EB"/>
                  </a:solidFill>
                </a:rPr>
                <a:t>Piirsin</a:t>
              </a:r>
              <a:endParaRPr sz="700" b="1">
                <a:solidFill>
                  <a:srgbClr val="9FC9EB"/>
                </a:solidFill>
              </a:endParaRPr>
            </a:p>
          </p:txBody>
        </p:sp>
        <p:sp>
          <p:nvSpPr>
            <p:cNvPr id="668" name="Google Shape;668;p61"/>
            <p:cNvSpPr/>
            <p:nvPr/>
          </p:nvSpPr>
          <p:spPr>
            <a:xfrm>
              <a:off x="6391650" y="2963163"/>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1"/>
            <p:cNvSpPr txBox="1"/>
            <p:nvPr/>
          </p:nvSpPr>
          <p:spPr>
            <a:xfrm>
              <a:off x="7063575" y="2983263"/>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9FC9EB"/>
                  </a:solidFill>
                </a:rPr>
                <a:t>Rakensin</a:t>
              </a:r>
              <a:endParaRPr sz="700" b="1">
                <a:solidFill>
                  <a:srgbClr val="9FC9EB"/>
                </a:solidFill>
              </a:endParaRPr>
            </a:p>
          </p:txBody>
        </p:sp>
        <p:sp>
          <p:nvSpPr>
            <p:cNvPr id="670" name="Google Shape;670;p61"/>
            <p:cNvSpPr/>
            <p:nvPr/>
          </p:nvSpPr>
          <p:spPr>
            <a:xfrm>
              <a:off x="6391650" y="3382275"/>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1"/>
            <p:cNvSpPr txBox="1"/>
            <p:nvPr/>
          </p:nvSpPr>
          <p:spPr>
            <a:xfrm>
              <a:off x="7063572" y="3402383"/>
              <a:ext cx="10446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9FC9EB"/>
                  </a:solidFill>
                </a:rPr>
                <a:t>Työskentelin yksin</a:t>
              </a:r>
              <a:endParaRPr sz="700" b="1">
                <a:solidFill>
                  <a:srgbClr val="9FC9EB"/>
                </a:solidFill>
              </a:endParaRPr>
            </a:p>
          </p:txBody>
        </p:sp>
        <p:sp>
          <p:nvSpPr>
            <p:cNvPr id="672" name="Google Shape;672;p61"/>
            <p:cNvSpPr/>
            <p:nvPr/>
          </p:nvSpPr>
          <p:spPr>
            <a:xfrm>
              <a:off x="6391650" y="3778000"/>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1"/>
            <p:cNvSpPr txBox="1"/>
            <p:nvPr/>
          </p:nvSpPr>
          <p:spPr>
            <a:xfrm>
              <a:off x="7266865" y="3798110"/>
              <a:ext cx="9234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9FC9EB"/>
                  </a:solidFill>
                </a:rPr>
                <a:t>Työskentelin ryhmässä</a:t>
              </a:r>
              <a:endParaRPr sz="700" b="1">
                <a:solidFill>
                  <a:srgbClr val="9FC9EB"/>
                </a:solidFill>
              </a:endParaRPr>
            </a:p>
          </p:txBody>
        </p:sp>
        <p:sp>
          <p:nvSpPr>
            <p:cNvPr id="674" name="Google Shape;674;p61"/>
            <p:cNvSpPr/>
            <p:nvPr/>
          </p:nvSpPr>
          <p:spPr>
            <a:xfrm>
              <a:off x="7858875" y="2171700"/>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1"/>
            <p:cNvSpPr txBox="1"/>
            <p:nvPr/>
          </p:nvSpPr>
          <p:spPr>
            <a:xfrm>
              <a:off x="8530800" y="2191800"/>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9FC9EB"/>
                  </a:solidFill>
                </a:rPr>
                <a:t>Sävelsin</a:t>
              </a:r>
              <a:endParaRPr sz="700" b="1">
                <a:solidFill>
                  <a:srgbClr val="9FC9EB"/>
                </a:solidFill>
              </a:endParaRPr>
            </a:p>
          </p:txBody>
        </p:sp>
        <p:sp>
          <p:nvSpPr>
            <p:cNvPr id="676" name="Google Shape;676;p61"/>
            <p:cNvSpPr/>
            <p:nvPr/>
          </p:nvSpPr>
          <p:spPr>
            <a:xfrm>
              <a:off x="7858875" y="2561725"/>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1"/>
            <p:cNvSpPr txBox="1"/>
            <p:nvPr/>
          </p:nvSpPr>
          <p:spPr>
            <a:xfrm>
              <a:off x="8530800" y="2581825"/>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9FC9EB"/>
                  </a:solidFill>
                </a:rPr>
                <a:t>Koodasin</a:t>
              </a:r>
              <a:endParaRPr sz="700" b="1">
                <a:solidFill>
                  <a:srgbClr val="9FC9EB"/>
                </a:solidFill>
              </a:endParaRPr>
            </a:p>
            <a:p>
              <a:pPr marL="0" lvl="0" indent="0" algn="l" rtl="0">
                <a:spcBef>
                  <a:spcPts val="0"/>
                </a:spcBef>
                <a:spcAft>
                  <a:spcPts val="0"/>
                </a:spcAft>
                <a:buNone/>
              </a:pPr>
              <a:endParaRPr sz="700" b="1">
                <a:solidFill>
                  <a:srgbClr val="9FC9EB"/>
                </a:solidFill>
              </a:endParaRPr>
            </a:p>
          </p:txBody>
        </p:sp>
        <p:sp>
          <p:nvSpPr>
            <p:cNvPr id="678" name="Google Shape;678;p61"/>
            <p:cNvSpPr/>
            <p:nvPr/>
          </p:nvSpPr>
          <p:spPr>
            <a:xfrm>
              <a:off x="7858875" y="2963163"/>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1"/>
            <p:cNvSpPr txBox="1"/>
            <p:nvPr/>
          </p:nvSpPr>
          <p:spPr>
            <a:xfrm>
              <a:off x="8274975" y="2983275"/>
              <a:ext cx="12024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700" b="1">
                  <a:solidFill>
                    <a:srgbClr val="9FC9EB"/>
                  </a:solidFill>
                </a:rPr>
                <a:t>Muuta, mitä? </a:t>
              </a:r>
              <a:endParaRPr sz="700" b="1">
                <a:solidFill>
                  <a:srgbClr val="9FC9EB"/>
                </a:solidFill>
              </a:endParaRPr>
            </a:p>
            <a:p>
              <a:pPr marL="0" lvl="0" indent="0" algn="l" rtl="0">
                <a:spcBef>
                  <a:spcPts val="0"/>
                </a:spcBef>
                <a:spcAft>
                  <a:spcPts val="0"/>
                </a:spcAft>
                <a:buNone/>
              </a:pPr>
              <a:r>
                <a:rPr lang="fi-FI" sz="700" b="1">
                  <a:solidFill>
                    <a:srgbClr val="9FC9EB"/>
                  </a:solidFill>
                </a:rPr>
                <a:t>Kirjoita tai piirrä alle:</a:t>
              </a:r>
              <a:endParaRPr sz="700" b="1">
                <a:solidFill>
                  <a:srgbClr val="9FC9EB"/>
                </a:solidFill>
              </a:endParaRPr>
            </a:p>
          </p:txBody>
        </p:sp>
        <p:pic>
          <p:nvPicPr>
            <p:cNvPr id="680" name="Google Shape;680;p61"/>
            <p:cNvPicPr preferRelativeResize="0"/>
            <p:nvPr/>
          </p:nvPicPr>
          <p:blipFill>
            <a:blip r:embed="rId10">
              <a:alphaModFix/>
            </a:blip>
            <a:stretch>
              <a:fillRect/>
            </a:stretch>
          </p:blipFill>
          <p:spPr>
            <a:xfrm>
              <a:off x="6776776" y="3795703"/>
              <a:ext cx="490098" cy="231297"/>
            </a:xfrm>
            <a:prstGeom prst="rect">
              <a:avLst/>
            </a:prstGeom>
            <a:noFill/>
            <a:ln>
              <a:noFill/>
            </a:ln>
          </p:spPr>
        </p:pic>
        <p:pic>
          <p:nvPicPr>
            <p:cNvPr id="681" name="Google Shape;681;p61"/>
            <p:cNvPicPr preferRelativeResize="0"/>
            <p:nvPr/>
          </p:nvPicPr>
          <p:blipFill>
            <a:blip r:embed="rId11">
              <a:alphaModFix/>
            </a:blip>
            <a:stretch>
              <a:fillRect/>
            </a:stretch>
          </p:blipFill>
          <p:spPr>
            <a:xfrm>
              <a:off x="6766638" y="3394688"/>
              <a:ext cx="261950" cy="261975"/>
            </a:xfrm>
            <a:prstGeom prst="rect">
              <a:avLst/>
            </a:prstGeom>
            <a:noFill/>
            <a:ln>
              <a:noFill/>
            </a:ln>
          </p:spPr>
        </p:pic>
        <p:pic>
          <p:nvPicPr>
            <p:cNvPr id="682" name="Google Shape;682;p61"/>
            <p:cNvPicPr preferRelativeResize="0"/>
            <p:nvPr/>
          </p:nvPicPr>
          <p:blipFill>
            <a:blip r:embed="rId12">
              <a:alphaModFix/>
            </a:blip>
            <a:stretch>
              <a:fillRect/>
            </a:stretch>
          </p:blipFill>
          <p:spPr>
            <a:xfrm rot="2699896">
              <a:off x="6801843" y="2917461"/>
              <a:ext cx="232664" cy="350926"/>
            </a:xfrm>
            <a:prstGeom prst="rect">
              <a:avLst/>
            </a:prstGeom>
            <a:noFill/>
            <a:ln>
              <a:noFill/>
            </a:ln>
          </p:spPr>
        </p:pic>
        <p:pic>
          <p:nvPicPr>
            <p:cNvPr id="683" name="Google Shape;683;p61"/>
            <p:cNvPicPr preferRelativeResize="0"/>
            <p:nvPr/>
          </p:nvPicPr>
          <p:blipFill>
            <a:blip r:embed="rId13">
              <a:alphaModFix/>
            </a:blip>
            <a:stretch>
              <a:fillRect/>
            </a:stretch>
          </p:blipFill>
          <p:spPr>
            <a:xfrm>
              <a:off x="8244000" y="2576308"/>
              <a:ext cx="307875" cy="242030"/>
            </a:xfrm>
            <a:prstGeom prst="rect">
              <a:avLst/>
            </a:prstGeom>
            <a:noFill/>
            <a:ln>
              <a:noFill/>
            </a:ln>
          </p:spPr>
        </p:pic>
        <p:pic>
          <p:nvPicPr>
            <p:cNvPr id="684" name="Google Shape;684;p61"/>
            <p:cNvPicPr preferRelativeResize="0"/>
            <p:nvPr/>
          </p:nvPicPr>
          <p:blipFill>
            <a:blip r:embed="rId14">
              <a:alphaModFix/>
            </a:blip>
            <a:stretch>
              <a:fillRect/>
            </a:stretch>
          </p:blipFill>
          <p:spPr>
            <a:xfrm>
              <a:off x="8274967" y="2178317"/>
              <a:ext cx="221373" cy="275683"/>
            </a:xfrm>
            <a:prstGeom prst="rect">
              <a:avLst/>
            </a:prstGeom>
            <a:noFill/>
            <a:ln>
              <a:noFill/>
            </a:ln>
          </p:spPr>
        </p:pic>
        <p:sp>
          <p:nvSpPr>
            <p:cNvPr id="685" name="Google Shape;685;p61"/>
            <p:cNvSpPr txBox="1"/>
            <p:nvPr/>
          </p:nvSpPr>
          <p:spPr>
            <a:xfrm>
              <a:off x="4721575" y="1715550"/>
              <a:ext cx="4755900" cy="24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b="1">
                  <a:solidFill>
                    <a:srgbClr val="9FC9EB"/>
                  </a:solidFill>
                </a:rPr>
                <a:t>Mitä teit ja mitä opit?</a:t>
              </a:r>
              <a:endParaRPr sz="1200" b="1">
                <a:solidFill>
                  <a:srgbClr val="9FC9EB"/>
                </a:solidFill>
              </a:endParaRPr>
            </a:p>
          </p:txBody>
        </p:sp>
      </p:grpSp>
      <p:sp>
        <p:nvSpPr>
          <p:cNvPr id="686" name="Google Shape;686;p61"/>
          <p:cNvSpPr/>
          <p:nvPr/>
        </p:nvSpPr>
        <p:spPr>
          <a:xfrm>
            <a:off x="6543425" y="5752575"/>
            <a:ext cx="563100" cy="562500"/>
          </a:xfrm>
          <a:prstGeom prst="ellipse">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1"/>
          <p:cNvSpPr/>
          <p:nvPr/>
        </p:nvSpPr>
        <p:spPr>
          <a:xfrm>
            <a:off x="7147623" y="5752575"/>
            <a:ext cx="563100" cy="562500"/>
          </a:xfrm>
          <a:prstGeom prst="ellipse">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1"/>
          <p:cNvSpPr/>
          <p:nvPr/>
        </p:nvSpPr>
        <p:spPr>
          <a:xfrm>
            <a:off x="7751821" y="5752575"/>
            <a:ext cx="563100" cy="562500"/>
          </a:xfrm>
          <a:prstGeom prst="ellipse">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1"/>
          <p:cNvSpPr/>
          <p:nvPr/>
        </p:nvSpPr>
        <p:spPr>
          <a:xfrm>
            <a:off x="8350262" y="5745650"/>
            <a:ext cx="563100" cy="562500"/>
          </a:xfrm>
          <a:prstGeom prst="ellipse">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61"/>
          <p:cNvGrpSpPr/>
          <p:nvPr/>
        </p:nvGrpSpPr>
        <p:grpSpPr>
          <a:xfrm>
            <a:off x="8746949" y="683811"/>
            <a:ext cx="3042900" cy="1637400"/>
            <a:chOff x="3500537" y="512386"/>
            <a:chExt cx="3042900" cy="1637400"/>
          </a:xfrm>
        </p:grpSpPr>
        <p:sp>
          <p:nvSpPr>
            <p:cNvPr id="691" name="Google Shape;691;p61"/>
            <p:cNvSpPr/>
            <p:nvPr/>
          </p:nvSpPr>
          <p:spPr>
            <a:xfrm>
              <a:off x="3500537" y="512386"/>
              <a:ext cx="3042900" cy="1637400"/>
            </a:xfrm>
            <a:prstGeom prst="roundRect">
              <a:avLst>
                <a:gd name="adj" fmla="val 6134"/>
              </a:avLst>
            </a:prstGeom>
            <a:solidFill>
              <a:srgbClr val="F5A3C7"/>
            </a:solidFill>
            <a:ln w="28575"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1"/>
            <p:cNvSpPr/>
            <p:nvPr/>
          </p:nvSpPr>
          <p:spPr>
            <a:xfrm>
              <a:off x="3551825" y="1288825"/>
              <a:ext cx="2940300" cy="807600"/>
            </a:xfrm>
            <a:prstGeom prst="roundRect">
              <a:avLst>
                <a:gd name="adj" fmla="val 12264"/>
              </a:avLst>
            </a:prstGeom>
            <a:solidFill>
              <a:srgbClr val="FFFFFF"/>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1"/>
            <p:cNvSpPr txBox="1"/>
            <p:nvPr/>
          </p:nvSpPr>
          <p:spPr>
            <a:xfrm rot="-1554">
              <a:off x="3646725" y="1289119"/>
              <a:ext cx="1327200" cy="3012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900" b="1">
                  <a:solidFill>
                    <a:srgbClr val="F5A3C7"/>
                  </a:solidFill>
                </a:rPr>
                <a:t>Mitä tiedät jo ilmiöstä?</a:t>
              </a:r>
              <a:endParaRPr sz="900" b="1">
                <a:solidFill>
                  <a:srgbClr val="F5A3C7"/>
                </a:solidFill>
              </a:endParaRPr>
            </a:p>
          </p:txBody>
        </p:sp>
        <p:sp>
          <p:nvSpPr>
            <p:cNvPr id="694" name="Google Shape;694;p61"/>
            <p:cNvSpPr txBox="1"/>
            <p:nvPr/>
          </p:nvSpPr>
          <p:spPr>
            <a:xfrm rot="-1084">
              <a:off x="3646587" y="562862"/>
              <a:ext cx="1902600" cy="391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900" b="1">
                  <a:solidFill>
                    <a:srgbClr val="FFFFFF"/>
                  </a:solidFill>
                </a:rPr>
                <a:t>Oppimisen tavoitteet ja käsitteet.</a:t>
              </a:r>
              <a:endParaRPr sz="900" b="1">
                <a:solidFill>
                  <a:srgbClr val="FFFFFF"/>
                </a:solidFill>
              </a:endParaRPr>
            </a:p>
          </p:txBody>
        </p:sp>
      </p:grpSp>
      <p:sp>
        <p:nvSpPr>
          <p:cNvPr id="695" name="Google Shape;695;p61"/>
          <p:cNvSpPr txBox="1"/>
          <p:nvPr/>
        </p:nvSpPr>
        <p:spPr>
          <a:xfrm>
            <a:off x="6350550" y="165575"/>
            <a:ext cx="5740200" cy="5127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fi-FI" sz="1800" b="1">
                <a:solidFill>
                  <a:srgbClr val="FFFFFF"/>
                </a:solidFill>
              </a:rPr>
              <a:t>Kirjoita tähän ilmiö</a:t>
            </a:r>
            <a:endParaRPr sz="1800" b="1">
              <a:solidFill>
                <a:srgbClr val="FFFFFF"/>
              </a:solidFill>
            </a:endParaRPr>
          </a:p>
        </p:txBody>
      </p:sp>
      <p:grpSp>
        <p:nvGrpSpPr>
          <p:cNvPr id="696" name="Google Shape;696;p61"/>
          <p:cNvGrpSpPr/>
          <p:nvPr/>
        </p:nvGrpSpPr>
        <p:grpSpPr>
          <a:xfrm rot="-642459">
            <a:off x="6593549" y="821461"/>
            <a:ext cx="1637729" cy="1663885"/>
            <a:chOff x="4920500" y="576242"/>
            <a:chExt cx="1637709" cy="1663865"/>
          </a:xfrm>
        </p:grpSpPr>
        <p:sp>
          <p:nvSpPr>
            <p:cNvPr id="697" name="Google Shape;697;p61"/>
            <p:cNvSpPr/>
            <p:nvPr/>
          </p:nvSpPr>
          <p:spPr>
            <a:xfrm>
              <a:off x="4920509" y="576242"/>
              <a:ext cx="1637700" cy="1637700"/>
            </a:xfrm>
            <a:prstGeom prst="roundRect">
              <a:avLst>
                <a:gd name="adj" fmla="val 6134"/>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1"/>
            <p:cNvSpPr/>
            <p:nvPr/>
          </p:nvSpPr>
          <p:spPr>
            <a:xfrm>
              <a:off x="4992641" y="649041"/>
              <a:ext cx="1493400" cy="1194300"/>
            </a:xfrm>
            <a:prstGeom prst="roundRect">
              <a:avLst>
                <a:gd name="adj" fmla="val 6134"/>
              </a:avLst>
            </a:prstGeom>
            <a:solidFill>
              <a:srgbClr val="FFFFFF"/>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1"/>
            <p:cNvSpPr txBox="1"/>
            <p:nvPr/>
          </p:nvSpPr>
          <p:spPr>
            <a:xfrm rot="-1259">
              <a:off x="4920500" y="1871107"/>
              <a:ext cx="1637700" cy="368700"/>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fi-FI" sz="1000" b="1">
                  <a:solidFill>
                    <a:srgbClr val="F5A3C7"/>
                  </a:solidFill>
                </a:rPr>
                <a:t>kuva, ikoni tai käsite</a:t>
              </a:r>
              <a:endParaRPr sz="1000" b="1">
                <a:solidFill>
                  <a:srgbClr val="F5A3C7"/>
                </a:solidFill>
              </a:endParaRPr>
            </a:p>
          </p:txBody>
        </p:sp>
        <p:pic>
          <p:nvPicPr>
            <p:cNvPr id="700" name="Google Shape;700;p61"/>
            <p:cNvPicPr preferRelativeResize="0"/>
            <p:nvPr/>
          </p:nvPicPr>
          <p:blipFill>
            <a:blip r:embed="rId15">
              <a:alphaModFix/>
            </a:blip>
            <a:stretch>
              <a:fillRect/>
            </a:stretch>
          </p:blipFill>
          <p:spPr>
            <a:xfrm rot="47">
              <a:off x="5505775" y="1061569"/>
              <a:ext cx="467130" cy="369265"/>
            </a:xfrm>
            <a:prstGeom prst="rect">
              <a:avLst/>
            </a:prstGeom>
            <a:noFill/>
            <a:ln>
              <a:noFill/>
            </a:ln>
          </p:spPr>
        </p:pic>
      </p:grpSp>
      <p:sp>
        <p:nvSpPr>
          <p:cNvPr id="701" name="Google Shape;701;p61"/>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ILMIÖPROSESSIN ARVIOINTI</a:t>
            </a:r>
            <a:endParaRPr sz="800"/>
          </a:p>
        </p:txBody>
      </p:sp>
      <p:sp>
        <p:nvSpPr>
          <p:cNvPr id="702" name="Google Shape;702;p61"/>
          <p:cNvSpPr/>
          <p:nvPr/>
        </p:nvSpPr>
        <p:spPr>
          <a:xfrm rot="-321016">
            <a:off x="7403317" y="4835167"/>
            <a:ext cx="1348073" cy="438701"/>
          </a:xfrm>
          <a:prstGeom prst="wedgeRoundRectCallout">
            <a:avLst>
              <a:gd name="adj1" fmla="val -19784"/>
              <a:gd name="adj2" fmla="val 81585"/>
              <a:gd name="adj3" fmla="val 0"/>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i-FI" sz="1200" b="1">
                <a:solidFill>
                  <a:srgbClr val="FFFFFF"/>
                </a:solidFill>
              </a:rPr>
              <a:t>Kehu kaveria</a:t>
            </a:r>
            <a:endParaRPr sz="1200" b="1">
              <a:solidFill>
                <a:srgbClr val="FFFFFF"/>
              </a:solidFill>
            </a:endParaRPr>
          </a:p>
        </p:txBody>
      </p:sp>
      <p:sp>
        <p:nvSpPr>
          <p:cNvPr id="703" name="Google Shape;703;p61"/>
          <p:cNvSpPr txBox="1"/>
          <p:nvPr/>
        </p:nvSpPr>
        <p:spPr>
          <a:xfrm rot="-1157">
            <a:off x="6530386" y="5390418"/>
            <a:ext cx="2673600" cy="391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1200" b="1">
                <a:solidFill>
                  <a:srgbClr val="FFFFFF"/>
                </a:solidFill>
              </a:rPr>
              <a:t>Tiedät tästä ilmiöstä (ympyröi):</a:t>
            </a:r>
            <a:endParaRPr sz="1200" b="1">
              <a:solidFill>
                <a:srgbClr val="FFFFFF"/>
              </a:solidFill>
            </a:endParaRPr>
          </a:p>
        </p:txBody>
      </p:sp>
      <p:sp>
        <p:nvSpPr>
          <p:cNvPr id="704" name="Google Shape;704;p61"/>
          <p:cNvSpPr/>
          <p:nvPr/>
        </p:nvSpPr>
        <p:spPr>
          <a:xfrm>
            <a:off x="10581556" y="2094708"/>
            <a:ext cx="1137900" cy="1137900"/>
          </a:xfrm>
          <a:prstGeom prst="ellipse">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1"/>
          <p:cNvSpPr txBox="1"/>
          <p:nvPr/>
        </p:nvSpPr>
        <p:spPr>
          <a:xfrm rot="-1037">
            <a:off x="10653123" y="2612038"/>
            <a:ext cx="994800" cy="392100"/>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fi-FI" sz="1000" b="1"/>
              <a:t>Mitä haluat oppia?</a:t>
            </a:r>
            <a:endParaRPr sz="1000" b="1"/>
          </a:p>
        </p:txBody>
      </p:sp>
      <p:grpSp>
        <p:nvGrpSpPr>
          <p:cNvPr id="706" name="Google Shape;706;p61"/>
          <p:cNvGrpSpPr/>
          <p:nvPr/>
        </p:nvGrpSpPr>
        <p:grpSpPr>
          <a:xfrm>
            <a:off x="6543422" y="3428376"/>
            <a:ext cx="948676" cy="935012"/>
            <a:chOff x="6566675" y="3371373"/>
            <a:chExt cx="1154529" cy="1137900"/>
          </a:xfrm>
        </p:grpSpPr>
        <p:sp>
          <p:nvSpPr>
            <p:cNvPr id="707" name="Google Shape;707;p61"/>
            <p:cNvSpPr/>
            <p:nvPr/>
          </p:nvSpPr>
          <p:spPr>
            <a:xfrm>
              <a:off x="6583304" y="3371373"/>
              <a:ext cx="1137900" cy="1137900"/>
            </a:xfrm>
            <a:prstGeom prst="ellipse">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708" name="Google Shape;708;p61"/>
            <p:cNvSpPr txBox="1"/>
            <p:nvPr/>
          </p:nvSpPr>
          <p:spPr>
            <a:xfrm rot="-906">
              <a:off x="6566675" y="3749460"/>
              <a:ext cx="1137900" cy="392100"/>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fi-FI" sz="800" b="1"/>
                <a:t>Esittele muille oppimasi</a:t>
              </a:r>
              <a:endParaRPr sz="800" b="1"/>
            </a:p>
          </p:txBody>
        </p:sp>
      </p:grpSp>
      <p:sp>
        <p:nvSpPr>
          <p:cNvPr id="709" name="Google Shape;709;p61"/>
          <p:cNvSpPr/>
          <p:nvPr/>
        </p:nvSpPr>
        <p:spPr>
          <a:xfrm rot="3047341">
            <a:off x="6496297" y="2861001"/>
            <a:ext cx="832835" cy="791653"/>
          </a:xfrm>
          <a:prstGeom prst="pentagon">
            <a:avLst>
              <a:gd name="hf" fmla="val 105146"/>
              <a:gd name="vf" fmla="val 110557"/>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1"/>
          <p:cNvSpPr txBox="1"/>
          <p:nvPr/>
        </p:nvSpPr>
        <p:spPr>
          <a:xfrm rot="-1289182">
            <a:off x="6496886" y="3062289"/>
            <a:ext cx="739599" cy="391414"/>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fi-FI" sz="1000" b="1"/>
              <a:t>Lainaa ideaa!</a:t>
            </a:r>
            <a:endParaRPr sz="1000" b="1"/>
          </a:p>
        </p:txBody>
      </p:sp>
      <p:sp>
        <p:nvSpPr>
          <p:cNvPr id="711" name="Google Shape;711;p61"/>
          <p:cNvSpPr txBox="1"/>
          <p:nvPr/>
        </p:nvSpPr>
        <p:spPr>
          <a:xfrm rot="-1078">
            <a:off x="9219400" y="5390425"/>
            <a:ext cx="2871300" cy="391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1200" b="1">
                <a:solidFill>
                  <a:srgbClr val="FFFFFF"/>
                </a:solidFill>
              </a:rPr>
              <a:t>Opettajan arviointi:</a:t>
            </a:r>
            <a:endParaRPr sz="1200" b="1">
              <a:solidFill>
                <a:srgbClr val="FFFFFF"/>
              </a:solidFill>
            </a:endParaRPr>
          </a:p>
        </p:txBody>
      </p:sp>
      <p:sp>
        <p:nvSpPr>
          <p:cNvPr id="712" name="Google Shape;712;p61"/>
          <p:cNvSpPr/>
          <p:nvPr/>
        </p:nvSpPr>
        <p:spPr>
          <a:xfrm>
            <a:off x="9219401" y="5693305"/>
            <a:ext cx="2782800" cy="990300"/>
          </a:xfrm>
          <a:prstGeom prst="roundRect">
            <a:avLst>
              <a:gd name="adj" fmla="val 751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1"/>
          <p:cNvSpPr txBox="1"/>
          <p:nvPr/>
        </p:nvSpPr>
        <p:spPr>
          <a:xfrm>
            <a:off x="7173511" y="6277344"/>
            <a:ext cx="543000" cy="246600"/>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fi-FI" sz="600" b="1">
                <a:solidFill>
                  <a:srgbClr val="FFFFFF"/>
                </a:solidFill>
              </a:rPr>
              <a:t>Tarvitsen vielä apua</a:t>
            </a:r>
            <a:endParaRPr sz="600" b="1">
              <a:solidFill>
                <a:srgbClr val="FFFFFF"/>
              </a:solidFill>
            </a:endParaRPr>
          </a:p>
        </p:txBody>
      </p:sp>
      <p:sp>
        <p:nvSpPr>
          <p:cNvPr id="714" name="Google Shape;714;p61"/>
          <p:cNvSpPr txBox="1"/>
          <p:nvPr/>
        </p:nvSpPr>
        <p:spPr>
          <a:xfrm>
            <a:off x="6519724" y="6277344"/>
            <a:ext cx="543000" cy="246600"/>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fi-FI" sz="600" b="1">
                <a:solidFill>
                  <a:srgbClr val="FFFFFF"/>
                </a:solidFill>
              </a:rPr>
              <a:t>En oikein osaa</a:t>
            </a:r>
            <a:endParaRPr sz="600" b="1">
              <a:solidFill>
                <a:srgbClr val="FFFFFF"/>
              </a:solidFill>
            </a:endParaRPr>
          </a:p>
        </p:txBody>
      </p:sp>
      <p:sp>
        <p:nvSpPr>
          <p:cNvPr id="715" name="Google Shape;715;p61"/>
          <p:cNvSpPr txBox="1"/>
          <p:nvPr/>
        </p:nvSpPr>
        <p:spPr>
          <a:xfrm>
            <a:off x="7794074" y="6277344"/>
            <a:ext cx="543000" cy="246600"/>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fi-FI" sz="600" b="1">
                <a:solidFill>
                  <a:srgbClr val="FFFFFF"/>
                </a:solidFill>
              </a:rPr>
              <a:t>Osaan itse</a:t>
            </a:r>
            <a:endParaRPr sz="600" b="1">
              <a:solidFill>
                <a:srgbClr val="FFFFFF"/>
              </a:solidFill>
            </a:endParaRPr>
          </a:p>
        </p:txBody>
      </p:sp>
      <p:sp>
        <p:nvSpPr>
          <p:cNvPr id="716" name="Google Shape;716;p61"/>
          <p:cNvSpPr txBox="1"/>
          <p:nvPr/>
        </p:nvSpPr>
        <p:spPr>
          <a:xfrm>
            <a:off x="8400149" y="6277344"/>
            <a:ext cx="543000" cy="246600"/>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fi-FI" sz="600" b="1">
                <a:solidFill>
                  <a:srgbClr val="FFFFFF"/>
                </a:solidFill>
              </a:rPr>
              <a:t>Osaan ja voin neuvoa muita</a:t>
            </a:r>
            <a:endParaRPr sz="600" b="1">
              <a:solidFill>
                <a:srgbClr val="FFFFFF"/>
              </a:solidFill>
            </a:endParaRPr>
          </a:p>
        </p:txBody>
      </p:sp>
      <p:sp>
        <p:nvSpPr>
          <p:cNvPr id="717" name="Google Shape;717;p61"/>
          <p:cNvSpPr txBox="1">
            <a:spLocks noGrp="1"/>
          </p:cNvSpPr>
          <p:nvPr>
            <p:ph type="body" idx="4294967295"/>
          </p:nvPr>
        </p:nvSpPr>
        <p:spPr>
          <a:xfrm>
            <a:off x="457200" y="1453550"/>
            <a:ext cx="3042900" cy="456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1000" b="1"/>
              <a:t>Ohjeistus: Käytä pohjaa näin</a:t>
            </a:r>
            <a:endParaRPr sz="1000" b="1"/>
          </a:p>
          <a:p>
            <a:pPr marL="0" lvl="0" indent="0" algn="l" rtl="0">
              <a:spcBef>
                <a:spcPts val="0"/>
              </a:spcBef>
              <a:spcAft>
                <a:spcPts val="0"/>
              </a:spcAft>
              <a:buNone/>
            </a:pPr>
            <a:endParaRPr sz="1000" b="1"/>
          </a:p>
          <a:p>
            <a:pPr marL="457200" lvl="0" indent="-292100" algn="l" rtl="0">
              <a:spcBef>
                <a:spcPts val="0"/>
              </a:spcBef>
              <a:spcAft>
                <a:spcPts val="0"/>
              </a:spcAft>
              <a:buSzPts val="1000"/>
              <a:buAutoNum type="arabicPeriod"/>
            </a:pPr>
            <a:r>
              <a:rPr lang="fi-FI" sz="1000"/>
              <a:t>Kirjoita tutkittavan ilmiön nimi</a:t>
            </a:r>
            <a:endParaRPr sz="1000"/>
          </a:p>
          <a:p>
            <a:pPr marL="457200" lvl="0" indent="-292100" algn="l" rtl="0">
              <a:spcBef>
                <a:spcPts val="0"/>
              </a:spcBef>
              <a:spcAft>
                <a:spcPts val="0"/>
              </a:spcAft>
              <a:buSzPts val="1000"/>
              <a:buAutoNum type="arabicPeriod"/>
            </a:pPr>
            <a:r>
              <a:rPr lang="fi-FI" sz="1000"/>
              <a:t>Lisää pohjaan ilmiö ja siihen liittyviä käsitteitä tukeva kuva tai kuvia.</a:t>
            </a:r>
            <a:endParaRPr sz="1000"/>
          </a:p>
          <a:p>
            <a:pPr marL="457200" lvl="0" indent="-292100" algn="l" rtl="0">
              <a:spcBef>
                <a:spcPts val="0"/>
              </a:spcBef>
              <a:spcAft>
                <a:spcPts val="0"/>
              </a:spcAft>
              <a:buSzPts val="1000"/>
              <a:buAutoNum type="arabicPeriod"/>
            </a:pPr>
            <a:r>
              <a:rPr lang="fi-FI" sz="1000"/>
              <a:t>Kirjoita ilmiön oppimistavoitteet näkyviin.</a:t>
            </a:r>
            <a:endParaRPr sz="1000"/>
          </a:p>
          <a:p>
            <a:pPr marL="457200" lvl="0" indent="-292100" algn="l" rtl="0">
              <a:spcBef>
                <a:spcPts val="0"/>
              </a:spcBef>
              <a:spcAft>
                <a:spcPts val="0"/>
              </a:spcAft>
              <a:buSzPts val="1000"/>
              <a:buAutoNum type="arabicPeriod"/>
            </a:pPr>
            <a:r>
              <a:rPr lang="fi-FI" sz="1000"/>
              <a:t>Oppijat piirtävät, kirjoittavat tai kertovat suullisesti, mitä he ovat oppineet tutkittavasta ilmiöstä.</a:t>
            </a:r>
            <a:endParaRPr sz="1000"/>
          </a:p>
          <a:p>
            <a:pPr marL="457200" lvl="0" indent="-292100" algn="l" rtl="0">
              <a:spcBef>
                <a:spcPts val="0"/>
              </a:spcBef>
              <a:spcAft>
                <a:spcPts val="0"/>
              </a:spcAft>
              <a:buSzPts val="1000"/>
              <a:buAutoNum type="arabicPeriod"/>
            </a:pPr>
            <a:r>
              <a:rPr lang="fi-FI" sz="1000"/>
              <a:t>Oppijat kertovat, mikä heitä ilmiössä kiinnostaa ja mistä he vielä haluaisivat oppia lisää.</a:t>
            </a:r>
            <a:endParaRPr sz="1000"/>
          </a:p>
          <a:p>
            <a:pPr marL="457200" lvl="0" indent="-292100" algn="l" rtl="0">
              <a:spcBef>
                <a:spcPts val="0"/>
              </a:spcBef>
              <a:spcAft>
                <a:spcPts val="0"/>
              </a:spcAft>
              <a:buSzPts val="1000"/>
              <a:buAutoNum type="arabicPeriod"/>
            </a:pPr>
            <a:r>
              <a:rPr lang="fi-FI" sz="1000"/>
              <a:t>Oppijat valitsevat ikoneista ne, jotka kuvaavat heidän tekemistään ja oppimistaan.</a:t>
            </a:r>
            <a:endParaRPr sz="1000"/>
          </a:p>
          <a:p>
            <a:pPr marL="457200" lvl="0" indent="-292100" algn="l" rtl="0">
              <a:spcBef>
                <a:spcPts val="0"/>
              </a:spcBef>
              <a:spcAft>
                <a:spcPts val="0"/>
              </a:spcAft>
              <a:buSzPts val="1000"/>
              <a:buAutoNum type="arabicPeriod"/>
            </a:pPr>
            <a:r>
              <a:rPr lang="fi-FI" sz="1000"/>
              <a:t>Oppijat esittelevät oppimansa/työnsä ryhmälleen, luokalleen tai opettajalle.</a:t>
            </a:r>
            <a:endParaRPr sz="1000"/>
          </a:p>
          <a:p>
            <a:pPr marL="457200" lvl="0" indent="-292100" algn="l" rtl="0">
              <a:spcBef>
                <a:spcPts val="0"/>
              </a:spcBef>
              <a:spcAft>
                <a:spcPts val="0"/>
              </a:spcAft>
              <a:buSzPts val="1000"/>
              <a:buAutoNum type="arabicPeriod"/>
            </a:pPr>
            <a:r>
              <a:rPr lang="fi-FI" sz="1000"/>
              <a:t>Muut oppijat voivat lainata ideaa tai kehua kaveria hyvästä työstä.</a:t>
            </a:r>
            <a:endParaRPr sz="1000"/>
          </a:p>
          <a:p>
            <a:pPr marL="457200" lvl="0" indent="-292100" algn="l" rtl="0">
              <a:spcBef>
                <a:spcPts val="0"/>
              </a:spcBef>
              <a:spcAft>
                <a:spcPts val="0"/>
              </a:spcAft>
              <a:buSzPts val="1000"/>
              <a:buAutoNum type="arabicPeriod"/>
            </a:pPr>
            <a:r>
              <a:rPr lang="fi-FI" sz="1000"/>
              <a:t>Oppija arvioi omaa osaamistaan ympyröimällä sopivan osaamistason. </a:t>
            </a:r>
            <a:endParaRPr sz="1000"/>
          </a:p>
          <a:p>
            <a:pPr marL="457200" lvl="0" indent="-292100" algn="l" rtl="0">
              <a:spcBef>
                <a:spcPts val="0"/>
              </a:spcBef>
              <a:spcAft>
                <a:spcPts val="0"/>
              </a:spcAft>
              <a:buSzPts val="1000"/>
              <a:buAutoNum type="arabicPeriod"/>
            </a:pPr>
            <a:r>
              <a:rPr lang="fi-FI" sz="1000"/>
              <a:t>Lopuksi opettaja antaa palautetta ja kehitysehdotuksia, joiden avulla voi siirtyä seuraavalle taitotasolle.</a:t>
            </a:r>
            <a:endParaRPr sz="1000"/>
          </a:p>
          <a:p>
            <a:pPr marL="0" lvl="0" indent="0" algn="l" rtl="0">
              <a:spcBef>
                <a:spcPts val="0"/>
              </a:spcBef>
              <a:spcAft>
                <a:spcPts val="0"/>
              </a:spcAft>
              <a:buNone/>
            </a:pPr>
            <a:endParaRPr sz="1000" b="1"/>
          </a:p>
          <a:p>
            <a:pPr marL="0" lvl="0" indent="0" algn="l" rtl="0">
              <a:spcBef>
                <a:spcPts val="0"/>
              </a:spcBef>
              <a:spcAft>
                <a:spcPts val="0"/>
              </a:spcAft>
              <a:buNone/>
            </a:pPr>
            <a:endParaRPr sz="1000"/>
          </a:p>
        </p:txBody>
      </p:sp>
      <p:sp>
        <p:nvSpPr>
          <p:cNvPr id="718" name="Google Shape;718;p61"/>
          <p:cNvSpPr txBox="1">
            <a:spLocks noGrp="1"/>
          </p:cNvSpPr>
          <p:nvPr>
            <p:ph type="title"/>
          </p:nvPr>
        </p:nvSpPr>
        <p:spPr>
          <a:xfrm>
            <a:off x="457200" y="408550"/>
            <a:ext cx="3565800" cy="32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3000">
                <a:latin typeface="Arial"/>
                <a:ea typeface="Arial"/>
                <a:cs typeface="Arial"/>
                <a:sym typeface="Arial"/>
              </a:rPr>
              <a:t>Missä mennään?</a:t>
            </a:r>
            <a:endParaRPr sz="3000">
              <a:latin typeface="Arial"/>
              <a:ea typeface="Arial"/>
              <a:cs typeface="Arial"/>
              <a:sym typeface="Arial"/>
            </a:endParaRPr>
          </a:p>
          <a:p>
            <a:pPr marL="0" lvl="0" indent="0" algn="l" rtl="0">
              <a:spcBef>
                <a:spcPts val="0"/>
              </a:spcBef>
              <a:spcAft>
                <a:spcPts val="0"/>
              </a:spcAft>
              <a:buNone/>
            </a:pPr>
            <a:r>
              <a:rPr lang="fi-FI" sz="3000">
                <a:latin typeface="Arial"/>
                <a:ea typeface="Arial"/>
                <a:cs typeface="Arial"/>
                <a:sym typeface="Arial"/>
              </a:rPr>
              <a:t>Prosessin arviointi</a:t>
            </a:r>
            <a:endParaRPr sz="3000">
              <a:latin typeface="Arial"/>
              <a:ea typeface="Arial"/>
              <a:cs typeface="Arial"/>
              <a:sym typeface="Arial"/>
            </a:endParaRPr>
          </a:p>
        </p:txBody>
      </p:sp>
      <p:sp>
        <p:nvSpPr>
          <p:cNvPr id="719" name="Google Shape;719;p61"/>
          <p:cNvSpPr txBox="1">
            <a:spLocks noGrp="1"/>
          </p:cNvSpPr>
          <p:nvPr>
            <p:ph type="title"/>
          </p:nvPr>
        </p:nvSpPr>
        <p:spPr>
          <a:xfrm>
            <a:off x="10581575" y="2257450"/>
            <a:ext cx="1137900" cy="329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fi-FI" sz="3000">
                <a:solidFill>
                  <a:srgbClr val="FFFFFF"/>
                </a:solidFill>
                <a:latin typeface="Arial"/>
                <a:ea typeface="Arial"/>
                <a:cs typeface="Arial"/>
                <a:sym typeface="Arial"/>
              </a:rPr>
              <a:t>? </a:t>
            </a:r>
            <a:endParaRPr sz="3000">
              <a:solidFill>
                <a:srgbClr val="FFFFFF"/>
              </a:solidFill>
              <a:latin typeface="Arial"/>
              <a:ea typeface="Arial"/>
              <a:cs typeface="Arial"/>
              <a:sym typeface="Arial"/>
            </a:endParaRPr>
          </a:p>
        </p:txBody>
      </p:sp>
      <p:sp>
        <p:nvSpPr>
          <p:cNvPr id="720" name="Google Shape;720;p61"/>
          <p:cNvSpPr/>
          <p:nvPr/>
        </p:nvSpPr>
        <p:spPr>
          <a:xfrm rot="2700000">
            <a:off x="10652633" y="2067984"/>
            <a:ext cx="1191334" cy="1191334"/>
          </a:xfrm>
          <a:prstGeom prst="arc">
            <a:avLst>
              <a:gd name="adj1" fmla="val 16200000"/>
              <a:gd name="adj2" fmla="val 0"/>
            </a:avLst>
          </a:prstGeom>
          <a:noFill/>
          <a:ln w="28575" cap="flat" cmpd="sng">
            <a:solidFill>
              <a:srgbClr val="FFEA77"/>
            </a:solidFill>
            <a:prstDash val="solid"/>
            <a:round/>
            <a:headEnd type="none" w="sm" len="sm"/>
            <a:tailEnd type="stealth"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1"/>
          <p:cNvSpPr/>
          <p:nvPr/>
        </p:nvSpPr>
        <p:spPr>
          <a:xfrm rot="-2361455">
            <a:off x="8033880" y="1104359"/>
            <a:ext cx="957963" cy="957963"/>
          </a:xfrm>
          <a:prstGeom prst="arc">
            <a:avLst>
              <a:gd name="adj1" fmla="val 16200000"/>
              <a:gd name="adj2" fmla="val 0"/>
            </a:avLst>
          </a:prstGeom>
          <a:noFill/>
          <a:ln w="28575" cap="flat" cmpd="sng">
            <a:solidFill>
              <a:srgbClr val="FFEA77"/>
            </a:solidFill>
            <a:prstDash val="solid"/>
            <a:round/>
            <a:headEnd type="none" w="sm" len="sm"/>
            <a:tailEnd type="stealth"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1"/>
          <p:cNvSpPr/>
          <p:nvPr/>
        </p:nvSpPr>
        <p:spPr>
          <a:xfrm rot="-8100000">
            <a:off x="10455758" y="2067984"/>
            <a:ext cx="1191334" cy="1191334"/>
          </a:xfrm>
          <a:prstGeom prst="arc">
            <a:avLst>
              <a:gd name="adj1" fmla="val 16200000"/>
              <a:gd name="adj2" fmla="val 0"/>
            </a:avLst>
          </a:prstGeom>
          <a:noFill/>
          <a:ln w="28575" cap="flat" cmpd="sng">
            <a:solidFill>
              <a:srgbClr val="FFEA77"/>
            </a:solidFill>
            <a:prstDash val="solid"/>
            <a:round/>
            <a:headEnd type="none" w="sm" len="sm"/>
            <a:tailEnd type="stealth"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1"/>
          <p:cNvSpPr/>
          <p:nvPr/>
        </p:nvSpPr>
        <p:spPr>
          <a:xfrm rot="-4016809">
            <a:off x="6879260" y="2677126"/>
            <a:ext cx="714020" cy="714020"/>
          </a:xfrm>
          <a:prstGeom prst="arc">
            <a:avLst>
              <a:gd name="adj1" fmla="val 16200000"/>
              <a:gd name="adj2" fmla="val 0"/>
            </a:avLst>
          </a:prstGeom>
          <a:noFill/>
          <a:ln w="28575" cap="flat" cmpd="sng">
            <a:solidFill>
              <a:srgbClr val="FFEA77"/>
            </a:solidFill>
            <a:prstDash val="solid"/>
            <a:round/>
            <a:headEnd type="stealth"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1"/>
          <p:cNvSpPr/>
          <p:nvPr/>
        </p:nvSpPr>
        <p:spPr>
          <a:xfrm rot="10800000">
            <a:off x="6767987" y="3890639"/>
            <a:ext cx="1006200" cy="1006200"/>
          </a:xfrm>
          <a:prstGeom prst="arc">
            <a:avLst>
              <a:gd name="adj1" fmla="val 16200000"/>
              <a:gd name="adj2" fmla="val 0"/>
            </a:avLst>
          </a:prstGeom>
          <a:noFill/>
          <a:ln w="28575" cap="flat" cmpd="sng">
            <a:solidFill>
              <a:srgbClr val="FFEA77"/>
            </a:solidFill>
            <a:prstDash val="solid"/>
            <a:round/>
            <a:headEnd type="stealth"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1"/>
          <p:cNvSpPr/>
          <p:nvPr/>
        </p:nvSpPr>
        <p:spPr>
          <a:xfrm rot="2325473">
            <a:off x="8127960" y="5075091"/>
            <a:ext cx="957940" cy="957940"/>
          </a:xfrm>
          <a:prstGeom prst="arc">
            <a:avLst>
              <a:gd name="adj1" fmla="val 16200000"/>
              <a:gd name="adj2" fmla="val 0"/>
            </a:avLst>
          </a:prstGeom>
          <a:noFill/>
          <a:ln w="28575" cap="flat" cmpd="sng">
            <a:solidFill>
              <a:srgbClr val="FFEA77"/>
            </a:solidFill>
            <a:prstDash val="solid"/>
            <a:round/>
            <a:headEnd type="none" w="sm" len="sm"/>
            <a:tailEnd type="stealth"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6" name="Google Shape;726;p61"/>
          <p:cNvPicPr preferRelativeResize="0"/>
          <p:nvPr/>
        </p:nvPicPr>
        <p:blipFill>
          <a:blip r:embed="rId16">
            <a:alphaModFix/>
          </a:blip>
          <a:stretch>
            <a:fillRect/>
          </a:stretch>
        </p:blipFill>
        <p:spPr>
          <a:xfrm>
            <a:off x="6704723" y="5915475"/>
            <a:ext cx="286726" cy="262855"/>
          </a:xfrm>
          <a:prstGeom prst="rect">
            <a:avLst/>
          </a:prstGeom>
          <a:noFill/>
          <a:ln>
            <a:noFill/>
          </a:ln>
        </p:spPr>
      </p:pic>
      <p:pic>
        <p:nvPicPr>
          <p:cNvPr id="727" name="Google Shape;727;p61"/>
          <p:cNvPicPr preferRelativeResize="0"/>
          <p:nvPr/>
        </p:nvPicPr>
        <p:blipFill>
          <a:blip r:embed="rId17">
            <a:alphaModFix/>
          </a:blip>
          <a:stretch>
            <a:fillRect/>
          </a:stretch>
        </p:blipFill>
        <p:spPr>
          <a:xfrm>
            <a:off x="7269950" y="5957300"/>
            <a:ext cx="318448" cy="145125"/>
          </a:xfrm>
          <a:prstGeom prst="rect">
            <a:avLst/>
          </a:prstGeom>
          <a:noFill/>
          <a:ln>
            <a:noFill/>
          </a:ln>
        </p:spPr>
      </p:pic>
      <p:pic>
        <p:nvPicPr>
          <p:cNvPr id="728" name="Google Shape;728;p61"/>
          <p:cNvPicPr preferRelativeResize="0"/>
          <p:nvPr/>
        </p:nvPicPr>
        <p:blipFill>
          <a:blip r:embed="rId18">
            <a:alphaModFix/>
          </a:blip>
          <a:stretch>
            <a:fillRect/>
          </a:stretch>
        </p:blipFill>
        <p:spPr>
          <a:xfrm>
            <a:off x="7950400" y="5892575"/>
            <a:ext cx="145050" cy="308650"/>
          </a:xfrm>
          <a:prstGeom prst="rect">
            <a:avLst/>
          </a:prstGeom>
          <a:noFill/>
          <a:ln>
            <a:noFill/>
          </a:ln>
        </p:spPr>
      </p:pic>
      <p:pic>
        <p:nvPicPr>
          <p:cNvPr id="729" name="Google Shape;729;p61"/>
          <p:cNvPicPr preferRelativeResize="0"/>
          <p:nvPr/>
        </p:nvPicPr>
        <p:blipFill>
          <a:blip r:embed="rId19">
            <a:alphaModFix/>
          </a:blip>
          <a:stretch>
            <a:fillRect/>
          </a:stretch>
        </p:blipFill>
        <p:spPr>
          <a:xfrm>
            <a:off x="8478351" y="5908825"/>
            <a:ext cx="290499" cy="242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66"/>
          <p:cNvSpPr txBox="1">
            <a:spLocks noGrp="1"/>
          </p:cNvSpPr>
          <p:nvPr>
            <p:ph type="body" idx="1"/>
          </p:nvPr>
        </p:nvSpPr>
        <p:spPr>
          <a:xfrm>
            <a:off x="457200" y="2344738"/>
            <a:ext cx="5460900" cy="30444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Custom 1">
      <a:dk1>
        <a:srgbClr val="343D58"/>
      </a:dk1>
      <a:lt1>
        <a:srgbClr val="FFFFFF"/>
      </a:lt1>
      <a:dk2>
        <a:srgbClr val="343D58"/>
      </a:dk2>
      <a:lt2>
        <a:srgbClr val="EBEBEB"/>
      </a:lt2>
      <a:accent1>
        <a:srgbClr val="ED3B56"/>
      </a:accent1>
      <a:accent2>
        <a:srgbClr val="F9C22D"/>
      </a:accent2>
      <a:accent3>
        <a:srgbClr val="41D3BD"/>
      </a:accent3>
      <a:accent4>
        <a:srgbClr val="4C2A85"/>
      </a:accent4>
      <a:accent5>
        <a:srgbClr val="000000"/>
      </a:accent5>
      <a:accent6>
        <a:srgbClr val="000000"/>
      </a:accent6>
      <a:hlink>
        <a:srgbClr val="48A1FA"/>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KI-perus">
  <a:themeElements>
    <a:clrScheme name="HKI">
      <a:dk1>
        <a:srgbClr val="000000"/>
      </a:dk1>
      <a:lt1>
        <a:srgbClr val="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595A45257258E54592B4B23189CAE676" ma:contentTypeVersion="22" ma:contentTypeDescription="Luo uusi asiakirja." ma:contentTypeScope="" ma:versionID="10fd5199cdabee57dec727d03bdf60dd">
  <xsd:schema xmlns:xsd="http://www.w3.org/2001/XMLSchema" xmlns:xs="http://www.w3.org/2001/XMLSchema" xmlns:p="http://schemas.microsoft.com/office/2006/metadata/properties" xmlns:ns2="4b5fd0cd-a615-46ae-ab86-79584c8b7ad4" targetNamespace="http://schemas.microsoft.com/office/2006/metadata/properties" ma:root="true" ma:fieldsID="b9229f7cef13a528dfa371e86b24d5c4" ns2:_="">
    <xsd:import namespace="4b5fd0cd-a615-46ae-ab86-79584c8b7ad4"/>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fd0cd-a615-46ae-ab86-79584c8b7ad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ner xmlns="4b5fd0cd-a615-46ae-ab86-79584c8b7ad4">
      <UserInfo>
        <DisplayName/>
        <AccountId xsi:nil="true"/>
        <AccountType/>
      </UserInfo>
    </Owner>
    <Has_Leaders_Only_SectionGroup xmlns="4b5fd0cd-a615-46ae-ab86-79584c8b7ad4" xsi:nil="true"/>
    <TeamsChannelId xmlns="4b5fd0cd-a615-46ae-ab86-79584c8b7ad4" xsi:nil="true"/>
    <IsNotebookLocked xmlns="4b5fd0cd-a615-46ae-ab86-79584c8b7ad4" xsi:nil="true"/>
    <NotebookType xmlns="4b5fd0cd-a615-46ae-ab86-79584c8b7ad4" xsi:nil="true"/>
    <Math_Settings xmlns="4b5fd0cd-a615-46ae-ab86-79584c8b7ad4" xsi:nil="true"/>
    <FolderType xmlns="4b5fd0cd-a615-46ae-ab86-79584c8b7ad4" xsi:nil="true"/>
    <Distribution_Groups xmlns="4b5fd0cd-a615-46ae-ab86-79584c8b7ad4" xsi:nil="true"/>
    <Self_Registration_Enabled xmlns="4b5fd0cd-a615-46ae-ab86-79584c8b7ad4" xsi:nil="true"/>
    <AppVersion xmlns="4b5fd0cd-a615-46ae-ab86-79584c8b7ad4" xsi:nil="true"/>
    <Is_Collaboration_Space_Locked xmlns="4b5fd0cd-a615-46ae-ab86-79584c8b7ad4" xsi:nil="true"/>
    <LMS_Mappings xmlns="4b5fd0cd-a615-46ae-ab86-79584c8b7ad4" xsi:nil="true"/>
    <Invited_Leaders xmlns="4b5fd0cd-a615-46ae-ab86-79584c8b7ad4" xsi:nil="true"/>
    <CultureName xmlns="4b5fd0cd-a615-46ae-ab86-79584c8b7ad4" xsi:nil="true"/>
    <Leaders xmlns="4b5fd0cd-a615-46ae-ab86-79584c8b7ad4">
      <UserInfo>
        <DisplayName/>
        <AccountId xsi:nil="true"/>
        <AccountType/>
      </UserInfo>
    </Leaders>
    <Templates xmlns="4b5fd0cd-a615-46ae-ab86-79584c8b7ad4" xsi:nil="true"/>
    <Members xmlns="4b5fd0cd-a615-46ae-ab86-79584c8b7ad4">
      <UserInfo>
        <DisplayName/>
        <AccountId xsi:nil="true"/>
        <AccountType/>
      </UserInfo>
    </Members>
    <Member_Groups xmlns="4b5fd0cd-a615-46ae-ab86-79584c8b7ad4">
      <UserInfo>
        <DisplayName/>
        <AccountId xsi:nil="true"/>
        <AccountType/>
      </UserInfo>
    </Member_Groups>
    <DefaultSectionNames xmlns="4b5fd0cd-a615-46ae-ab86-79584c8b7ad4" xsi:nil="true"/>
    <Invited_Members xmlns="4b5fd0cd-a615-46ae-ab86-79584c8b7ad4" xsi:nil="true"/>
  </documentManagement>
</p:properties>
</file>

<file path=customXml/itemProps1.xml><?xml version="1.0" encoding="utf-8"?>
<ds:datastoreItem xmlns:ds="http://schemas.openxmlformats.org/officeDocument/2006/customXml" ds:itemID="{92865E16-3A55-4287-825E-9ED6577794FC}">
  <ds:schemaRefs>
    <ds:schemaRef ds:uri="http://schemas.microsoft.com/sharepoint/v3/contenttype/forms"/>
  </ds:schemaRefs>
</ds:datastoreItem>
</file>

<file path=customXml/itemProps2.xml><?xml version="1.0" encoding="utf-8"?>
<ds:datastoreItem xmlns:ds="http://schemas.openxmlformats.org/officeDocument/2006/customXml" ds:itemID="{31B374A6-A9E2-4F3B-A6AD-52464112B0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5fd0cd-a615-46ae-ab86-79584c8b7a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DD39D9-BCAD-40CB-A54A-0F4CAF40FAFB}">
  <ds:schemaRefs>
    <ds:schemaRef ds:uri="http://purl.org/dc/terms/"/>
    <ds:schemaRef ds:uri="4b5fd0cd-a615-46ae-ab86-79584c8b7ad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960</Words>
  <Application>Microsoft Office PowerPoint</Application>
  <PresentationFormat>Laajakuva</PresentationFormat>
  <Paragraphs>210</Paragraphs>
  <Slides>9</Slides>
  <Notes>9</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9</vt:i4>
      </vt:variant>
    </vt:vector>
  </HeadingPairs>
  <TitlesOfParts>
    <vt:vector size="14" baseType="lpstr">
      <vt:lpstr>Arial Black</vt:lpstr>
      <vt:lpstr>Arial</vt:lpstr>
      <vt:lpstr>Calibri</vt:lpstr>
      <vt:lpstr>Office Theme</vt:lpstr>
      <vt:lpstr>HKI-perus</vt:lpstr>
      <vt:lpstr>Ilmiöoppimisen arvioinnin  työkalut</vt:lpstr>
      <vt:lpstr>Ohjeistus työkalujen käyttöön</vt:lpstr>
      <vt:lpstr>Arviointityökalut ilmiöoppimisen eri vaiheisiin </vt:lpstr>
      <vt:lpstr>Ilmiöprosessin arviointi</vt:lpstr>
      <vt:lpstr>Työkalut </vt:lpstr>
      <vt:lpstr>PowerPoint-esitys</vt:lpstr>
      <vt:lpstr>PowerPoint-esitys</vt:lpstr>
      <vt:lpstr>Missä mennään? Prosessin arviointi</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Ilmiöoppimisen arvioinnin  työkalut</dc:title>
  <dc:creator>Halkilahti Heidi</dc:creator>
  <cp:lastModifiedBy>Juntunen Seija</cp:lastModifiedBy>
  <cp:revision>2</cp:revision>
  <dcterms:modified xsi:type="dcterms:W3CDTF">2020-02-05T10:29:20Z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0x010100595A45257258E54592B4B23189CAE676</vt:lpwstr>
  </property>
</Properties>
</file>