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 id="2147483683" r:id="rId5"/>
  </p:sldMasterIdLst>
  <p:notesMasterIdLst>
    <p:notesMasterId r:id="rId22"/>
  </p:notesMasterIdLst>
  <p:sldIdLst>
    <p:sldId id="256" r:id="rId6"/>
    <p:sldId id="257" r:id="rId7"/>
    <p:sldId id="258"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Lst>
  <p:sldSz cx="12192000" cy="6858000"/>
  <p:notesSz cx="6808788" cy="9940925"/>
  <p:embeddedFontLst>
    <p:embeddedFont>
      <p:font typeface="Arial Black" panose="020B0A04020102020204" pitchFamily="3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00">
          <p15:clr>
            <a:srgbClr val="9AA0A6"/>
          </p15:clr>
        </p15:guide>
        <p15:guide id="2" pos="7347">
          <p15:clr>
            <a:srgbClr val="9AA0A6"/>
          </p15:clr>
        </p15:guide>
        <p15:guide id="3" orient="horz" pos="73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5C2EAF-8482-41FC-94B3-E6EEAC4F992E}">
  <a:tblStyle styleId="{A95C2EAF-8482-41FC-94B3-E6EEAC4F99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300"/>
        <p:guide pos="7347"/>
        <p:guide orient="horz" pos="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877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877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2272d516_0_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02272d516_0_1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rgbClr val="000000"/>
              </a:buClr>
              <a:buSzPts val="1400"/>
              <a:buFont typeface="Arial"/>
              <a:buAutoNum type="arabicPeriod"/>
            </a:pPr>
            <a:endParaRPr>
              <a:solidFill>
                <a:srgbClr val="000000"/>
              </a:solidFill>
              <a:latin typeface="Arial"/>
              <a:ea typeface="Arial"/>
              <a:cs typeface="Arial"/>
              <a:sym typeface="Arial"/>
            </a:endParaRPr>
          </a:p>
        </p:txBody>
      </p:sp>
      <p:sp>
        <p:nvSpPr>
          <p:cNvPr id="207" name="Google Shape;207;g602272d516_0_1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5b1c14422_0_27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5b1c14422_0_275: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75b1c14422_0_275: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5aeafefb3_0_79: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431" name="Google Shape;431;g75aeafefb3_0_7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75b1c14422_0_24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75b1c14422_0_244: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440" name="Google Shape;440;g75b1c14422_0_244: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5b1c14422_2_1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5b1c14422_2_11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459" name="Google Shape;459;g75b1c14422_2_11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5b1c14422_0_26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5b1c14422_0_261: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477" name="Google Shape;477;g75b1c14422_0_261: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5b1c14422_0_32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75b1c14422_0_323: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93" name="Google Shape;493;g75b1c14422_0_323: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02272d516_2_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02272d516_2_2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g602272d516_2_2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2272d516_0_1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sz="1100">
                <a:solidFill>
                  <a:srgbClr val="1F497D"/>
                </a:solidFill>
              </a:rPr>
              <a:t>työkalujen soveltuvuudesta 0365 ja google-ympäristöihin?</a:t>
            </a:r>
            <a:endParaRPr/>
          </a:p>
        </p:txBody>
      </p:sp>
      <p:sp>
        <p:nvSpPr>
          <p:cNvPr id="212" name="Google Shape;212;g602272d516_0_1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02272d516_2_2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Google Shape;218;g602272d516_2_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5b1c14422_2_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5b1c14422_2_3: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75b1c14422_2_3: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5b1c14422_0_22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75b1c14422_0_225: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75b1c14422_0_225: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5b1c14422_2_7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75b1c14422_2_71: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65" name="Google Shape;365;g75b1c14422_2_71: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5b1c14422_0_29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383" name="Google Shape;383;g75b1c14422_0_29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5b1c14422_0_305: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393" name="Google Shape;393;g75b1c14422_0_30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5b1c14422_0_314: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403" name="Google Shape;403;g75b1c14422_0_31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6178351" y="0"/>
            <a:ext cx="6013649" cy="6858000"/>
          </a:xfrm>
          <a:prstGeom prst="rect">
            <a:avLst/>
          </a:prstGeom>
          <a:solidFill>
            <a:srgbClr val="EAEAEA"/>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1219199" y="4653848"/>
            <a:ext cx="4876799" cy="405750"/>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body" idx="3"/>
          </p:nvPr>
        </p:nvSpPr>
        <p:spPr>
          <a:xfrm>
            <a:off x="1219199" y="4901438"/>
            <a:ext cx="4876799" cy="699383"/>
          </a:xfrm>
          <a:prstGeom prst="rect">
            <a:avLst/>
          </a:prstGeom>
          <a:noFill/>
          <a:ln>
            <a:noFill/>
          </a:ln>
        </p:spPr>
        <p:txBody>
          <a:bodyPr spcFirstLastPara="1" wrap="square" lIns="43200" tIns="0" rIns="0" bIns="0" anchor="t" anchorCtr="0">
            <a:noAutofit/>
          </a:bodyPr>
          <a:lstStyle>
            <a:lvl1pPr marL="457200" marR="0" lvl="0" indent="-228600" algn="l" rtl="0">
              <a:lnSpc>
                <a:spcPct val="110000"/>
              </a:lnSpc>
              <a:spcBef>
                <a:spcPts val="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L="914400" marR="0" lvl="1"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
          <p:cNvSpPr txBox="1"/>
          <p:nvPr/>
        </p:nvSpPr>
        <p:spPr>
          <a:xfrm>
            <a:off x="2272274" y="5965898"/>
            <a:ext cx="2461834" cy="169277"/>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 Design and Development Oy</a:t>
            </a:r>
            <a:endParaRPr sz="1100" b="0" i="0" u="none" strike="noStrike" cap="none">
              <a:solidFill>
                <a:srgbClr val="343D58"/>
              </a:solidFill>
              <a:latin typeface="Arial"/>
              <a:ea typeface="Arial"/>
              <a:cs typeface="Arial"/>
              <a:sym typeface="Arial"/>
            </a:endParaRPr>
          </a:p>
        </p:txBody>
      </p:sp>
      <p:cxnSp>
        <p:nvCxnSpPr>
          <p:cNvPr id="15" name="Google Shape;15;p2"/>
          <p:cNvCxnSpPr/>
          <p:nvPr/>
        </p:nvCxnSpPr>
        <p:spPr>
          <a:xfrm>
            <a:off x="2189921" y="5957950"/>
            <a:ext cx="0" cy="182404"/>
          </a:xfrm>
          <a:prstGeom prst="straightConnector1">
            <a:avLst/>
          </a:prstGeom>
          <a:noFill/>
          <a:ln w="9525" cap="flat" cmpd="sng">
            <a:solidFill>
              <a:srgbClr val="343D58"/>
            </a:solidFill>
            <a:prstDash val="solid"/>
            <a:miter lim="800000"/>
            <a:headEnd type="none" w="sm" len="sm"/>
            <a:tailEnd type="none" w="sm" len="sm"/>
          </a:ln>
        </p:spPr>
      </p:cxnSp>
      <p:sp>
        <p:nvSpPr>
          <p:cNvPr id="16" name="Google Shape;16;p2"/>
          <p:cNvSpPr txBox="1"/>
          <p:nvPr/>
        </p:nvSpPr>
        <p:spPr>
          <a:xfrm>
            <a:off x="4889148" y="5967614"/>
            <a:ext cx="1335020" cy="169277"/>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linkdesign.fi</a:t>
            </a:r>
            <a:endParaRPr sz="1100" b="0" i="0" u="none" strike="noStrike" cap="none">
              <a:solidFill>
                <a:srgbClr val="343D58"/>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266616" y="5975792"/>
            <a:ext cx="763316" cy="145393"/>
          </a:xfrm>
          <a:prstGeom prst="rect">
            <a:avLst/>
          </a:prstGeom>
          <a:noFill/>
          <a:ln>
            <a:noFill/>
          </a:ln>
        </p:spPr>
      </p:pic>
      <p:sp>
        <p:nvSpPr>
          <p:cNvPr id="18" name="Google Shape;18;p2"/>
          <p:cNvSpPr txBox="1">
            <a:spLocks noGrp="1"/>
          </p:cNvSpPr>
          <p:nvPr>
            <p:ph type="body" idx="4"/>
          </p:nvPr>
        </p:nvSpPr>
        <p:spPr>
          <a:xfrm>
            <a:off x="1219201" y="2001726"/>
            <a:ext cx="5395494" cy="2072299"/>
          </a:xfrm>
          <a:prstGeom prst="rect">
            <a:avLst/>
          </a:prstGeom>
          <a:noFill/>
          <a:ln>
            <a:noFill/>
          </a:ln>
        </p:spPr>
        <p:txBody>
          <a:bodyPr spcFirstLastPara="1" wrap="square" lIns="0" tIns="0" rIns="0" bIns="0" anchor="b" anchorCtr="0">
            <a:noAutofit/>
          </a:bodyPr>
          <a:lstStyle>
            <a:lvl1pPr marL="457200" marR="0" lvl="0" indent="-228600" algn="l" rtl="0">
              <a:lnSpc>
                <a:spcPct val="83000"/>
              </a:lnSpc>
              <a:spcBef>
                <a:spcPts val="0"/>
              </a:spcBef>
              <a:spcAft>
                <a:spcPts val="0"/>
              </a:spcAft>
              <a:buClr>
                <a:srgbClr val="343D58"/>
              </a:buClr>
              <a:buSzPts val="8000"/>
              <a:buFont typeface="Arial"/>
              <a:buNone/>
              <a:defRPr sz="80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9" name="Google Shape;19;p2"/>
          <p:cNvCxnSpPr/>
          <p:nvPr/>
        </p:nvCxnSpPr>
        <p:spPr>
          <a:xfrm>
            <a:off x="4769814" y="5957950"/>
            <a:ext cx="0" cy="182404"/>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kuva ja puhekupla A">
  <p:cSld name="Pystykuva ja puhekupla A">
    <p:spTree>
      <p:nvGrpSpPr>
        <p:cNvPr id="1" name="Shape 59"/>
        <p:cNvGrpSpPr/>
        <p:nvPr/>
      </p:nvGrpSpPr>
      <p:grpSpPr>
        <a:xfrm>
          <a:off x="0" y="0"/>
          <a:ext cx="0" cy="0"/>
          <a:chOff x="0" y="0"/>
          <a:chExt cx="0" cy="0"/>
        </a:xfrm>
      </p:grpSpPr>
      <p:sp>
        <p:nvSpPr>
          <p:cNvPr id="60" name="Google Shape;60;p11"/>
          <p:cNvSpPr txBox="1"/>
          <p:nvPr/>
        </p:nvSpPr>
        <p:spPr>
          <a:xfrm>
            <a:off x="182817" y="6562498"/>
            <a:ext cx="1086836"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61" name="Google Shape;61;p11"/>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62" name="Google Shape;62;p11"/>
          <p:cNvSpPr>
            <a:spLocks noGrp="1"/>
          </p:cNvSpPr>
          <p:nvPr>
            <p:ph type="pic" idx="2"/>
          </p:nvPr>
        </p:nvSpPr>
        <p:spPr>
          <a:xfrm>
            <a:off x="1" y="0"/>
            <a:ext cx="4872037"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457200" y="1195200"/>
            <a:ext cx="53640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 name="Google Shape;73;p13"/>
          <p:cNvSpPr txBox="1">
            <a:spLocks noGrp="1"/>
          </p:cNvSpPr>
          <p:nvPr>
            <p:ph type="body" idx="2"/>
          </p:nvPr>
        </p:nvSpPr>
        <p:spPr>
          <a:xfrm>
            <a:off x="6172200" y="1195200"/>
            <a:ext cx="53640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p13"/>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0001BE"/>
        </a:solidFill>
        <a:effectLst/>
      </p:bgPr>
    </p:bg>
    <p:spTree>
      <p:nvGrpSpPr>
        <p:cNvPr id="1" name="Shape 83"/>
        <p:cNvGrpSpPr/>
        <p:nvPr/>
      </p:nvGrpSpPr>
      <p:grpSpPr>
        <a:xfrm>
          <a:off x="0" y="0"/>
          <a:ext cx="0" cy="0"/>
          <a:chOff x="0" y="0"/>
          <a:chExt cx="0" cy="0"/>
        </a:xfrm>
      </p:grpSpPr>
      <p:sp>
        <p:nvSpPr>
          <p:cNvPr id="84" name="Google Shape;84;p15"/>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7" name="Google Shape;87;p1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so kuva">
  <p:cSld name="Iso kuva">
    <p:spTree>
      <p:nvGrpSpPr>
        <p:cNvPr id="1" name="Shape 88"/>
        <p:cNvGrpSpPr/>
        <p:nvPr/>
      </p:nvGrpSpPr>
      <p:grpSpPr>
        <a:xfrm>
          <a:off x="0" y="0"/>
          <a:ext cx="0" cy="0"/>
          <a:chOff x="0" y="0"/>
          <a:chExt cx="0" cy="0"/>
        </a:xfrm>
      </p:grpSpPr>
      <p:sp>
        <p:nvSpPr>
          <p:cNvPr id="89" name="Google Shape;89;p16"/>
          <p:cNvSpPr>
            <a:spLocks noGrp="1"/>
          </p:cNvSpPr>
          <p:nvPr>
            <p:ph type="pic" idx="2"/>
          </p:nvPr>
        </p:nvSpPr>
        <p:spPr>
          <a:xfrm>
            <a:off x="0" y="0"/>
            <a:ext cx="12192000" cy="5428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6"/>
          <p:cNvSpPr txBox="1">
            <a:spLocks noGrp="1"/>
          </p:cNvSpPr>
          <p:nvPr>
            <p:ph type="title"/>
          </p:nvPr>
        </p:nvSpPr>
        <p:spPr>
          <a:xfrm>
            <a:off x="457199" y="5486400"/>
            <a:ext cx="11235300" cy="6708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1"/>
              </a:buClr>
              <a:buSzPts val="2600"/>
              <a:buFont typeface="Arial"/>
              <a:buNone/>
              <a:defRPr sz="2600" b="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petus">
  <p:cSld name="Lopetus">
    <p:bg>
      <p:bgPr>
        <a:solidFill>
          <a:srgbClr val="0001BE"/>
        </a:solidFill>
        <a:effectLst/>
      </p:bgPr>
    </p:bg>
    <p:spTree>
      <p:nvGrpSpPr>
        <p:cNvPr id="1" name="Shape 99"/>
        <p:cNvGrpSpPr/>
        <p:nvPr/>
      </p:nvGrpSpPr>
      <p:grpSpPr>
        <a:xfrm>
          <a:off x="0" y="0"/>
          <a:ext cx="0" cy="0"/>
          <a:chOff x="0" y="0"/>
          <a:chExt cx="0" cy="0"/>
        </a:xfrm>
      </p:grpSpPr>
      <p:sp>
        <p:nvSpPr>
          <p:cNvPr id="100" name="Google Shape;100;p18"/>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8"/>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p18"/>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Kiitos!</a:t>
            </a:r>
            <a:endParaRPr/>
          </a:p>
        </p:txBody>
      </p:sp>
      <p:pic>
        <p:nvPicPr>
          <p:cNvPr id="103" name="Google Shape;103;p18"/>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7000"/>
              <a:buFont typeface="Arial"/>
              <a:buNone/>
              <a:defRPr sz="7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tsikkodia nega">
  <p:cSld name="Otsikkodia nega">
    <p:bg>
      <p:bgPr>
        <a:solidFill>
          <a:srgbClr val="000000"/>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14" name="Google Shape;114;p20"/>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äliotsikko spåra">
  <p:cSld name="Väliotsikko spåra">
    <p:bg>
      <p:bgPr>
        <a:solidFill>
          <a:srgbClr val="009246"/>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0" name="Google Shape;120;p21"/>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p22"/>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unainen sivu ja iso teksti">
  <p:cSld name="1_Punainen sivu ja iso teksti">
    <p:bg>
      <p:bgPr>
        <a:solidFill>
          <a:srgbClr val="ED3B56"/>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chemeClr val="lt1"/>
                </a:solidFill>
                <a:latin typeface="Arial"/>
                <a:ea typeface="Arial"/>
                <a:cs typeface="Arial"/>
                <a:sym typeface="Arial"/>
              </a:rPr>
              <a:t>linkdesign.fi</a:t>
            </a:r>
            <a:endParaRPr sz="900" b="1" i="0" u="none" strike="noStrike" cap="none">
              <a:solidFill>
                <a:schemeClr val="lt1"/>
              </a:solidFill>
              <a:latin typeface="Arial"/>
              <a:ea typeface="Arial"/>
              <a:cs typeface="Arial"/>
              <a:sym typeface="Arial"/>
            </a:endParaRPr>
          </a:p>
        </p:txBody>
      </p:sp>
      <p:sp>
        <p:nvSpPr>
          <p:cNvPr id="22" name="Google Shape;22;p3"/>
          <p:cNvSpPr txBox="1">
            <a:spLocks noGrp="1"/>
          </p:cNvSpPr>
          <p:nvPr>
            <p:ph type="body" idx="1"/>
          </p:nvPr>
        </p:nvSpPr>
        <p:spPr>
          <a:xfrm>
            <a:off x="1524000" y="2928031"/>
            <a:ext cx="9144000" cy="172266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00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chemeClr val="lt1"/>
                </a:solidFill>
                <a:latin typeface="Arial"/>
                <a:ea typeface="Arial"/>
                <a:cs typeface="Arial"/>
                <a:sym typeface="Arial"/>
              </a:rPr>
              <a:t>For the real world.</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äliotsikko vaakuna">
  <p:cSld name="Väliotsikko vaakuna">
    <p:bg>
      <p:bgPr>
        <a:solidFill>
          <a:srgbClr val="0001BE"/>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p23"/>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äliotsikko tiili">
  <p:cSld name="Väliotsikko tiili">
    <p:bg>
      <p:bgPr>
        <a:solidFill>
          <a:srgbClr val="DB2719"/>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p24"/>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chemeClr val="accent3"/>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5"/>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5"/>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p25"/>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0" name="Google Shape;150;p26"/>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7"/>
          <p:cNvSpPr txBox="1">
            <a:spLocks noGrp="1"/>
          </p:cNvSpPr>
          <p:nvPr>
            <p:ph type="body" idx="1"/>
          </p:nvPr>
        </p:nvSpPr>
        <p:spPr>
          <a:xfrm>
            <a:off x="457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4" name="Google Shape;154;p27"/>
          <p:cNvSpPr txBox="1">
            <a:spLocks noGrp="1"/>
          </p:cNvSpPr>
          <p:nvPr>
            <p:ph type="body" idx="2"/>
          </p:nvPr>
        </p:nvSpPr>
        <p:spPr>
          <a:xfrm>
            <a:off x="6172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p2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58" name="Google Shape;158;p27"/>
          <p:cNvSpPr txBox="1">
            <a:spLocks noGrp="1"/>
          </p:cNvSpPr>
          <p:nvPr>
            <p:ph type="body" idx="3"/>
          </p:nvPr>
        </p:nvSpPr>
        <p:spPr>
          <a:xfrm>
            <a:off x="4572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7"/>
          <p:cNvSpPr txBox="1">
            <a:spLocks noGrp="1"/>
          </p:cNvSpPr>
          <p:nvPr>
            <p:ph type="body" idx="4"/>
          </p:nvPr>
        </p:nvSpPr>
        <p:spPr>
          <a:xfrm>
            <a:off x="61740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57200" y="408562"/>
            <a:ext cx="63717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a:off x="457200" y="1195200"/>
            <a:ext cx="63717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8"/>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66" name="Google Shape;166;p28"/>
          <p:cNvSpPr>
            <a:spLocks noGrp="1"/>
          </p:cNvSpPr>
          <p:nvPr>
            <p:ph type="pic" idx="2"/>
          </p:nvPr>
        </p:nvSpPr>
        <p:spPr>
          <a:xfrm>
            <a:off x="7131050" y="0"/>
            <a:ext cx="506100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67"/>
        <p:cNvGrpSpPr/>
        <p:nvPr/>
      </p:nvGrpSpPr>
      <p:grpSpPr>
        <a:xfrm>
          <a:off x="0" y="0"/>
          <a:ext cx="0" cy="0"/>
          <a:chOff x="0" y="0"/>
          <a:chExt cx="0" cy="0"/>
        </a:xfrm>
      </p:grpSpPr>
      <p:sp>
        <p:nvSpPr>
          <p:cNvPr id="168" name="Google Shape;168;p29"/>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type="blank">
  <p:cSld name="BLANK">
    <p:spTree>
      <p:nvGrpSpPr>
        <p:cNvPr id="1" name="Shape 170"/>
        <p:cNvGrpSpPr/>
        <p:nvPr/>
      </p:nvGrpSpPr>
      <p:grpSpPr>
        <a:xfrm>
          <a:off x="0" y="0"/>
          <a:ext cx="0" cy="0"/>
          <a:chOff x="0" y="0"/>
          <a:chExt cx="0" cy="0"/>
        </a:xfrm>
      </p:grpSpPr>
      <p:sp>
        <p:nvSpPr>
          <p:cNvPr id="171" name="Google Shape;171;p3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3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3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74" name="Google Shape;174;p30"/>
          <p:cNvPicPr preferRelativeResize="0"/>
          <p:nvPr/>
        </p:nvPicPr>
        <p:blipFill>
          <a:blip r:embed="rId2">
            <a:alphaModFix/>
          </a:blip>
          <a:stretch>
            <a:fillRect/>
          </a:stretch>
        </p:blipFill>
        <p:spPr>
          <a:xfrm>
            <a:off x="5015874" y="1529550"/>
            <a:ext cx="6749977" cy="3798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175"/>
        <p:cNvGrpSpPr/>
        <p:nvPr/>
      </p:nvGrpSpPr>
      <p:grpSpPr>
        <a:xfrm>
          <a:off x="0" y="0"/>
          <a:ext cx="0" cy="0"/>
          <a:chOff x="0" y="0"/>
          <a:chExt cx="0" cy="0"/>
        </a:xfrm>
      </p:grpSpPr>
      <p:sp>
        <p:nvSpPr>
          <p:cNvPr id="176" name="Google Shape;176;p3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0"/>
            <a:ext cx="12193206" cy="5572472"/>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32"/>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2"/>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3" name="Google Shape;183;p32"/>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palstaa">
  <p:cSld name="Kaksi palstaa">
    <p:spTree>
      <p:nvGrpSpPr>
        <p:cNvPr id="1" name="Shape 24"/>
        <p:cNvGrpSpPr/>
        <p:nvPr/>
      </p:nvGrpSpPr>
      <p:grpSpPr>
        <a:xfrm>
          <a:off x="0" y="0"/>
          <a:ext cx="0" cy="0"/>
          <a:chOff x="0" y="0"/>
          <a:chExt cx="0" cy="0"/>
        </a:xfrm>
      </p:grpSpPr>
      <p:sp>
        <p:nvSpPr>
          <p:cNvPr id="25" name="Google Shape;25;p4"/>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rgbClr val="343D58"/>
                </a:solidFill>
                <a:latin typeface="Arial"/>
                <a:ea typeface="Arial"/>
                <a:cs typeface="Arial"/>
                <a:sym typeface="Arial"/>
              </a:rPr>
              <a:t>linkdesign.fi</a:t>
            </a:r>
            <a:endParaRPr sz="900" b="1" i="0" u="none" strike="noStrike" cap="none">
              <a:solidFill>
                <a:srgbClr val="343D58"/>
              </a:solidFill>
              <a:latin typeface="Arial"/>
              <a:ea typeface="Arial"/>
              <a:cs typeface="Arial"/>
              <a:sym typeface="Arial"/>
            </a:endParaRPr>
          </a:p>
        </p:txBody>
      </p:sp>
      <p:sp>
        <p:nvSpPr>
          <p:cNvPr id="26" name="Google Shape;26;p4"/>
          <p:cNvSpPr txBox="1">
            <a:spLocks noGrp="1"/>
          </p:cNvSpPr>
          <p:nvPr>
            <p:ph type="body" idx="1"/>
          </p:nvPr>
        </p:nvSpPr>
        <p:spPr>
          <a:xfrm>
            <a:off x="2424112" y="2212566"/>
            <a:ext cx="7308850"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2424113" y="1884960"/>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rgbClr val="343D58"/>
                </a:solidFill>
                <a:latin typeface="Arial"/>
                <a:ea typeface="Arial"/>
                <a:cs typeface="Arial"/>
                <a:sym typeface="Arial"/>
              </a:rPr>
              <a:t>For the real world.</a:t>
            </a:r>
            <a:endParaRPr sz="900" b="1" i="0" u="none" strike="noStrike" cap="none">
              <a:solidFill>
                <a:srgbClr val="343D58"/>
              </a:solidFill>
              <a:latin typeface="Arial"/>
              <a:ea typeface="Arial"/>
              <a:cs typeface="Arial"/>
              <a:sym typeface="Arial"/>
            </a:endParaRPr>
          </a:p>
        </p:txBody>
      </p:sp>
      <p:sp>
        <p:nvSpPr>
          <p:cNvPr id="29" name="Google Shape;29;p4"/>
          <p:cNvSpPr txBox="1">
            <a:spLocks noGrp="1"/>
          </p:cNvSpPr>
          <p:nvPr>
            <p:ph type="body" idx="3"/>
          </p:nvPr>
        </p:nvSpPr>
        <p:spPr>
          <a:xfrm>
            <a:off x="2424113" y="3171640"/>
            <a:ext cx="7308850" cy="2249803"/>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184"/>
        <p:cNvGrpSpPr/>
        <p:nvPr/>
      </p:nvGrpSpPr>
      <p:grpSpPr>
        <a:xfrm>
          <a:off x="0" y="0"/>
          <a:ext cx="0" cy="0"/>
          <a:chOff x="0" y="0"/>
          <a:chExt cx="0" cy="0"/>
        </a:xfrm>
      </p:grpSpPr>
      <p:sp>
        <p:nvSpPr>
          <p:cNvPr id="185" name="Google Shape;185;p33"/>
          <p:cNvSpPr/>
          <p:nvPr/>
        </p:nvSpPr>
        <p:spPr>
          <a:xfrm>
            <a:off x="0" y="0"/>
            <a:ext cx="9679037" cy="6857994"/>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33"/>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8" name="Google Shape;188;p33"/>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189"/>
        <p:cNvGrpSpPr/>
        <p:nvPr/>
      </p:nvGrpSpPr>
      <p:grpSpPr>
        <a:xfrm>
          <a:off x="0" y="0"/>
          <a:ext cx="0" cy="0"/>
          <a:chOff x="0" y="0"/>
          <a:chExt cx="0" cy="0"/>
        </a:xfrm>
      </p:grpSpPr>
      <p:sp>
        <p:nvSpPr>
          <p:cNvPr id="190" name="Google Shape;190;p34"/>
          <p:cNvSpPr/>
          <p:nvPr/>
        </p:nvSpPr>
        <p:spPr>
          <a:xfrm>
            <a:off x="-1" y="0"/>
            <a:ext cx="12193206" cy="6857996"/>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34"/>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4"/>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3" name="Google Shape;193;p34"/>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194"/>
        <p:cNvGrpSpPr/>
        <p:nvPr/>
      </p:nvGrpSpPr>
      <p:grpSpPr>
        <a:xfrm>
          <a:off x="0" y="0"/>
          <a:ext cx="0" cy="0"/>
          <a:chOff x="0" y="0"/>
          <a:chExt cx="0" cy="0"/>
        </a:xfrm>
      </p:grpSpPr>
      <p:sp>
        <p:nvSpPr>
          <p:cNvPr id="195" name="Google Shape;195;p35"/>
          <p:cNvSpPr/>
          <p:nvPr/>
        </p:nvSpPr>
        <p:spPr>
          <a:xfrm>
            <a:off x="0" y="0"/>
            <a:ext cx="12193206" cy="6857994"/>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3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8" name="Google Shape;198;p3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petus 2">
  <p:cSld name="Lopetus 2">
    <p:bg>
      <p:bgPr>
        <a:solidFill>
          <a:srgbClr val="0001BE"/>
        </a:solidFill>
        <a:effectLst/>
      </p:bgPr>
    </p:bg>
    <p:spTree>
      <p:nvGrpSpPr>
        <p:cNvPr id="1" name="Shape 199"/>
        <p:cNvGrpSpPr/>
        <p:nvPr/>
      </p:nvGrpSpPr>
      <p:grpSpPr>
        <a:xfrm>
          <a:off x="0" y="0"/>
          <a:ext cx="0" cy="0"/>
          <a:chOff x="0" y="0"/>
          <a:chExt cx="0" cy="0"/>
        </a:xfrm>
      </p:grpSpPr>
      <p:sp>
        <p:nvSpPr>
          <p:cNvPr id="200" name="Google Shape;200;p36"/>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1" name="Google Shape;201;p36"/>
          <p:cNvPicPr preferRelativeResize="0"/>
          <p:nvPr/>
        </p:nvPicPr>
        <p:blipFill rotWithShape="1">
          <a:blip r:embed="rId2">
            <a:alphaModFix/>
          </a:blip>
          <a:srcRect/>
          <a:stretch/>
        </p:blipFill>
        <p:spPr>
          <a:xfrm>
            <a:off x="244211" y="5677621"/>
            <a:ext cx="1686983" cy="946833"/>
          </a:xfrm>
          <a:prstGeom prst="rect">
            <a:avLst/>
          </a:prstGeom>
          <a:noFill/>
          <a:ln>
            <a:noFill/>
          </a:ln>
        </p:spPr>
      </p:pic>
      <p:sp>
        <p:nvSpPr>
          <p:cNvPr id="202" name="Google Shape;202;p36"/>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6"/>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Thank you!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343D58"/>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2473150" y="3191050"/>
            <a:ext cx="7385300" cy="619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i-FI" sz="4000" b="1">
                <a:solidFill>
                  <a:schemeClr val="lt1"/>
                </a:solidFill>
                <a:latin typeface="Arial"/>
                <a:ea typeface="Arial"/>
                <a:cs typeface="Arial"/>
                <a:sym typeface="Arial"/>
              </a:rPr>
              <a:t>For the real world.</a:t>
            </a:r>
            <a:endParaRPr sz="3000" b="1">
              <a:solidFill>
                <a:schemeClr val="lt1"/>
              </a:solidFill>
              <a:latin typeface="Arial"/>
              <a:ea typeface="Arial"/>
              <a:cs typeface="Arial"/>
              <a:sym typeface="Arial"/>
            </a:endParaRPr>
          </a:p>
        </p:txBody>
      </p:sp>
      <p:sp>
        <p:nvSpPr>
          <p:cNvPr id="32" name="Google Shape;32;p5"/>
          <p:cNvSpPr txBox="1"/>
          <p:nvPr/>
        </p:nvSpPr>
        <p:spPr>
          <a:xfrm>
            <a:off x="5718890" y="5987678"/>
            <a:ext cx="754219" cy="138499"/>
          </a:xfrm>
          <a:prstGeom prst="rect">
            <a:avLst/>
          </a:prstGeom>
          <a:noFill/>
          <a:ln>
            <a:noFill/>
          </a:ln>
        </p:spPr>
        <p:txBody>
          <a:bodyPr spcFirstLastPara="1" wrap="square" lIns="21600" tIns="0" rIns="0" bIns="0" anchor="t" anchorCtr="0">
            <a:noAutofit/>
          </a:bodyPr>
          <a:lstStyle/>
          <a:p>
            <a:pPr marL="0" marR="0" lvl="0" indent="0" algn="ctr" rtl="0">
              <a:spcBef>
                <a:spcPts val="0"/>
              </a:spcBef>
              <a:spcAft>
                <a:spcPts val="0"/>
              </a:spcAft>
              <a:buNone/>
            </a:pPr>
            <a:r>
              <a:rPr lang="fi-FI" sz="900" b="0">
                <a:solidFill>
                  <a:schemeClr val="lt1"/>
                </a:solidFill>
                <a:latin typeface="Arial"/>
                <a:ea typeface="Arial"/>
                <a:cs typeface="Arial"/>
                <a:sym typeface="Arial"/>
              </a:rPr>
              <a:t>linkdesign.fi</a:t>
            </a:r>
            <a:endParaRPr sz="900" b="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lkoinen pohja">
  <p:cSld name="Valkoinen pohja">
    <p:spTree>
      <p:nvGrpSpPr>
        <p:cNvPr id="1" name="Shape 33"/>
        <p:cNvGrpSpPr/>
        <p:nvPr/>
      </p:nvGrpSpPr>
      <p:grpSpPr>
        <a:xfrm>
          <a:off x="0" y="0"/>
          <a:ext cx="0" cy="0"/>
          <a:chOff x="0" y="0"/>
          <a:chExt cx="0" cy="0"/>
        </a:xfrm>
      </p:grpSpPr>
      <p:sp>
        <p:nvSpPr>
          <p:cNvPr id="34" name="Google Shape;34;p6"/>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35" name="Google Shape;35;p6"/>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arjouskansi, pitkä otsikko">
  <p:cSld name="1_Tarjouskansi, pitkä otsikko">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1219200" y="1644028"/>
            <a:ext cx="4876799" cy="2323841"/>
          </a:xfrm>
          <a:prstGeom prst="rect">
            <a:avLst/>
          </a:prstGeom>
          <a:noFill/>
          <a:ln>
            <a:noFill/>
          </a:ln>
        </p:spPr>
        <p:txBody>
          <a:bodyPr spcFirstLastPara="1" wrap="square" lIns="18000" tIns="0" rIns="0" bIns="0" anchor="t" anchorCtr="0">
            <a:noAutofit/>
          </a:bodyPr>
          <a:lstStyle>
            <a:lvl1pPr marL="457200" marR="0" lvl="0" indent="-228600" algn="l" rtl="0">
              <a:lnSpc>
                <a:spcPct val="100000"/>
              </a:lnSpc>
              <a:spcBef>
                <a:spcPts val="0"/>
              </a:spcBef>
              <a:spcAft>
                <a:spcPts val="0"/>
              </a:spcAft>
              <a:buClr>
                <a:srgbClr val="343D58"/>
              </a:buClr>
              <a:buSzPts val="4500"/>
              <a:buFont typeface="Arial"/>
              <a:buNone/>
              <a:defRPr sz="45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8"/>
          <p:cNvSpPr>
            <a:spLocks noGrp="1"/>
          </p:cNvSpPr>
          <p:nvPr>
            <p:ph type="pic" idx="2"/>
          </p:nvPr>
        </p:nvSpPr>
        <p:spPr>
          <a:xfrm>
            <a:off x="6178351" y="0"/>
            <a:ext cx="6013649"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8"/>
          <p:cNvSpPr txBox="1"/>
          <p:nvPr/>
        </p:nvSpPr>
        <p:spPr>
          <a:xfrm>
            <a:off x="1219199" y="4893889"/>
            <a:ext cx="1310640" cy="693588"/>
          </a:xfrm>
          <a:prstGeom prst="rect">
            <a:avLst/>
          </a:prstGeom>
          <a:noFill/>
          <a:ln>
            <a:noFill/>
          </a:ln>
        </p:spPr>
        <p:txBody>
          <a:bodyPr spcFirstLastPara="1" wrap="square" lIns="54000" tIns="45700" rIns="91425" bIns="45700" anchor="t" anchorCtr="0">
            <a:noAutofit/>
          </a:bodyPr>
          <a:lstStyle/>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Tarjous:</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Pvm:</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Vastaanottaja:</a:t>
            </a:r>
            <a:endParaRPr sz="1200" b="0">
              <a:solidFill>
                <a:schemeClr val="dk1"/>
              </a:solidFill>
              <a:latin typeface="Arial"/>
              <a:ea typeface="Arial"/>
              <a:cs typeface="Arial"/>
              <a:sym typeface="Arial"/>
            </a:endParaRPr>
          </a:p>
        </p:txBody>
      </p:sp>
      <p:sp>
        <p:nvSpPr>
          <p:cNvPr id="41" name="Google Shape;41;p8"/>
          <p:cNvSpPr txBox="1">
            <a:spLocks noGrp="1"/>
          </p:cNvSpPr>
          <p:nvPr>
            <p:ph type="body" idx="3"/>
          </p:nvPr>
        </p:nvSpPr>
        <p:spPr>
          <a:xfrm>
            <a:off x="1897674" y="4938633"/>
            <a:ext cx="3537836" cy="198337"/>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1662612" y="5141398"/>
            <a:ext cx="3746025"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body" idx="5"/>
          </p:nvPr>
        </p:nvSpPr>
        <p:spPr>
          <a:xfrm>
            <a:off x="2452284" y="5342721"/>
            <a:ext cx="2987349"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8"/>
          <p:cNvSpPr txBox="1"/>
          <p:nvPr/>
        </p:nvSpPr>
        <p:spPr>
          <a:xfrm>
            <a:off x="1219200" y="4633490"/>
            <a:ext cx="1233084" cy="230832"/>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500" b="1">
                <a:solidFill>
                  <a:srgbClr val="ED3B56"/>
                </a:solidFill>
                <a:latin typeface="Arial"/>
                <a:ea typeface="Arial"/>
                <a:cs typeface="Arial"/>
                <a:sym typeface="Arial"/>
              </a:rPr>
              <a:t>TARJOUS  |</a:t>
            </a:r>
            <a:endParaRPr sz="1500" b="1">
              <a:solidFill>
                <a:srgbClr val="ED3B56"/>
              </a:solidFill>
              <a:latin typeface="Arial"/>
              <a:ea typeface="Arial"/>
              <a:cs typeface="Arial"/>
              <a:sym typeface="Arial"/>
            </a:endParaRPr>
          </a:p>
        </p:txBody>
      </p:sp>
      <p:sp>
        <p:nvSpPr>
          <p:cNvPr id="45" name="Google Shape;45;p8"/>
          <p:cNvSpPr txBox="1">
            <a:spLocks noGrp="1"/>
          </p:cNvSpPr>
          <p:nvPr>
            <p:ph type="body" idx="6"/>
          </p:nvPr>
        </p:nvSpPr>
        <p:spPr>
          <a:xfrm>
            <a:off x="2424113" y="4653363"/>
            <a:ext cx="3976687" cy="260873"/>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p:nvPr/>
        </p:nvSpPr>
        <p:spPr>
          <a:xfrm>
            <a:off x="1960479" y="5990950"/>
            <a:ext cx="2057249" cy="138499"/>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 Design and Development Oy</a:t>
            </a:r>
            <a:endParaRPr sz="900" b="0">
              <a:solidFill>
                <a:srgbClr val="343D58"/>
              </a:solidFill>
              <a:latin typeface="Arial"/>
              <a:ea typeface="Arial"/>
              <a:cs typeface="Arial"/>
              <a:sym typeface="Arial"/>
            </a:endParaRPr>
          </a:p>
        </p:txBody>
      </p:sp>
      <p:cxnSp>
        <p:nvCxnSpPr>
          <p:cNvPr id="47" name="Google Shape;47;p8"/>
          <p:cNvCxnSpPr/>
          <p:nvPr/>
        </p:nvCxnSpPr>
        <p:spPr>
          <a:xfrm>
            <a:off x="3997236" y="6000844"/>
            <a:ext cx="0" cy="111229"/>
          </a:xfrm>
          <a:prstGeom prst="straightConnector1">
            <a:avLst/>
          </a:prstGeom>
          <a:noFill/>
          <a:ln w="9525" cap="flat" cmpd="sng">
            <a:solidFill>
              <a:srgbClr val="343D58"/>
            </a:solidFill>
            <a:prstDash val="solid"/>
            <a:miter lim="800000"/>
            <a:headEnd type="none" w="sm" len="sm"/>
            <a:tailEnd type="none" w="sm" len="sm"/>
          </a:ln>
        </p:spPr>
      </p:cxnSp>
      <p:sp>
        <p:nvSpPr>
          <p:cNvPr id="48" name="Google Shape;48;p8"/>
          <p:cNvSpPr txBox="1"/>
          <p:nvPr/>
        </p:nvSpPr>
        <p:spPr>
          <a:xfrm>
            <a:off x="4071545" y="5992666"/>
            <a:ext cx="754219" cy="138499"/>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linkdesign.fi</a:t>
            </a:r>
            <a:endParaRPr sz="900" b="0">
              <a:solidFill>
                <a:srgbClr val="343D58"/>
              </a:solidFill>
              <a:latin typeface="Arial"/>
              <a:ea typeface="Arial"/>
              <a:cs typeface="Arial"/>
              <a:sym typeface="Arial"/>
            </a:endParaRPr>
          </a:p>
        </p:txBody>
      </p:sp>
      <p:pic>
        <p:nvPicPr>
          <p:cNvPr id="49" name="Google Shape;49;p8"/>
          <p:cNvPicPr preferRelativeResize="0"/>
          <p:nvPr/>
        </p:nvPicPr>
        <p:blipFill rotWithShape="1">
          <a:blip r:embed="rId2">
            <a:alphaModFix/>
          </a:blip>
          <a:srcRect/>
          <a:stretch/>
        </p:blipFill>
        <p:spPr>
          <a:xfrm>
            <a:off x="1271682" y="6006760"/>
            <a:ext cx="531459" cy="101230"/>
          </a:xfrm>
          <a:prstGeom prst="rect">
            <a:avLst/>
          </a:prstGeom>
          <a:noFill/>
          <a:ln>
            <a:noFill/>
          </a:ln>
        </p:spPr>
      </p:pic>
      <p:cxnSp>
        <p:nvCxnSpPr>
          <p:cNvPr id="50" name="Google Shape;50;p8"/>
          <p:cNvCxnSpPr/>
          <p:nvPr/>
        </p:nvCxnSpPr>
        <p:spPr>
          <a:xfrm>
            <a:off x="1913995" y="6000844"/>
            <a:ext cx="0" cy="111229"/>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ksi palsta">
  <p:cSld name="Yksi palsta">
    <p:spTree>
      <p:nvGrpSpPr>
        <p:cNvPr id="1" name="Shape 51"/>
        <p:cNvGrpSpPr/>
        <p:nvPr/>
      </p:nvGrpSpPr>
      <p:grpSpPr>
        <a:xfrm>
          <a:off x="0" y="0"/>
          <a:ext cx="0" cy="0"/>
          <a:chOff x="0" y="0"/>
          <a:chExt cx="0" cy="0"/>
        </a:xfrm>
      </p:grpSpPr>
      <p:sp>
        <p:nvSpPr>
          <p:cNvPr id="52" name="Google Shape;52;p9"/>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53" name="Google Shape;53;p9"/>
          <p:cNvSpPr txBox="1">
            <a:spLocks noGrp="1"/>
          </p:cNvSpPr>
          <p:nvPr>
            <p:ph type="body" idx="1"/>
          </p:nvPr>
        </p:nvSpPr>
        <p:spPr>
          <a:xfrm>
            <a:off x="2424112" y="2211605"/>
            <a:ext cx="7308851"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2"/>
          </p:nvPr>
        </p:nvSpPr>
        <p:spPr>
          <a:xfrm>
            <a:off x="2424113" y="1883999"/>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9"/>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56" name="Google Shape;56;p9"/>
          <p:cNvSpPr txBox="1">
            <a:spLocks noGrp="1"/>
          </p:cNvSpPr>
          <p:nvPr>
            <p:ph type="body" idx="3"/>
          </p:nvPr>
        </p:nvSpPr>
        <p:spPr>
          <a:xfrm>
            <a:off x="2424113" y="3259169"/>
            <a:ext cx="6196256" cy="2163388"/>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äyden sivun kuva">
  <p:cSld name="Täyden sivun kuva">
    <p:spTree>
      <p:nvGrpSpPr>
        <p:cNvPr id="1" name="Shape 57"/>
        <p:cNvGrpSpPr/>
        <p:nvPr/>
      </p:nvGrpSpPr>
      <p:grpSpPr>
        <a:xfrm>
          <a:off x="0" y="0"/>
          <a:ext cx="0" cy="0"/>
          <a:chOff x="0" y="0"/>
          <a:chExt cx="0" cy="0"/>
        </a:xfrm>
      </p:grpSpPr>
      <p:sp>
        <p:nvSpPr>
          <p:cNvPr id="58" name="Google Shape;58;p10"/>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3">
          <p15:clr>
            <a:srgbClr val="000000"/>
          </p15:clr>
        </p15:guide>
        <p15:guide id="2" pos="7287">
          <p15:clr>
            <a:srgbClr val="000000"/>
          </p15:clr>
        </p15:guide>
        <p15:guide id="3" orient="horz" pos="482">
          <p15:clr>
            <a:srgbClr val="000000"/>
          </p15:clr>
        </p15:guide>
        <p15:guide id="4" orient="horz" pos="3838">
          <p15:clr>
            <a:srgbClr val="000000"/>
          </p15:clr>
        </p15:guide>
        <p15:guide id="5" pos="4611">
          <p15:clr>
            <a:srgbClr val="5ACBF0"/>
          </p15:clr>
        </p15:guide>
        <p15:guide id="6" pos="3069">
          <p15:clr>
            <a:srgbClr val="5ACBF0"/>
          </p15:clr>
        </p15:guide>
        <p15:guide id="7" pos="1527">
          <p15:clr>
            <a:srgbClr val="5ACBF0"/>
          </p15:clr>
        </p15:guide>
        <p15:guide id="8" pos="6131">
          <p15:clr>
            <a:srgbClr val="5ACBF0"/>
          </p15:clr>
        </p15:guide>
        <p15:guide id="9" orient="horz" pos="3362">
          <p15:clr>
            <a:srgbClr val="5ACBF0"/>
          </p15:clr>
        </p15:guide>
        <p15:guide id="10" orient="horz" pos="2387">
          <p15:clr>
            <a:srgbClr val="5ACBF0"/>
          </p15:clr>
        </p15:guide>
        <p15:guide id="11" orient="horz" pos="143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5">
            <a:alphaModFix/>
          </a:blip>
          <a:srcRect/>
          <a:stretch/>
        </p:blipFill>
        <p:spPr>
          <a:xfrm>
            <a:off x="320412" y="6134100"/>
            <a:ext cx="1058332" cy="593998"/>
          </a:xfrm>
          <a:prstGeom prst="rect">
            <a:avLst/>
          </a:prstGeom>
          <a:noFill/>
          <a:ln>
            <a:noFill/>
          </a:ln>
        </p:spPr>
      </p:pic>
      <p:sp>
        <p:nvSpPr>
          <p:cNvPr id="65" name="Google Shape;65;p12"/>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200"/>
              <a:buFont typeface="Arial Black"/>
              <a:buNone/>
              <a:defRPr sz="42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300" b="1" i="0" u="none" strike="noStrike" cap="none">
                <a:solidFill>
                  <a:srgbClr val="000000"/>
                </a:solidFill>
                <a:latin typeface="Arial"/>
                <a:ea typeface="Arial"/>
                <a:cs typeface="Arial"/>
                <a:sym typeface="Arial"/>
              </a:defRPr>
            </a:lvl1pPr>
            <a:lvl2pPr marL="0" marR="0" lvl="1" indent="0" algn="r" rtl="0">
              <a:spcBef>
                <a:spcPts val="0"/>
              </a:spcBef>
              <a:buNone/>
              <a:defRPr sz="1300" b="1" i="0" u="none" strike="noStrike" cap="none">
                <a:solidFill>
                  <a:srgbClr val="000000"/>
                </a:solidFill>
                <a:latin typeface="Arial"/>
                <a:ea typeface="Arial"/>
                <a:cs typeface="Arial"/>
                <a:sym typeface="Arial"/>
              </a:defRPr>
            </a:lvl2pPr>
            <a:lvl3pPr marL="0" marR="0" lvl="2" indent="0" algn="r" rtl="0">
              <a:spcBef>
                <a:spcPts val="0"/>
              </a:spcBef>
              <a:buNone/>
              <a:defRPr sz="1300" b="1" i="0" u="none" strike="noStrike" cap="none">
                <a:solidFill>
                  <a:srgbClr val="000000"/>
                </a:solidFill>
                <a:latin typeface="Arial"/>
                <a:ea typeface="Arial"/>
                <a:cs typeface="Arial"/>
                <a:sym typeface="Arial"/>
              </a:defRPr>
            </a:lvl3pPr>
            <a:lvl4pPr marL="0" marR="0" lvl="3" indent="0" algn="r" rtl="0">
              <a:spcBef>
                <a:spcPts val="0"/>
              </a:spcBef>
              <a:buNone/>
              <a:defRPr sz="1300" b="1" i="0" u="none" strike="noStrike" cap="none">
                <a:solidFill>
                  <a:srgbClr val="000000"/>
                </a:solidFill>
                <a:latin typeface="Arial"/>
                <a:ea typeface="Arial"/>
                <a:cs typeface="Arial"/>
                <a:sym typeface="Arial"/>
              </a:defRPr>
            </a:lvl4pPr>
            <a:lvl5pPr marL="0" marR="0" lvl="4" indent="0" algn="r" rtl="0">
              <a:spcBef>
                <a:spcPts val="0"/>
              </a:spcBef>
              <a:buNone/>
              <a:defRPr sz="1300" b="1" i="0" u="none" strike="noStrike" cap="none">
                <a:solidFill>
                  <a:srgbClr val="000000"/>
                </a:solidFill>
                <a:latin typeface="Arial"/>
                <a:ea typeface="Arial"/>
                <a:cs typeface="Arial"/>
                <a:sym typeface="Arial"/>
              </a:defRPr>
            </a:lvl5pPr>
            <a:lvl6pPr marL="0" marR="0" lvl="5" indent="0" algn="r" rtl="0">
              <a:spcBef>
                <a:spcPts val="0"/>
              </a:spcBef>
              <a:buNone/>
              <a:defRPr sz="1300" b="1" i="0" u="none" strike="noStrike" cap="none">
                <a:solidFill>
                  <a:srgbClr val="000000"/>
                </a:solidFill>
                <a:latin typeface="Arial"/>
                <a:ea typeface="Arial"/>
                <a:cs typeface="Arial"/>
                <a:sym typeface="Arial"/>
              </a:defRPr>
            </a:lvl6pPr>
            <a:lvl7pPr marL="0" marR="0" lvl="6" indent="0" algn="r" rtl="0">
              <a:spcBef>
                <a:spcPts val="0"/>
              </a:spcBef>
              <a:buNone/>
              <a:defRPr sz="1300" b="1" i="0" u="none" strike="noStrike" cap="none">
                <a:solidFill>
                  <a:srgbClr val="000000"/>
                </a:solidFill>
                <a:latin typeface="Arial"/>
                <a:ea typeface="Arial"/>
                <a:cs typeface="Arial"/>
                <a:sym typeface="Arial"/>
              </a:defRPr>
            </a:lvl7pPr>
            <a:lvl8pPr marL="0" marR="0" lvl="7" indent="0" algn="r" rtl="0">
              <a:spcBef>
                <a:spcPts val="0"/>
              </a:spcBef>
              <a:buNone/>
              <a:defRPr sz="1300" b="1" i="0" u="none" strike="noStrike" cap="none">
                <a:solidFill>
                  <a:srgbClr val="000000"/>
                </a:solidFill>
                <a:latin typeface="Arial"/>
                <a:ea typeface="Arial"/>
                <a:cs typeface="Arial"/>
                <a:sym typeface="Arial"/>
              </a:defRPr>
            </a:lvl8pPr>
            <a:lvl9pPr marL="0" marR="0" lvl="8" indent="0" algn="r" rtl="0">
              <a:spcBef>
                <a:spcPts val="0"/>
              </a:spcBef>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ele.fi/assets/arviointikehikko_microsoft_170605.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ele.fi/assets/arviointikehikko_microsoft_170605.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ahti.fi/PalvelutSite/PerusopetusSite/Documents/Laaja-alaisen%20osaamisen%20nostot.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hti.fi/PalvelutSite/PerusopetusSite/Documents/Laaja-alaisen%20osaamisen%20nostot.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hti.fi/PalvelutSite/PerusopetusSite/Documents/Laaja-alaisen%20osaamisen%20nostot.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7200" b="0">
                <a:latin typeface="Arial Black"/>
                <a:ea typeface="Arial Black"/>
                <a:cs typeface="Arial Black"/>
                <a:sym typeface="Arial Black"/>
              </a:rPr>
              <a:t>Ilmiöoppimisen</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arvioinnin </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työkalut</a:t>
            </a:r>
            <a:endParaRPr sz="7200" b="0">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a:spLocks noGrp="1"/>
          </p:cNvSpPr>
          <p:nvPr>
            <p:ph type="body" idx="1"/>
          </p:nvPr>
        </p:nvSpPr>
        <p:spPr>
          <a:xfrm>
            <a:off x="476000" y="1168975"/>
            <a:ext cx="4224600" cy="45669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sz="1000" b="1">
                <a:solidFill>
                  <a:srgbClr val="292929"/>
                </a:solidFill>
              </a:rPr>
              <a:t>Mikä on rubriikki? </a:t>
            </a:r>
            <a:r>
              <a:rPr lang="fi-FI" sz="1000"/>
              <a:t>Rubriikki eli arviointitaulukko on loistava tapa tehdä oppijoille näkyväksi se, mitä tavoitellaan ja miten se heidän toiminnassaan näkyy. Arviointitaulukon tehtävänä on konkreettisesti kuvata, minkälaista osaamista oppijoilta odotetaan ja siten tehdä toiminta mahdollisimman läpinäkyväksi niin kodeille kuin oppijoillekin.</a:t>
            </a:r>
            <a:endParaRPr sz="1000"/>
          </a:p>
          <a:p>
            <a:pPr marL="0" lvl="0" indent="0" algn="l" rtl="0">
              <a:lnSpc>
                <a:spcPct val="115000"/>
              </a:lnSpc>
              <a:spcBef>
                <a:spcPts val="1200"/>
              </a:spcBef>
              <a:spcAft>
                <a:spcPts val="0"/>
              </a:spcAft>
              <a:buNone/>
            </a:pPr>
            <a:r>
              <a:rPr lang="fi-FI" sz="800" b="1"/>
              <a:t>Rubriikissa käytettävät arviointikriteerit voivat olla mitä vain, esimerkiksi:</a:t>
            </a:r>
            <a:endParaRPr sz="800"/>
          </a:p>
          <a:p>
            <a:pPr marL="457200" lvl="0" indent="-279400" algn="l" rtl="0">
              <a:lnSpc>
                <a:spcPct val="115000"/>
              </a:lnSpc>
              <a:spcBef>
                <a:spcPts val="1200"/>
              </a:spcBef>
              <a:spcAft>
                <a:spcPts val="0"/>
              </a:spcAft>
              <a:buSzPts val="800"/>
              <a:buChar char="•"/>
            </a:pPr>
            <a:r>
              <a:rPr lang="fi-FI" sz="800"/>
              <a:t>osaat tuetusti, osaat vaihtelevasti, osaat hyvin, osaat erinomaisesti</a:t>
            </a:r>
            <a:endParaRPr sz="800"/>
          </a:p>
          <a:p>
            <a:pPr marL="457200" lvl="0" indent="-279400" algn="l" rtl="0">
              <a:lnSpc>
                <a:spcPct val="115000"/>
              </a:lnSpc>
              <a:spcBef>
                <a:spcPts val="0"/>
              </a:spcBef>
              <a:spcAft>
                <a:spcPts val="0"/>
              </a:spcAft>
              <a:buSzPts val="800"/>
              <a:buChar char="•"/>
            </a:pPr>
            <a:r>
              <a:rPr lang="fi-FI" sz="800"/>
              <a:t>kiitettävä, hyvä, tyydyttävä, välttävä</a:t>
            </a:r>
            <a:endParaRPr sz="800"/>
          </a:p>
          <a:p>
            <a:pPr marL="0" lvl="0" indent="0" algn="l" rtl="0">
              <a:lnSpc>
                <a:spcPct val="115000"/>
              </a:lnSpc>
              <a:spcBef>
                <a:spcPts val="1200"/>
              </a:spcBef>
              <a:spcAft>
                <a:spcPts val="0"/>
              </a:spcAft>
              <a:buNone/>
            </a:pPr>
            <a:r>
              <a:rPr lang="fi-FI" sz="800"/>
              <a:t>Pääasia, että arviointikriteerit ja kuvaukset niiden saavuttamiseksi ovat ymmärrettävät.</a:t>
            </a:r>
            <a:endParaRPr sz="800" b="1"/>
          </a:p>
          <a:p>
            <a:pPr marL="0" lvl="0" indent="0" algn="l" rtl="0">
              <a:spcBef>
                <a:spcPts val="1200"/>
              </a:spcBef>
              <a:spcAft>
                <a:spcPts val="0"/>
              </a:spcAft>
              <a:buClr>
                <a:schemeClr val="dk1"/>
              </a:buClr>
              <a:buSzPts val="1100"/>
              <a:buFont typeface="Arial"/>
              <a:buNone/>
            </a:pPr>
            <a:r>
              <a:rPr lang="fi-FI" sz="800"/>
              <a:t>“Laaja-alaisen osaamisen tavoitteet voivat toimia pohjana ja jaettuina tavoitteina kaikessa opetuksessa. Kun laaja-alaisen osaamisen opetusta suunnitellaan, tulee aina ottaa huomioon oppilaiden ikä- ja kehitystaso. Tarkoituksena on, että lopettaessaan peruskoulunsa oppilaat ovat saaneet mahdollisimman paljon oppimismahdollisuuksia kehittääkseen laaja-alaista osaamistaan.” -Tie laaja-alaiseen osaamiseen -opasta.</a:t>
            </a:r>
            <a:endParaRPr sz="800"/>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fi-FI" sz="800" b="1"/>
              <a:t>Tuo rubriikkiin seuraavat asiat: </a:t>
            </a:r>
            <a:endParaRPr sz="800" b="1"/>
          </a:p>
          <a:p>
            <a:pPr marL="0" lvl="0" indent="0" algn="l" rtl="0">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fi-FI" sz="1000"/>
              <a:t>Tuo rubriikkiin tavoiteltavia laaja-alaisen osaamisen tavoitteita yhdessä oppijoiden kanssa tai kerää kuvauksia opittavista asioista valmiista lausepankista (s.16-18).</a:t>
            </a:r>
            <a:endParaRPr sz="1000"/>
          </a:p>
          <a:p>
            <a:pPr marL="0" lvl="0" indent="0" algn="l" rtl="0">
              <a:spcBef>
                <a:spcPts val="0"/>
              </a:spcBef>
              <a:spcAft>
                <a:spcPts val="0"/>
              </a:spcAft>
              <a:buClr>
                <a:schemeClr val="dk1"/>
              </a:buClr>
              <a:buSzPts val="1100"/>
              <a:buFont typeface="Arial"/>
              <a:buNone/>
            </a:pPr>
            <a:endParaRPr sz="1000" b="1">
              <a:solidFill>
                <a:srgbClr val="DB2719"/>
              </a:solidFill>
            </a:endParaRPr>
          </a:p>
          <a:p>
            <a:pPr marL="0" lvl="0" indent="0" algn="l" rtl="0">
              <a:spcBef>
                <a:spcPts val="0"/>
              </a:spcBef>
              <a:spcAft>
                <a:spcPts val="0"/>
              </a:spcAft>
              <a:buClr>
                <a:schemeClr val="dk1"/>
              </a:buClr>
              <a:buSzPts val="1100"/>
              <a:buFont typeface="Arial"/>
              <a:buNone/>
            </a:pPr>
            <a:r>
              <a:rPr lang="fi-FI" sz="1000" b="1">
                <a:solidFill>
                  <a:srgbClr val="DB2719"/>
                </a:solidFill>
              </a:rPr>
              <a:t>Huom!</a:t>
            </a:r>
            <a:r>
              <a:rPr lang="fi-FI" sz="1000"/>
              <a:t> </a:t>
            </a:r>
            <a:r>
              <a:rPr lang="fi-FI" sz="1000">
                <a:solidFill>
                  <a:srgbClr val="DB2719"/>
                </a:solidFill>
              </a:rPr>
              <a:t>Työkalujen päätarkoituksena on helpottaa laaja-alaisen osaamisen käytäntöön viemistä ja konkretisointia oppijoille. Todistukseen ei tule arviota laaja-alaisesta osaamisesta.</a:t>
            </a:r>
            <a:endParaRPr sz="800" b="1">
              <a:solidFill>
                <a:srgbClr val="DB2719"/>
              </a:solidFill>
            </a:endParaRPr>
          </a:p>
          <a:p>
            <a:pPr marL="0" lvl="0" indent="0" algn="l" rtl="0">
              <a:spcBef>
                <a:spcPts val="0"/>
              </a:spcBef>
              <a:spcAft>
                <a:spcPts val="0"/>
              </a:spcAft>
              <a:buClr>
                <a:schemeClr val="dk1"/>
              </a:buClr>
              <a:buSzPts val="1100"/>
              <a:buFont typeface="Arial"/>
              <a:buNone/>
            </a:pP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a:p>
        </p:txBody>
      </p:sp>
      <p:grpSp>
        <p:nvGrpSpPr>
          <p:cNvPr id="417" name="Google Shape;417;p51"/>
          <p:cNvGrpSpPr/>
          <p:nvPr/>
        </p:nvGrpSpPr>
        <p:grpSpPr>
          <a:xfrm>
            <a:off x="5015875" y="1533500"/>
            <a:ext cx="6737973" cy="3796625"/>
            <a:chOff x="5015875" y="1533500"/>
            <a:chExt cx="6737973" cy="3796625"/>
          </a:xfrm>
        </p:grpSpPr>
        <p:pic>
          <p:nvPicPr>
            <p:cNvPr id="418" name="Google Shape;418;p51"/>
            <p:cNvPicPr preferRelativeResize="0"/>
            <p:nvPr/>
          </p:nvPicPr>
          <p:blipFill rotWithShape="1">
            <a:blip r:embed="rId3">
              <a:alphaModFix/>
            </a:blip>
            <a:srcRect t="79" b="69"/>
            <a:stretch/>
          </p:blipFill>
          <p:spPr>
            <a:xfrm>
              <a:off x="5015875" y="1533500"/>
              <a:ext cx="6737973" cy="3796625"/>
            </a:xfrm>
            <a:prstGeom prst="rect">
              <a:avLst/>
            </a:prstGeom>
            <a:noFill/>
            <a:ln>
              <a:noFill/>
            </a:ln>
            <a:effectLst>
              <a:outerShdw blurRad="57150" dist="19050" dir="5400000" algn="bl" rotWithShape="0">
                <a:srgbClr val="000000">
                  <a:alpha val="50000"/>
                </a:srgbClr>
              </a:outerShdw>
            </a:effectLst>
          </p:spPr>
        </p:pic>
        <p:sp>
          <p:nvSpPr>
            <p:cNvPr id="419" name="Google Shape;419;p51"/>
            <p:cNvSpPr/>
            <p:nvPr/>
          </p:nvSpPr>
          <p:spPr>
            <a:xfrm>
              <a:off x="11368550" y="5088950"/>
              <a:ext cx="247500" cy="16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51"/>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FI" sz="3000">
                <a:latin typeface="Arial"/>
                <a:ea typeface="Arial"/>
                <a:cs typeface="Arial"/>
                <a:sym typeface="Arial"/>
              </a:rPr>
              <a:t>Laaja-alaisen osaamisen arviointitaulukko </a:t>
            </a:r>
            <a:endParaRPr sz="3000">
              <a:latin typeface="Arial"/>
              <a:ea typeface="Arial"/>
              <a:cs typeface="Arial"/>
              <a:sym typeface="Arial"/>
            </a:endParaRPr>
          </a:p>
        </p:txBody>
      </p:sp>
      <p:sp>
        <p:nvSpPr>
          <p:cNvPr id="421" name="Google Shape;421;p5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10</a:t>
            </a:fld>
            <a:endParaRPr/>
          </a:p>
        </p:txBody>
      </p:sp>
      <p:sp>
        <p:nvSpPr>
          <p:cNvPr id="422" name="Google Shape;422;p51"/>
          <p:cNvSpPr txBox="1"/>
          <p:nvPr/>
        </p:nvSpPr>
        <p:spPr>
          <a:xfrm>
            <a:off x="6022125" y="852650"/>
            <a:ext cx="2618700" cy="540900"/>
          </a:xfrm>
          <a:prstGeom prst="rect">
            <a:avLst/>
          </a:prstGeom>
          <a:no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FI" sz="1000">
                <a:solidFill>
                  <a:schemeClr val="dk1"/>
                </a:solidFill>
              </a:rPr>
              <a:t>Täytä arvioitavat taidot sarakkeisiin hyödyntämällä annettuja esimerkkejä.</a:t>
            </a:r>
            <a:endParaRPr sz="1000">
              <a:solidFill>
                <a:schemeClr val="dk1"/>
              </a:solidFill>
            </a:endParaRPr>
          </a:p>
          <a:p>
            <a:pPr marL="0" lvl="0" indent="0" algn="l" rtl="0">
              <a:spcBef>
                <a:spcPts val="0"/>
              </a:spcBef>
              <a:spcAft>
                <a:spcPts val="0"/>
              </a:spcAft>
              <a:buNone/>
            </a:pPr>
            <a:endParaRPr sz="1000"/>
          </a:p>
        </p:txBody>
      </p:sp>
      <p:cxnSp>
        <p:nvCxnSpPr>
          <p:cNvPr id="423" name="Google Shape;423;p51"/>
          <p:cNvCxnSpPr>
            <a:stCxn id="422" idx="2"/>
          </p:cNvCxnSpPr>
          <p:nvPr/>
        </p:nvCxnSpPr>
        <p:spPr>
          <a:xfrm>
            <a:off x="7331475" y="1393550"/>
            <a:ext cx="6300" cy="872700"/>
          </a:xfrm>
          <a:prstGeom prst="straightConnector1">
            <a:avLst/>
          </a:prstGeom>
          <a:noFill/>
          <a:ln w="9525" cap="flat" cmpd="sng">
            <a:solidFill>
              <a:srgbClr val="9FC9EB"/>
            </a:solidFill>
            <a:prstDash val="solid"/>
            <a:round/>
            <a:headEnd type="none" w="med" len="med"/>
            <a:tailEnd type="oval" w="med" len="med"/>
          </a:ln>
        </p:spPr>
      </p:cxnSp>
      <p:sp>
        <p:nvSpPr>
          <p:cNvPr id="424" name="Google Shape;424;p51"/>
          <p:cNvSpPr txBox="1"/>
          <p:nvPr/>
        </p:nvSpPr>
        <p:spPr>
          <a:xfrm>
            <a:off x="8640825" y="5557125"/>
            <a:ext cx="2618700" cy="1036500"/>
          </a:xfrm>
          <a:prstGeom prst="rect">
            <a:avLst/>
          </a:prstGeom>
          <a:no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FI" sz="1000">
                <a:solidFill>
                  <a:schemeClr val="dk1"/>
                </a:solidFill>
              </a:rPr>
              <a:t>Väritä tai merkitse se kohta, joka kuvaa asetetun tavoitteen toteutumista parhaiten. Voit prosessin aikana tarkastella opittua suhteessa arviointikriteereihin ja antaa oppijoille palautetta siitä, missä mennään ja mitä vielä voisi kehittää.</a:t>
            </a:r>
            <a:endParaRPr sz="1000"/>
          </a:p>
        </p:txBody>
      </p:sp>
      <p:sp>
        <p:nvSpPr>
          <p:cNvPr id="425" name="Google Shape;425;p51"/>
          <p:cNvSpPr/>
          <p:nvPr/>
        </p:nvSpPr>
        <p:spPr>
          <a:xfrm>
            <a:off x="9525675" y="3600575"/>
            <a:ext cx="996000" cy="82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6" name="Google Shape;426;p51"/>
          <p:cNvCxnSpPr>
            <a:stCxn id="424" idx="0"/>
            <a:endCxn id="425" idx="2"/>
          </p:cNvCxnSpPr>
          <p:nvPr/>
        </p:nvCxnSpPr>
        <p:spPr>
          <a:xfrm rot="10800000" flipH="1">
            <a:off x="9950175" y="4428525"/>
            <a:ext cx="73500" cy="1128600"/>
          </a:xfrm>
          <a:prstGeom prst="straightConnector1">
            <a:avLst/>
          </a:prstGeom>
          <a:noFill/>
          <a:ln w="9525" cap="flat" cmpd="sng">
            <a:solidFill>
              <a:srgbClr val="9FC9EB"/>
            </a:solidFill>
            <a:prstDash val="solid"/>
            <a:round/>
            <a:headEnd type="none" w="med" len="med"/>
            <a:tailEnd type="oval" w="med" len="med"/>
          </a:ln>
        </p:spPr>
      </p:cxnSp>
      <p:sp>
        <p:nvSpPr>
          <p:cNvPr id="427" name="Google Shape;427;p51"/>
          <p:cNvSpPr/>
          <p:nvPr/>
        </p:nvSpPr>
        <p:spPr>
          <a:xfrm>
            <a:off x="9525675" y="2819075"/>
            <a:ext cx="996000" cy="39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1"/>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TAVOITTEET</a:t>
            </a:r>
            <a:endParaRPr sz="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aphicFrame>
        <p:nvGraphicFramePr>
          <p:cNvPr id="433" name="Google Shape;433;p52"/>
          <p:cNvGraphicFramePr/>
          <p:nvPr/>
        </p:nvGraphicFramePr>
        <p:xfrm>
          <a:off x="456338" y="630463"/>
          <a:ext cx="11370675" cy="5224580"/>
        </p:xfrm>
        <a:graphic>
          <a:graphicData uri="http://schemas.openxmlformats.org/drawingml/2006/table">
            <a:tbl>
              <a:tblPr>
                <a:noFill/>
                <a:tableStyleId>{A95C2EAF-8482-41FC-94B3-E6EEAC4F992E}</a:tableStyleId>
              </a:tblPr>
              <a:tblGrid>
                <a:gridCol w="396375">
                  <a:extLst>
                    <a:ext uri="{9D8B030D-6E8A-4147-A177-3AD203B41FA5}">
                      <a16:colId xmlns:a16="http://schemas.microsoft.com/office/drawing/2014/main" val="20000"/>
                    </a:ext>
                  </a:extLst>
                </a:gridCol>
                <a:gridCol w="1829050">
                  <a:extLst>
                    <a:ext uri="{9D8B030D-6E8A-4147-A177-3AD203B41FA5}">
                      <a16:colId xmlns:a16="http://schemas.microsoft.com/office/drawing/2014/main" val="20001"/>
                    </a:ext>
                  </a:extLst>
                </a:gridCol>
                <a:gridCol w="1829050">
                  <a:extLst>
                    <a:ext uri="{9D8B030D-6E8A-4147-A177-3AD203B41FA5}">
                      <a16:colId xmlns:a16="http://schemas.microsoft.com/office/drawing/2014/main" val="20002"/>
                    </a:ext>
                  </a:extLst>
                </a:gridCol>
                <a:gridCol w="1829050">
                  <a:extLst>
                    <a:ext uri="{9D8B030D-6E8A-4147-A177-3AD203B41FA5}">
                      <a16:colId xmlns:a16="http://schemas.microsoft.com/office/drawing/2014/main" val="20003"/>
                    </a:ext>
                  </a:extLst>
                </a:gridCol>
                <a:gridCol w="1829050">
                  <a:extLst>
                    <a:ext uri="{9D8B030D-6E8A-4147-A177-3AD203B41FA5}">
                      <a16:colId xmlns:a16="http://schemas.microsoft.com/office/drawing/2014/main" val="20004"/>
                    </a:ext>
                  </a:extLst>
                </a:gridCol>
                <a:gridCol w="1829050">
                  <a:extLst>
                    <a:ext uri="{9D8B030D-6E8A-4147-A177-3AD203B41FA5}">
                      <a16:colId xmlns:a16="http://schemas.microsoft.com/office/drawing/2014/main" val="20005"/>
                    </a:ext>
                  </a:extLst>
                </a:gridCol>
                <a:gridCol w="1829050">
                  <a:extLst>
                    <a:ext uri="{9D8B030D-6E8A-4147-A177-3AD203B41FA5}">
                      <a16:colId xmlns:a16="http://schemas.microsoft.com/office/drawing/2014/main" val="20006"/>
                    </a:ext>
                  </a:extLst>
                </a:gridCol>
              </a:tblGrid>
              <a:tr h="289525">
                <a:tc>
                  <a:txBody>
                    <a:bodyPr/>
                    <a:lstStyle/>
                    <a:p>
                      <a:pPr marL="0" lvl="0" indent="0" algn="ctr" rtl="0">
                        <a:spcBef>
                          <a:spcPts val="0"/>
                        </a:spcBef>
                        <a:spcAft>
                          <a:spcPts val="0"/>
                        </a:spcAft>
                        <a:buNone/>
                      </a:pPr>
                      <a:endParaRPr sz="700">
                        <a:solidFill>
                          <a:srgbClr val="666666"/>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Laaja-alaisen osaamisen taidot</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extLst>
                  <a:ext uri="{0D108BD9-81ED-4DB2-BD59-A6C34878D82A}">
                    <a16:rowId xmlns:a16="http://schemas.microsoft.com/office/drawing/2014/main" val="10000"/>
                  </a:ext>
                </a:extLst>
              </a:tr>
              <a:tr h="703750">
                <a:tc>
                  <a:txBody>
                    <a:bodyPr/>
                    <a:lstStyle/>
                    <a:p>
                      <a:pPr marL="0" lvl="0" indent="0" algn="ctr" rtl="0">
                        <a:spcBef>
                          <a:spcPts val="0"/>
                        </a:spcBef>
                        <a:spcAft>
                          <a:spcPts val="0"/>
                        </a:spcAft>
                        <a:buNone/>
                      </a:pPr>
                      <a:r>
                        <a:rPr lang="fi-FI" sz="1000" u="sng">
                          <a:solidFill>
                            <a:srgbClr val="FFFFFF"/>
                          </a:solidFill>
                          <a:latin typeface="Arial Black"/>
                          <a:ea typeface="Arial Black"/>
                          <a:cs typeface="Arial Black"/>
                          <a:sym typeface="Arial Black"/>
                        </a:rPr>
                        <a:t>L1</a:t>
                      </a:r>
                      <a:r>
                        <a:rPr lang="fi-FI" sz="1000">
                          <a:solidFill>
                            <a:srgbClr val="FFFFFF"/>
                          </a:solidFill>
                          <a:latin typeface="Arial Black"/>
                          <a:ea typeface="Arial Black"/>
                          <a:cs typeface="Arial Black"/>
                          <a:sym typeface="Arial Black"/>
                        </a:rPr>
                        <a:t> </a:t>
                      </a:r>
                      <a:endParaRPr sz="1000" u="sng">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B2719"/>
                    </a:solidFill>
                  </a:tcPr>
                </a:tc>
                <a:tc>
                  <a:txBody>
                    <a:bodyPr/>
                    <a:lstStyle/>
                    <a:p>
                      <a:pPr marL="0" lvl="0" indent="0" algn="l" rtl="0">
                        <a:spcBef>
                          <a:spcPts val="0"/>
                        </a:spcBef>
                        <a:spcAft>
                          <a:spcPts val="0"/>
                        </a:spcAft>
                        <a:buNone/>
                      </a:pPr>
                      <a:r>
                        <a:rPr lang="fi-FI" sz="800" b="1">
                          <a:solidFill>
                            <a:srgbClr val="DB2719"/>
                          </a:solidFill>
                        </a:rPr>
                        <a:t>Ajattelu ja oppimaan oppiminen</a:t>
                      </a:r>
                      <a:endParaRPr sz="800" b="1">
                        <a:solidFill>
                          <a:schemeClr val="dk1"/>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1"/>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L2</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01BE"/>
                    </a:solidFill>
                  </a:tcPr>
                </a:tc>
                <a:tc>
                  <a:txBody>
                    <a:bodyPr/>
                    <a:lstStyle/>
                    <a:p>
                      <a:pPr marL="0" lvl="0" indent="0" algn="l" rtl="0">
                        <a:spcBef>
                          <a:spcPts val="0"/>
                        </a:spcBef>
                        <a:spcAft>
                          <a:spcPts val="0"/>
                        </a:spcAft>
                        <a:buClr>
                          <a:schemeClr val="dk1"/>
                        </a:buClr>
                        <a:buSzPts val="1100"/>
                        <a:buFont typeface="Arial"/>
                        <a:buNone/>
                      </a:pPr>
                      <a:r>
                        <a:rPr lang="fi-FI" sz="800" b="1">
                          <a:solidFill>
                            <a:srgbClr val="0001BE"/>
                          </a:solidFill>
                        </a:rPr>
                        <a:t>Kulttuurinen osaaminen, vuorovaikutus ja ilmaisu</a:t>
                      </a:r>
                      <a:endParaRPr sz="800" b="1">
                        <a:solidFill>
                          <a:srgbClr val="0001B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2"/>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L3</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72C6"/>
                    </a:solidFill>
                  </a:tcPr>
                </a:tc>
                <a:tc>
                  <a:txBody>
                    <a:bodyPr/>
                    <a:lstStyle/>
                    <a:p>
                      <a:pPr marL="0" lvl="0" indent="0" algn="l" rtl="0">
                        <a:spcBef>
                          <a:spcPts val="0"/>
                        </a:spcBef>
                        <a:spcAft>
                          <a:spcPts val="0"/>
                        </a:spcAft>
                        <a:buNone/>
                      </a:pPr>
                      <a:r>
                        <a:rPr lang="fi-FI" sz="800" b="1">
                          <a:solidFill>
                            <a:srgbClr val="0072C6"/>
                          </a:solidFill>
                        </a:rPr>
                        <a:t>Itsestä huolehtiminen ja arjen taidot </a:t>
                      </a:r>
                      <a:endParaRPr sz="800" b="1">
                        <a:solidFill>
                          <a:srgbClr val="0072C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3"/>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L4</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9FC9EB"/>
                    </a:solidFill>
                  </a:tcPr>
                </a:tc>
                <a:tc>
                  <a:txBody>
                    <a:bodyPr/>
                    <a:lstStyle/>
                    <a:p>
                      <a:pPr marL="0" lvl="0" indent="0" algn="l" rtl="0">
                        <a:spcBef>
                          <a:spcPts val="0"/>
                        </a:spcBef>
                        <a:spcAft>
                          <a:spcPts val="0"/>
                        </a:spcAft>
                        <a:buNone/>
                      </a:pPr>
                      <a:r>
                        <a:rPr lang="fi-FI" sz="800" b="1">
                          <a:solidFill>
                            <a:srgbClr val="9FC9EB"/>
                          </a:solidFill>
                        </a:rPr>
                        <a:t>Monilukutaito</a:t>
                      </a:r>
                      <a:endParaRPr sz="800" b="1">
                        <a:solidFill>
                          <a:srgbClr val="9FC9EB"/>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4"/>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L5</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9246"/>
                    </a:solidFill>
                  </a:tcPr>
                </a:tc>
                <a:tc>
                  <a:txBody>
                    <a:bodyPr/>
                    <a:lstStyle/>
                    <a:p>
                      <a:pPr marL="0" lvl="0" indent="0" algn="l" rtl="0">
                        <a:spcBef>
                          <a:spcPts val="0"/>
                        </a:spcBef>
                        <a:spcAft>
                          <a:spcPts val="0"/>
                        </a:spcAft>
                        <a:buNone/>
                      </a:pPr>
                      <a:r>
                        <a:rPr lang="fi-FI" sz="800" b="1">
                          <a:solidFill>
                            <a:srgbClr val="009246"/>
                          </a:solidFill>
                        </a:rPr>
                        <a:t>Tieto- ja viestintäteknologian osaaminen</a:t>
                      </a:r>
                      <a:endParaRPr sz="800" b="1">
                        <a:solidFill>
                          <a:srgbClr val="00924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5"/>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L6</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D7A7"/>
                    </a:solidFill>
                  </a:tcPr>
                </a:tc>
                <a:tc>
                  <a:txBody>
                    <a:bodyPr/>
                    <a:lstStyle/>
                    <a:p>
                      <a:pPr marL="0" lvl="0" indent="0" algn="l" rtl="0">
                        <a:spcBef>
                          <a:spcPts val="0"/>
                        </a:spcBef>
                        <a:spcAft>
                          <a:spcPts val="0"/>
                        </a:spcAft>
                        <a:buNone/>
                      </a:pPr>
                      <a:r>
                        <a:rPr lang="fi-FI" sz="800" b="1">
                          <a:solidFill>
                            <a:srgbClr val="00D7A6"/>
                          </a:solidFill>
                        </a:rPr>
                        <a:t>Työelämätaidot ja yrittäjyys</a:t>
                      </a:r>
                      <a:endParaRPr sz="800" b="1">
                        <a:solidFill>
                          <a:srgbClr val="00D7A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solidFill>
                          <a:schemeClr val="dk1"/>
                        </a:solidFill>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marR="139700" lvl="0" indent="0" algn="l" rtl="0">
                        <a:lnSpc>
                          <a:spcPct val="82000"/>
                        </a:lnSpc>
                        <a:spcBef>
                          <a:spcPts val="20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6"/>
                  </a:ext>
                </a:extLst>
              </a:tr>
              <a:tr h="6563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L7</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FFC61E"/>
                    </a:solidFill>
                  </a:tcPr>
                </a:tc>
                <a:tc>
                  <a:txBody>
                    <a:bodyPr/>
                    <a:lstStyle/>
                    <a:p>
                      <a:pPr marL="0" lvl="0" indent="0" algn="l" rtl="0">
                        <a:spcBef>
                          <a:spcPts val="0"/>
                        </a:spcBef>
                        <a:spcAft>
                          <a:spcPts val="0"/>
                        </a:spcAft>
                        <a:buNone/>
                      </a:pPr>
                      <a:r>
                        <a:rPr lang="fi-FI" sz="800" b="1">
                          <a:solidFill>
                            <a:srgbClr val="FFC61E"/>
                          </a:solidFill>
                        </a:rPr>
                        <a:t>Osallistuminen, vaikuttaminen ja kestävän tulevaisuuden rakentaminen </a:t>
                      </a:r>
                      <a:endParaRPr sz="800" b="1">
                        <a:solidFill>
                          <a:srgbClr val="FFC61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34" name="Google Shape;434;p52"/>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solidFill>
                  <a:schemeClr val="dk1"/>
                </a:solidFill>
                <a:latin typeface="Arial"/>
                <a:ea typeface="Arial"/>
                <a:cs typeface="Arial"/>
                <a:sym typeface="Arial"/>
              </a:rPr>
              <a:t>ILMIÖ</a:t>
            </a:r>
            <a:r>
              <a:rPr lang="fi-FI" sz="1200" b="1">
                <a:solidFill>
                  <a:schemeClr val="dk1"/>
                </a:solidFill>
              </a:rPr>
              <a:t>:________________________________________________</a:t>
            </a:r>
            <a:endParaRPr>
              <a:solidFill>
                <a:schemeClr val="dk1"/>
              </a:solidFill>
            </a:endParaRPr>
          </a:p>
          <a:p>
            <a:pPr marL="0" lvl="0" indent="0" algn="l" rtl="0">
              <a:lnSpc>
                <a:spcPct val="90000"/>
              </a:lnSpc>
              <a:spcBef>
                <a:spcPts val="600"/>
              </a:spcBef>
              <a:spcAft>
                <a:spcPts val="0"/>
              </a:spcAft>
              <a:buClr>
                <a:srgbClr val="343D58"/>
              </a:buClr>
              <a:buSzPts val="800"/>
              <a:buFont typeface="Arial"/>
              <a:buNone/>
            </a:pPr>
            <a:r>
              <a:rPr lang="fi-FI" sz="800">
                <a:solidFill>
                  <a:schemeClr val="dk1"/>
                </a:solidFill>
              </a:rPr>
              <a:t>Kirjoita tähän tutkittavan ilmiön nimi</a:t>
            </a:r>
            <a:endParaRPr>
              <a:solidFill>
                <a:schemeClr val="dk1"/>
              </a:solidFill>
            </a:endParaRPr>
          </a:p>
        </p:txBody>
      </p:sp>
      <p:sp>
        <p:nvSpPr>
          <p:cNvPr id="435" name="Google Shape;435;p52"/>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lvl="0" indent="0" algn="l" rtl="0">
              <a:lnSpc>
                <a:spcPct val="90000"/>
              </a:lnSpc>
              <a:spcBef>
                <a:spcPts val="600"/>
              </a:spcBef>
              <a:spcAft>
                <a:spcPts val="0"/>
              </a:spcAft>
              <a:buClr>
                <a:srgbClr val="343D58"/>
              </a:buClr>
              <a:buSzPts val="800"/>
              <a:buFont typeface="Arial"/>
              <a:buNone/>
            </a:pPr>
            <a:r>
              <a:rPr lang="fi-FI" sz="800" b="1">
                <a:solidFill>
                  <a:schemeClr val="dk1"/>
                </a:solidFill>
              </a:rPr>
              <a:t>LAAJA-ALAISEN OSAAMISEN TYÖVÄLINE</a:t>
            </a:r>
            <a:endParaRPr sz="800" b="1"/>
          </a:p>
        </p:txBody>
      </p:sp>
      <p:sp>
        <p:nvSpPr>
          <p:cNvPr id="436" name="Google Shape;436;p52"/>
          <p:cNvSpPr txBox="1">
            <a:spLocks noGrp="1"/>
          </p:cNvSpPr>
          <p:nvPr>
            <p:ph type="sldNum" idx="12"/>
          </p:nvPr>
        </p:nvSpPr>
        <p:spPr>
          <a:xfrm>
            <a:off x="10590180" y="64212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2" name="Google Shape;442;p53"/>
          <p:cNvGrpSpPr/>
          <p:nvPr/>
        </p:nvGrpSpPr>
        <p:grpSpPr>
          <a:xfrm>
            <a:off x="443875" y="445075"/>
            <a:ext cx="2787575" cy="4796400"/>
            <a:chOff x="443875" y="445075"/>
            <a:chExt cx="2787575" cy="4796400"/>
          </a:xfrm>
        </p:grpSpPr>
        <p:sp>
          <p:nvSpPr>
            <p:cNvPr id="443" name="Google Shape;443;p53"/>
            <p:cNvSpPr txBox="1"/>
            <p:nvPr/>
          </p:nvSpPr>
          <p:spPr>
            <a:xfrm>
              <a:off x="787350" y="445075"/>
              <a:ext cx="2444100" cy="4796400"/>
            </a:xfrm>
            <a:prstGeom prst="rect">
              <a:avLst/>
            </a:prstGeom>
            <a:noFill/>
            <a:ln>
              <a:noFill/>
            </a:ln>
          </p:spPr>
          <p:txBody>
            <a:bodyPr spcFirstLastPara="1" wrap="square" lIns="91425" tIns="90000" rIns="91425" bIns="91425" anchor="t" anchorCtr="0">
              <a:noAutofit/>
            </a:bodyPr>
            <a:lstStyle/>
            <a:p>
              <a:pPr marL="0" lvl="0" indent="0" algn="l" rtl="0">
                <a:spcBef>
                  <a:spcPts val="0"/>
                </a:spcBef>
                <a:spcAft>
                  <a:spcPts val="0"/>
                </a:spcAft>
                <a:buNone/>
              </a:pPr>
              <a:r>
                <a:rPr lang="fi-FI" sz="1000" b="1">
                  <a:solidFill>
                    <a:srgbClr val="DB2719"/>
                  </a:solidFill>
                </a:rPr>
                <a:t>L1 Ajattelu ja oppimaan oppiminen</a:t>
              </a:r>
              <a:endParaRPr sz="1000" b="1">
                <a:solidFill>
                  <a:srgbClr val="DB2719"/>
                </a:solidFill>
              </a:endParaRPr>
            </a:p>
            <a:p>
              <a:pPr marL="0" lvl="0" indent="0" algn="l" rtl="0">
                <a:spcBef>
                  <a:spcPts val="0"/>
                </a:spcBef>
                <a:spcAft>
                  <a:spcPts val="0"/>
                </a:spcAft>
                <a:buNone/>
              </a:pPr>
              <a:endParaRPr sz="1000" b="1">
                <a:solidFill>
                  <a:srgbClr val="DB2719"/>
                </a:solidFill>
              </a:endParaRPr>
            </a:p>
            <a:p>
              <a:pPr marL="0" lvl="0" indent="0" algn="l" rtl="0">
                <a:spcBef>
                  <a:spcPts val="0"/>
                </a:spcBef>
                <a:spcAft>
                  <a:spcPts val="0"/>
                </a:spcAft>
                <a:buNone/>
              </a:pPr>
              <a:endParaRPr sz="600"/>
            </a:p>
            <a:p>
              <a:pPr marL="0" lvl="0" indent="0" algn="l" rtl="0">
                <a:spcBef>
                  <a:spcPts val="0"/>
                </a:spcBef>
                <a:spcAft>
                  <a:spcPts val="0"/>
                </a:spcAft>
                <a:buNone/>
              </a:pPr>
              <a:r>
                <a:rPr lang="fi-FI" sz="600" b="1">
                  <a:solidFill>
                    <a:schemeClr val="dk1"/>
                  </a:solidFill>
                </a:rPr>
                <a:t>Tutkiva oppiminen</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asettaa omalle työskentelyllesi tavoitteita ja arvioida toimintaasi suhteessa niihin.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etsiä ja rakentaa tietoa, kuvata asioita omin sanoin ja jakaa ajatuksiasi ja ideoitasi toisille.</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suunnitella työtäsi ja arvioida sen onnistumista suhteessa asetettuihin tavoitteisiin.</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toimia yksin ja yhdessä.</a:t>
              </a:r>
              <a:endParaRPr sz="600">
                <a:solidFill>
                  <a:schemeClr val="dk1"/>
                </a:solidFill>
              </a:endParaRPr>
            </a:p>
            <a:p>
              <a:pPr marL="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tietoa rakennetaan ja mistä erilaista tietoa voi löytää.</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miten tärkeää on arvioida tiedon luotettavuutta ja pohtia, miten toimia silloin, kun tieto on ristiriitaista.</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Jaksat sinnikkäästi etsiä oikeita ratkaisuja ja ymmärrät, miten jotkut asiat vaativat aikaa kehittyäkseen.</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heittäytyä prosessiin ja kokeilla uusia vaihtoehtoja rohkeastikin.</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Uskallat antaa aikaa oppimiselle ja luovalle ajattelulle.</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Et epäröi kysyä, ihmetellä ja pohtia.Osaat kuunnella toisia ja ottaa huomioon erilaiset näkökulmat.</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fi-FI" sz="600" b="1">
                  <a:solidFill>
                    <a:schemeClr val="dk1"/>
                  </a:solidFill>
                </a:rPr>
                <a:t>Minä oppijana</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ottaa vastuun omasta oppimisestasi.</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Asetat työllesi tavoitteita, mietit, miten ne saavutetaan, arvioit omaa toimintaasi suhteessa asetettuihin tavoitteisiin ja muutat toimintaasi tarpeen vaatiessa.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aktiivisesti oman oppimisesi ohjaksissa.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Uskot omiin taitoihisi, et epäröi kohdata haasteita ja vaikka kohtaisit vastoinkäymisiä, pyydät tarvittaessa apua ja ratkot ongelmia.</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arvioida, missä asioissa olet vahva ja missä vielä tarvitset lisätyöstämistä.</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tunnistaa, miten tyypillisesti toimit ja osaat kehittää omia taitojasi entistä monipuolisemmiksi.</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innostunut oppimaan uusia asioita ja haastamaan itseäsi opettelemaan uusia toimintatapoja.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kuvata oppimaasi ja ymmärrät, miten oppimisprosessisi rakentuu.</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perustella tekemiäsi valintoja ja kertoa oppimisprosessin tavoitteista.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Uskallat rohkeasti kokeilla uusia asioita ja haastaa itseäsi oppijana.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Otat vastuuta omasta työskentelystäsi ja oppimisestasi.</a:t>
              </a:r>
              <a:endParaRPr sz="600">
                <a:solidFill>
                  <a:schemeClr val="dk1"/>
                </a:solidFill>
              </a:endParaRPr>
            </a:p>
          </p:txBody>
        </p:sp>
        <p:pic>
          <p:nvPicPr>
            <p:cNvPr id="444" name="Google Shape;444;p53"/>
            <p:cNvPicPr preferRelativeResize="0"/>
            <p:nvPr/>
          </p:nvPicPr>
          <p:blipFill>
            <a:blip r:embed="rId3">
              <a:alphaModFix/>
            </a:blip>
            <a:stretch>
              <a:fillRect/>
            </a:stretch>
          </p:blipFill>
          <p:spPr>
            <a:xfrm>
              <a:off x="443875" y="445075"/>
              <a:ext cx="352150" cy="403450"/>
            </a:xfrm>
            <a:prstGeom prst="rect">
              <a:avLst/>
            </a:prstGeom>
            <a:noFill/>
            <a:ln>
              <a:noFill/>
            </a:ln>
          </p:spPr>
        </p:pic>
      </p:grpSp>
      <p:grpSp>
        <p:nvGrpSpPr>
          <p:cNvPr id="445" name="Google Shape;445;p53"/>
          <p:cNvGrpSpPr/>
          <p:nvPr/>
        </p:nvGrpSpPr>
        <p:grpSpPr>
          <a:xfrm>
            <a:off x="6096834" y="445075"/>
            <a:ext cx="2791513" cy="4634400"/>
            <a:chOff x="6360037" y="1168975"/>
            <a:chExt cx="2791513" cy="4634400"/>
          </a:xfrm>
        </p:grpSpPr>
        <p:sp>
          <p:nvSpPr>
            <p:cNvPr id="446" name="Google Shape;446;p53"/>
            <p:cNvSpPr txBox="1"/>
            <p:nvPr/>
          </p:nvSpPr>
          <p:spPr>
            <a:xfrm>
              <a:off x="6707450" y="1168975"/>
              <a:ext cx="2444100" cy="46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rgbClr val="0001BE"/>
                  </a:solidFill>
                </a:rPr>
                <a:t>L2  Kulttuurinen osaaminen, vuorovaikutus ja ilmaisu</a:t>
              </a:r>
              <a:endParaRPr sz="1000" b="1">
                <a:solidFill>
                  <a:srgbClr val="0001BE"/>
                </a:solidFill>
              </a:endParaRPr>
            </a:p>
            <a:p>
              <a:pPr marL="0" lvl="0" indent="0" algn="l" rtl="0">
                <a:spcBef>
                  <a:spcPts val="0"/>
                </a:spcBef>
                <a:spcAft>
                  <a:spcPts val="0"/>
                </a:spcAft>
                <a:buNone/>
              </a:pPr>
              <a:endParaRPr sz="800"/>
            </a:p>
            <a:p>
              <a:pPr marL="0" lvl="0" indent="0" algn="l" rtl="0">
                <a:spcBef>
                  <a:spcPts val="0"/>
                </a:spcBef>
                <a:spcAft>
                  <a:spcPts val="0"/>
                </a:spcAft>
                <a:buNone/>
              </a:pPr>
              <a:r>
                <a:rPr lang="fi-FI" sz="600" b="1">
                  <a:solidFill>
                    <a:schemeClr val="dk1"/>
                  </a:solidFill>
                </a:rPr>
                <a:t>Kulttuurin kohtaaminen </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kiinnostunut oppimaan muista kulttuureista.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missä omat juuresi ovat, minkälainen on oma tarinasi, elämänkatsomuksesi ja kulttuurisi.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kulttuurit syntyvät ja näet erilaiset kulttuurit rikkautena.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Pohdit, miten kulttuureita syntyy ja miten kulttuurit vaikuttavat valintoihimme.</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kiinnostunut perinteistä, taiteesta ja erilaisista kulttuurin muodoista.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harjoitellut itsesi ilmaisua erilaisten kulttuurin muotojen avulla ja olet pohtinut omaa rooliasi kulttuurin rakentajana.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Uskallat rohkeasti tutkia erilaisia kulttuureja ja haluat oppia uusia asioita ja tapoja toimia. </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fi-FI" sz="600" b="1">
                  <a:solidFill>
                    <a:schemeClr val="dk1"/>
                  </a:solidFill>
                </a:rPr>
                <a:t>Tunnetaidot </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tunnistaa ja nimetä erilaisia tunteita, kertoa omista tunteistasi ja ajatuksistasi.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säätelemään tunteitasi ja tiedät, miten ne vaikuttavat sinuun.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Uskot itseesi ja taitoihisi ja tiedät, että pystyt selvittämään vastauksia vaikeisiinkin kysymyksiin.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Haluat oppia uusia taitoja ja kehittää itseäsi.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Jaksat työskennellä pitkäjänteisesti ja sinnikkäästi, vaikka opeteltavat asiat tuntuisivat välillä vaikeilta ja turhauttavilta.</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fi-FI" sz="600" b="1">
                  <a:solidFill>
                    <a:schemeClr val="dk1"/>
                  </a:solidFill>
                </a:rPr>
                <a:t>Kulttuuriin osallistuminen</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jakaa oppimiasi asioita toisille ja ilmaista itseäsi eri tavoin.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Uskallat rohkeasti opetella uusia tapoja esiintyä ja esittää ajatuksiasi muille.</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kiinnostunut ilmaisun eri tavoista ja haluat oppia uutta.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että ihminen voi viestiä monella eri tavalla: niin vaatteillaan, musiikilla, taiteella, kirjallisuudella kuin liikunnallakin.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kiinnostunut ottamaan kantaa asioihin ja ymmärrät, miten kulttuurin avulla voidaan vaikuttaa.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miten oma kulttuurinen taustasi on vaikuttanut sinuun ja miten omalta osaltasi voit vaikuttaa toisiin ihmisiin jatkossa. </a:t>
              </a:r>
              <a:endParaRPr sz="600">
                <a:solidFill>
                  <a:schemeClr val="dk1"/>
                </a:solidFill>
              </a:endParaRPr>
            </a:p>
            <a:p>
              <a:pPr marL="0" lvl="0" indent="0" algn="l" rtl="0">
                <a:spcBef>
                  <a:spcPts val="0"/>
                </a:spcBef>
                <a:spcAft>
                  <a:spcPts val="0"/>
                </a:spcAft>
                <a:buNone/>
              </a:pPr>
              <a:endParaRPr sz="700" b="1">
                <a:solidFill>
                  <a:schemeClr val="dk1"/>
                </a:solidFill>
              </a:endParaRPr>
            </a:p>
          </p:txBody>
        </p:sp>
        <p:pic>
          <p:nvPicPr>
            <p:cNvPr id="447" name="Google Shape;447;p53"/>
            <p:cNvPicPr preferRelativeResize="0"/>
            <p:nvPr/>
          </p:nvPicPr>
          <p:blipFill>
            <a:blip r:embed="rId4">
              <a:alphaModFix/>
            </a:blip>
            <a:stretch>
              <a:fillRect/>
            </a:stretch>
          </p:blipFill>
          <p:spPr>
            <a:xfrm>
              <a:off x="6360037" y="1168975"/>
              <a:ext cx="352150" cy="403450"/>
            </a:xfrm>
            <a:prstGeom prst="rect">
              <a:avLst/>
            </a:prstGeom>
            <a:noFill/>
            <a:ln>
              <a:noFill/>
            </a:ln>
          </p:spPr>
        </p:pic>
      </p:grpSp>
      <p:sp>
        <p:nvSpPr>
          <p:cNvPr id="448" name="Google Shape;448;p53"/>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LAUSEPANKKI</a:t>
            </a:r>
            <a:endParaRPr sz="800" b="1"/>
          </a:p>
        </p:txBody>
      </p:sp>
      <p:sp>
        <p:nvSpPr>
          <p:cNvPr id="449" name="Google Shape;449;p5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12</a:t>
            </a:fld>
            <a:endParaRPr/>
          </a:p>
        </p:txBody>
      </p:sp>
      <p:sp>
        <p:nvSpPr>
          <p:cNvPr id="450" name="Google Shape;450;p53"/>
          <p:cNvSpPr txBox="1">
            <a:spLocks noGrp="1"/>
          </p:cNvSpPr>
          <p:nvPr>
            <p:ph type="body" idx="1"/>
          </p:nvPr>
        </p:nvSpPr>
        <p:spPr>
          <a:xfrm>
            <a:off x="7632175" y="6101950"/>
            <a:ext cx="3777600" cy="5259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1000" b="1"/>
          </a:p>
          <a:p>
            <a:pPr marL="0" lvl="0" indent="0" algn="r" rtl="0">
              <a:spcBef>
                <a:spcPts val="0"/>
              </a:spcBef>
              <a:spcAft>
                <a:spcPts val="0"/>
              </a:spcAft>
              <a:buNone/>
            </a:pPr>
            <a:r>
              <a:rPr lang="fi-FI" sz="1000" b="1"/>
              <a:t>Lähde: </a:t>
            </a:r>
            <a:r>
              <a:rPr lang="fi-FI" sz="1000"/>
              <a:t>Heidi Halkilahti</a:t>
            </a:r>
            <a:endParaRPr sz="1000" b="1"/>
          </a:p>
          <a:p>
            <a:pPr marL="0" lvl="0" indent="0" algn="r" rtl="0">
              <a:spcBef>
                <a:spcPts val="0"/>
              </a:spcBef>
              <a:spcAft>
                <a:spcPts val="0"/>
              </a:spcAft>
              <a:buNone/>
            </a:pPr>
            <a:endParaRPr sz="1000" b="1"/>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p:txBody>
      </p:sp>
      <p:grpSp>
        <p:nvGrpSpPr>
          <p:cNvPr id="451" name="Google Shape;451;p53"/>
          <p:cNvGrpSpPr/>
          <p:nvPr/>
        </p:nvGrpSpPr>
        <p:grpSpPr>
          <a:xfrm>
            <a:off x="8922907" y="445075"/>
            <a:ext cx="2795468" cy="5745900"/>
            <a:chOff x="8922907" y="445075"/>
            <a:chExt cx="2795468" cy="5745900"/>
          </a:xfrm>
        </p:grpSpPr>
        <p:sp>
          <p:nvSpPr>
            <p:cNvPr id="452" name="Google Shape;452;p53"/>
            <p:cNvSpPr txBox="1"/>
            <p:nvPr/>
          </p:nvSpPr>
          <p:spPr>
            <a:xfrm>
              <a:off x="9274275" y="445075"/>
              <a:ext cx="2444100" cy="57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rgbClr val="0072C6"/>
                  </a:solidFill>
                </a:rPr>
                <a:t>L3 Itsestä huolehtiminen ja arjen taidot </a:t>
              </a:r>
              <a:endParaRPr sz="1000" b="1">
                <a:solidFill>
                  <a:srgbClr val="0072C6"/>
                </a:solidFill>
              </a:endParaRPr>
            </a:p>
            <a:p>
              <a:pPr marL="0" lvl="0" indent="0" algn="l" rtl="0">
                <a:spcBef>
                  <a:spcPts val="0"/>
                </a:spcBef>
                <a:spcAft>
                  <a:spcPts val="0"/>
                </a:spcAft>
                <a:buNone/>
              </a:pPr>
              <a:endParaRPr sz="800"/>
            </a:p>
            <a:p>
              <a:pPr marL="0" lvl="0" indent="0" algn="l" rtl="0">
                <a:spcBef>
                  <a:spcPts val="0"/>
                </a:spcBef>
                <a:spcAft>
                  <a:spcPts val="0"/>
                </a:spcAft>
                <a:buNone/>
              </a:pPr>
              <a:r>
                <a:rPr lang="fi-FI" sz="600" b="1">
                  <a:solidFill>
                    <a:schemeClr val="dk1"/>
                  </a:solidFill>
                </a:rPr>
                <a:t>Arjenhallintataidot</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pitämään huolen itsestäsi.</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säädellä arkisia toimintojasi: ymmärrät, miten kauan sinulla menee aikaa arkisten asioiden tekemiseen ja osaat hallita aikaasi.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ennakoimaan asioita, suunnittelemaan toimintaasi ja osaat mukautua muuttuneisiin olosuhteisiin.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mitä kulutustottumukset ovat ja osaat arvioida omaa toimintaasi kuluttajana.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omasta taloudesta opitaan huolehtimaan ja minkälaisia taitoja se edellyttää.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huolehtia tavaroistasi ja toimia säästäväisesti.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jakaa toisille ja ymmärrät kestävän elämäntavan merkityksen.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tutkailemaan maailmaa kestävän periaatteiden mukaisesti ja ymmärrät, miten omalla toiminnallasi voit edistää tulevaisuutta.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tarkastelemaan erilaista mediaa ja ymmärrät mainonnan keinoja vaikuttaa ihmiseen.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suhtautua mainontaan kriittisesti ja ymmärrät, miten eri kanavat ja seurantajärjestelmät voivat vaikuttaa ihmisen ajatteluun.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käyttää teknologiaa eri tavoin tiedon etsimiseen, rakentamiseen, muokkaamiseen ja jakamiseen.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innostunut oppimaan uusia asioita ja taitoja teknologian saralla.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teknologia vaikuttaa monella tapaa arkeemme.</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fi-FI" sz="600" b="1">
                  <a:solidFill>
                    <a:schemeClr val="dk1"/>
                  </a:solidFill>
                </a:rPr>
                <a:t>Toimiminen hyvinvoivan yhteisön jäsenenä</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toimimaan yhteistyössä toisten kanssa.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huomioida kanssaihmiset ja ymmärrät, miten Sinun toimintasi vaikuttaa myös muihin.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paljon hyvinvoinnista ja ymmärrät, minkälaiset tekijät vaikuttavat ihmisen terveyteen.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tehdä tietoisia valintoja oman hyvinvointisi edistämiseksi.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tarkkailemaan omaa toimintaasi ja kuuntelemaan omaa kehoasi.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hyvinvointiin liittyvä tieto voi olla ristiriitaista ja aiheen luotettavuudessa on olennaista sen kriittinen arviointi.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ymmärtämään, miten ihminen on psykofyysissosiaalinen kokonaisuus, joka on monisyinen ja moniulotteinen.</a:t>
              </a:r>
              <a:endParaRPr sz="600">
                <a:solidFill>
                  <a:schemeClr val="dk1"/>
                </a:solidFill>
              </a:endParaRPr>
            </a:p>
          </p:txBody>
        </p:sp>
        <p:pic>
          <p:nvPicPr>
            <p:cNvPr id="453" name="Google Shape;453;p53"/>
            <p:cNvPicPr preferRelativeResize="0"/>
            <p:nvPr/>
          </p:nvPicPr>
          <p:blipFill>
            <a:blip r:embed="rId5">
              <a:alphaModFix/>
            </a:blip>
            <a:stretch>
              <a:fillRect/>
            </a:stretch>
          </p:blipFill>
          <p:spPr>
            <a:xfrm>
              <a:off x="8922907" y="445075"/>
              <a:ext cx="351361" cy="403450"/>
            </a:xfrm>
            <a:prstGeom prst="rect">
              <a:avLst/>
            </a:prstGeom>
            <a:noFill/>
            <a:ln>
              <a:noFill/>
            </a:ln>
          </p:spPr>
        </p:pic>
      </p:grpSp>
      <p:sp>
        <p:nvSpPr>
          <p:cNvPr id="454" name="Google Shape;454;p53"/>
          <p:cNvSpPr txBox="1"/>
          <p:nvPr/>
        </p:nvSpPr>
        <p:spPr>
          <a:xfrm>
            <a:off x="3618173" y="445075"/>
            <a:ext cx="2444100" cy="4796400"/>
          </a:xfrm>
          <a:prstGeom prst="rect">
            <a:avLst/>
          </a:prstGeom>
          <a:noFill/>
          <a:ln>
            <a:noFill/>
          </a:ln>
        </p:spPr>
        <p:txBody>
          <a:bodyPr spcFirstLastPara="1" wrap="square" lIns="91425" tIns="90000" rIns="91425" bIns="91425" anchor="t" anchorCtr="0">
            <a:noAutofit/>
          </a:bodyPr>
          <a:lstStyle/>
          <a:p>
            <a:pPr marL="0" lvl="0" indent="0" algn="l" rtl="0">
              <a:spcBef>
                <a:spcPts val="0"/>
              </a:spcBef>
              <a:spcAft>
                <a:spcPts val="0"/>
              </a:spcAft>
              <a:buNone/>
            </a:pPr>
            <a:r>
              <a:rPr lang="fi-FI" sz="1000" b="1">
                <a:solidFill>
                  <a:srgbClr val="DB2719"/>
                </a:solidFill>
              </a:rPr>
              <a:t>L1 Ajattelu ja oppimaan oppiminen</a:t>
            </a:r>
            <a:endParaRPr sz="1000" b="1">
              <a:solidFill>
                <a:srgbClr val="DB2719"/>
              </a:solidFill>
            </a:endParaRPr>
          </a:p>
          <a:p>
            <a:pPr marL="0" lvl="0" indent="0" algn="l" rtl="0">
              <a:spcBef>
                <a:spcPts val="0"/>
              </a:spcBef>
              <a:spcAft>
                <a:spcPts val="0"/>
              </a:spcAft>
              <a:buNone/>
            </a:pPr>
            <a:endParaRPr sz="1000" b="1">
              <a:solidFill>
                <a:srgbClr val="DB2719"/>
              </a:solidFill>
            </a:endParaRPr>
          </a:p>
          <a:p>
            <a:pPr marL="45720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fi-FI" sz="600" b="1">
                <a:solidFill>
                  <a:schemeClr val="dk1"/>
                </a:solidFill>
              </a:rPr>
              <a:t>Oppiva yhteisö</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huomioida toiset, kuunnella heidän ajatuksiaan ja kohdella heitä kunnioittavasti.</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toimia erilaisissa kokoonpanoissa ja ideoida, tutkia ja selvittää asioita yhdessä toisten kanssa.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Otat erilaiset ihmiset huomioon ja annat kaikille tilaa olla omanlaisiaan.</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jakaa ajatuksiasi ja ideoitasi toisten kanssa ja ymmärrät, miten yhteistyössä on voimaa.</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tukea muita ryhmän jäseniä ja tarjota apua tarvittaessa.</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just" rtl="0">
              <a:lnSpc>
                <a:spcPct val="115000"/>
              </a:lnSpc>
              <a:spcBef>
                <a:spcPts val="1200"/>
              </a:spcBef>
              <a:spcAft>
                <a:spcPts val="1200"/>
              </a:spcAft>
              <a:buNone/>
            </a:pPr>
            <a:endParaRPr sz="600">
              <a:solidFill>
                <a:schemeClr val="dk1"/>
              </a:solidFill>
            </a:endParaRPr>
          </a:p>
        </p:txBody>
      </p:sp>
      <p:pic>
        <p:nvPicPr>
          <p:cNvPr id="455" name="Google Shape;455;p53"/>
          <p:cNvPicPr preferRelativeResize="0"/>
          <p:nvPr/>
        </p:nvPicPr>
        <p:blipFill>
          <a:blip r:embed="rId3">
            <a:alphaModFix/>
          </a:blip>
          <a:stretch>
            <a:fillRect/>
          </a:stretch>
        </p:blipFill>
        <p:spPr>
          <a:xfrm>
            <a:off x="3244225" y="445075"/>
            <a:ext cx="352150" cy="40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54"/>
          <p:cNvGrpSpPr/>
          <p:nvPr/>
        </p:nvGrpSpPr>
        <p:grpSpPr>
          <a:xfrm>
            <a:off x="443882" y="445075"/>
            <a:ext cx="2795468" cy="2364600"/>
            <a:chOff x="6064807" y="1168975"/>
            <a:chExt cx="2795468" cy="2364600"/>
          </a:xfrm>
        </p:grpSpPr>
        <p:sp>
          <p:nvSpPr>
            <p:cNvPr id="462" name="Google Shape;462;p54"/>
            <p:cNvSpPr txBox="1"/>
            <p:nvPr/>
          </p:nvSpPr>
          <p:spPr>
            <a:xfrm>
              <a:off x="6416175" y="1168975"/>
              <a:ext cx="2444100" cy="23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rgbClr val="0072C6"/>
                  </a:solidFill>
                </a:rPr>
                <a:t>  L3 Itsestä huolehtiminen ja arjen taidot </a:t>
              </a:r>
              <a:endParaRPr sz="1000" b="1">
                <a:solidFill>
                  <a:srgbClr val="0072C6"/>
                </a:solidFill>
              </a:endParaRPr>
            </a:p>
            <a:p>
              <a:pPr marL="0" lvl="0" indent="0" algn="l" rtl="0">
                <a:spcBef>
                  <a:spcPts val="0"/>
                </a:spcBef>
                <a:spcAft>
                  <a:spcPts val="0"/>
                </a:spcAft>
                <a:buNone/>
              </a:pPr>
              <a:endParaRPr sz="800"/>
            </a:p>
            <a:p>
              <a:pPr marL="0" lvl="0" indent="0" algn="l" rtl="0">
                <a:spcBef>
                  <a:spcPts val="0"/>
                </a:spcBef>
                <a:spcAft>
                  <a:spcPts val="0"/>
                </a:spcAft>
                <a:buNone/>
              </a:pPr>
              <a:r>
                <a:rPr lang="fi-FI" sz="600" b="1">
                  <a:solidFill>
                    <a:schemeClr val="dk1"/>
                  </a:solidFill>
                </a:rPr>
                <a:t>Turvallinen arki</a:t>
              </a:r>
              <a:endParaRPr sz="600" b="1">
                <a:solidFill>
                  <a:schemeClr val="dk1"/>
                </a:solidFill>
              </a:endParaRPr>
            </a:p>
            <a:p>
              <a:pPr marL="0" lvl="0" indent="0" algn="l" rtl="0">
                <a:spcBef>
                  <a:spcPts val="0"/>
                </a:spcBef>
                <a:spcAft>
                  <a:spcPts val="0"/>
                </a:spcAft>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minkälaiset asiat liittyvät turvallisuuteen ja miten toimitaan turvallisesti.</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tunnistaa erilaisia turvallisuuteen liittyviä symboleja ja noudatat niitä.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toimia vaaratilanteissa vastuullisesti ja pitää huolen niin omasta kuin toistenkin turvallisuudesta.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keskustella ja erotella, mitkä tekijät rakentavat sinulle (ja muille) turvallisuuden tunteen.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kertoa, mitä yksityisyydellä tarkoitetaan ja mitä ovat henkilökohtaiset rajat.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suojella omaa yksityisyyttäsi ja miettiä, miten henkilökohtaisuus suojataan.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pohtia, miten yksityisyyttä uhkaavia tekijöitä voidaan ennaltaehkäistä.</a:t>
              </a: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p:txBody>
        </p:sp>
        <p:pic>
          <p:nvPicPr>
            <p:cNvPr id="463" name="Google Shape;463;p54"/>
            <p:cNvPicPr preferRelativeResize="0"/>
            <p:nvPr/>
          </p:nvPicPr>
          <p:blipFill>
            <a:blip r:embed="rId3">
              <a:alphaModFix/>
            </a:blip>
            <a:stretch>
              <a:fillRect/>
            </a:stretch>
          </p:blipFill>
          <p:spPr>
            <a:xfrm>
              <a:off x="6064807" y="1168975"/>
              <a:ext cx="351361" cy="403450"/>
            </a:xfrm>
            <a:prstGeom prst="rect">
              <a:avLst/>
            </a:prstGeom>
            <a:noFill/>
            <a:ln>
              <a:noFill/>
            </a:ln>
          </p:spPr>
        </p:pic>
      </p:grpSp>
      <p:sp>
        <p:nvSpPr>
          <p:cNvPr id="464" name="Google Shape;464;p5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13</a:t>
            </a:fld>
            <a:endParaRPr/>
          </a:p>
        </p:txBody>
      </p:sp>
      <p:grpSp>
        <p:nvGrpSpPr>
          <p:cNvPr id="465" name="Google Shape;465;p54"/>
          <p:cNvGrpSpPr/>
          <p:nvPr/>
        </p:nvGrpSpPr>
        <p:grpSpPr>
          <a:xfrm>
            <a:off x="3266407" y="444150"/>
            <a:ext cx="2795455" cy="5969700"/>
            <a:chOff x="8917920" y="445075"/>
            <a:chExt cx="2795455" cy="5969700"/>
          </a:xfrm>
        </p:grpSpPr>
        <p:sp>
          <p:nvSpPr>
            <p:cNvPr id="466" name="Google Shape;466;p54"/>
            <p:cNvSpPr txBox="1"/>
            <p:nvPr/>
          </p:nvSpPr>
          <p:spPr>
            <a:xfrm>
              <a:off x="9269275" y="445075"/>
              <a:ext cx="2444100" cy="59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chemeClr val="accent3"/>
                  </a:solidFill>
                </a:rPr>
                <a:t>L4 Monilukutaito</a:t>
              </a:r>
              <a:endParaRPr sz="1000" b="1">
                <a:solidFill>
                  <a:schemeClr val="accent3"/>
                </a:solidFill>
              </a:endParaRPr>
            </a:p>
            <a:p>
              <a:pPr marL="0" lvl="0" indent="0" algn="l" rtl="0">
                <a:spcBef>
                  <a:spcPts val="0"/>
                </a:spcBef>
                <a:spcAft>
                  <a:spcPts val="0"/>
                </a:spcAft>
                <a:buNone/>
              </a:pPr>
              <a:endParaRPr sz="1000" b="1">
                <a:solidFill>
                  <a:schemeClr val="accent3"/>
                </a:solidFill>
              </a:endParaRPr>
            </a:p>
            <a:p>
              <a:pPr marL="0" lvl="0" indent="0" algn="l" rtl="0">
                <a:spcBef>
                  <a:spcPts val="0"/>
                </a:spcBef>
                <a:spcAft>
                  <a:spcPts val="0"/>
                </a:spcAft>
                <a:buNone/>
              </a:pPr>
              <a:endParaRPr sz="800"/>
            </a:p>
            <a:p>
              <a:pPr marL="0" lvl="0" indent="0" algn="l" rtl="0">
                <a:spcBef>
                  <a:spcPts val="0"/>
                </a:spcBef>
                <a:spcAft>
                  <a:spcPts val="0"/>
                </a:spcAft>
                <a:buNone/>
              </a:pPr>
              <a:r>
                <a:rPr lang="fi-FI" sz="600" b="1"/>
                <a:t>Viestintä</a:t>
              </a:r>
              <a:endParaRPr sz="600" b="1"/>
            </a:p>
            <a:p>
              <a:pPr marL="0" lvl="0" indent="0" algn="l" rtl="0">
                <a:spcBef>
                  <a:spcPts val="0"/>
                </a:spcBef>
                <a:spcAft>
                  <a:spcPts val="0"/>
                </a:spcAft>
                <a:buNone/>
              </a:pPr>
              <a:endParaRPr sz="600" b="1"/>
            </a:p>
            <a:p>
              <a:pPr marL="144000" lvl="0" indent="-110100" algn="l" rtl="0">
                <a:spcBef>
                  <a:spcPts val="0"/>
                </a:spcBef>
                <a:spcAft>
                  <a:spcPts val="0"/>
                </a:spcAft>
                <a:buSzPts val="600"/>
                <a:buChar char="●"/>
              </a:pPr>
              <a:r>
                <a:rPr lang="fi-FI" sz="600"/>
                <a:t>Osaat hahmottaa erilaisia viestejä ja tunnistat niin tekstejä, puhuttua, visuaalista kuin symbolistakin kieltä. </a:t>
              </a:r>
              <a:endParaRPr sz="600"/>
            </a:p>
            <a:p>
              <a:pPr marL="144000" lvl="0" indent="-110100" algn="l" rtl="0">
                <a:spcBef>
                  <a:spcPts val="0"/>
                </a:spcBef>
                <a:spcAft>
                  <a:spcPts val="0"/>
                </a:spcAft>
                <a:buSzPts val="600"/>
                <a:buChar char="●"/>
              </a:pPr>
              <a:r>
                <a:rPr lang="fi-FI" sz="600"/>
                <a:t>Olet oppinut ymmärtämään, miten tärkeää on sisältöä tuotettaessa miettiä, kenelle se on tarkoitettu. </a:t>
              </a:r>
              <a:endParaRPr sz="600"/>
            </a:p>
            <a:p>
              <a:pPr marL="144000" lvl="0" indent="-110100" algn="l" rtl="0">
                <a:spcBef>
                  <a:spcPts val="0"/>
                </a:spcBef>
                <a:spcAft>
                  <a:spcPts val="0"/>
                </a:spcAft>
                <a:buSzPts val="600"/>
                <a:buChar char="●"/>
              </a:pPr>
              <a:r>
                <a:rPr lang="fi-FI" sz="600"/>
                <a:t>Osaat käyttää viestejä monipuolisesti eri tarkoituksiin.</a:t>
              </a:r>
              <a:endParaRPr sz="600"/>
            </a:p>
            <a:p>
              <a:pPr marL="457200" lvl="0" indent="0" algn="l" rtl="0">
                <a:spcBef>
                  <a:spcPts val="0"/>
                </a:spcBef>
                <a:spcAft>
                  <a:spcPts val="0"/>
                </a:spcAft>
                <a:buNone/>
              </a:pPr>
              <a:endParaRPr sz="600"/>
            </a:p>
            <a:p>
              <a:pPr marL="144000" lvl="0" indent="-110100" algn="l" rtl="0">
                <a:spcBef>
                  <a:spcPts val="0"/>
                </a:spcBef>
                <a:spcAft>
                  <a:spcPts val="0"/>
                </a:spcAft>
                <a:buSzPts val="600"/>
                <a:buChar char="●"/>
              </a:pPr>
              <a:r>
                <a:rPr lang="fi-FI" sz="600"/>
                <a:t>Olet oppinut ilmaisemaan itseäsi monipuolisesti ja olet valmis rohkeasti kokeilemaan erilaisia ilmaisun muotoja erilaisissa medioissa.</a:t>
              </a:r>
              <a:endParaRPr sz="600"/>
            </a:p>
            <a:p>
              <a:pPr marL="0" lvl="0" indent="0" algn="l" rtl="0">
                <a:spcBef>
                  <a:spcPts val="0"/>
                </a:spcBef>
                <a:spcAft>
                  <a:spcPts val="0"/>
                </a:spcAft>
                <a:buNone/>
              </a:pPr>
              <a:endParaRPr sz="600" b="1"/>
            </a:p>
            <a:p>
              <a:pPr marL="0" lvl="0" indent="0" algn="l" rtl="0">
                <a:spcBef>
                  <a:spcPts val="0"/>
                </a:spcBef>
                <a:spcAft>
                  <a:spcPts val="0"/>
                </a:spcAft>
                <a:buNone/>
              </a:pPr>
              <a:r>
                <a:rPr lang="fi-FI" sz="600" b="1"/>
                <a:t>Monimediallinen tuottaminen</a:t>
              </a:r>
              <a:endParaRPr sz="600" b="1"/>
            </a:p>
            <a:p>
              <a:pPr marL="0" lvl="0" indent="0" algn="l" rtl="0">
                <a:spcBef>
                  <a:spcPts val="0"/>
                </a:spcBef>
                <a:spcAft>
                  <a:spcPts val="0"/>
                </a:spcAft>
                <a:buNone/>
              </a:pPr>
              <a:endParaRPr sz="600" b="1"/>
            </a:p>
            <a:p>
              <a:pPr marL="144000" lvl="0" indent="-110100" algn="l" rtl="0">
                <a:spcBef>
                  <a:spcPts val="0"/>
                </a:spcBef>
                <a:spcAft>
                  <a:spcPts val="0"/>
                </a:spcAft>
                <a:buSzPts val="600"/>
                <a:buChar char="●"/>
              </a:pPr>
              <a:r>
                <a:rPr lang="fi-FI" sz="600"/>
                <a:t>Osaat tuottaa erilaista tietoa ja muokata sisältöjä erilaisiin viestintätarkoituksiin. </a:t>
              </a:r>
              <a:endParaRPr sz="600"/>
            </a:p>
            <a:p>
              <a:pPr marL="144000" lvl="0" indent="-110100" algn="l" rtl="0">
                <a:spcBef>
                  <a:spcPts val="0"/>
                </a:spcBef>
                <a:spcAft>
                  <a:spcPts val="0"/>
                </a:spcAft>
                <a:buSzPts val="600"/>
                <a:buChar char="●"/>
              </a:pPr>
              <a:r>
                <a:rPr lang="fi-FI" sz="600"/>
                <a:t>Osaat tuottaa asioita yhteistyössä muiden kanssa. Ymmärrät hyvin, minkälaista tietoa saa julkaista ja minkälainen sisältö sopii julkisiin medioihin. </a:t>
              </a:r>
              <a:endParaRPr sz="600"/>
            </a:p>
            <a:p>
              <a:pPr marL="144000" lvl="0" indent="-110100" algn="l" rtl="0">
                <a:spcBef>
                  <a:spcPts val="0"/>
                </a:spcBef>
                <a:spcAft>
                  <a:spcPts val="0"/>
                </a:spcAft>
                <a:buSzPts val="600"/>
                <a:buChar char="●"/>
              </a:pPr>
              <a:r>
                <a:rPr lang="fi-FI" sz="600"/>
                <a:t>Osaat käyttää monipuolisesti erilaisia viestintämuotoja ja tunnistaa viestien tyylilajeja sekä hyödyntää niitä eri tarkoituksiin.</a:t>
              </a:r>
              <a:endParaRPr sz="600"/>
            </a:p>
            <a:p>
              <a:pPr marL="0" lvl="0" indent="0" algn="l" rtl="0">
                <a:spcBef>
                  <a:spcPts val="0"/>
                </a:spcBef>
                <a:spcAft>
                  <a:spcPts val="0"/>
                </a:spcAft>
                <a:buNone/>
              </a:pPr>
              <a:endParaRPr sz="600"/>
            </a:p>
            <a:p>
              <a:pPr marL="0" lvl="0" indent="0" algn="l" rtl="0">
                <a:spcBef>
                  <a:spcPts val="0"/>
                </a:spcBef>
                <a:spcAft>
                  <a:spcPts val="0"/>
                </a:spcAft>
                <a:buNone/>
              </a:pPr>
              <a:r>
                <a:rPr lang="fi-FI" sz="600" b="1"/>
                <a:t>Kontekstuaaliset tekstitaidot</a:t>
              </a:r>
              <a:endParaRPr sz="600" b="1"/>
            </a:p>
            <a:p>
              <a:pPr marL="0" lvl="0" indent="0" algn="l" rtl="0">
                <a:spcBef>
                  <a:spcPts val="0"/>
                </a:spcBef>
                <a:spcAft>
                  <a:spcPts val="0"/>
                </a:spcAft>
                <a:buNone/>
              </a:pPr>
              <a:endParaRPr sz="600" b="1"/>
            </a:p>
            <a:p>
              <a:pPr marL="144000" lvl="0" indent="-110100" algn="l" rtl="0">
                <a:spcBef>
                  <a:spcPts val="0"/>
                </a:spcBef>
                <a:spcAft>
                  <a:spcPts val="0"/>
                </a:spcAft>
                <a:buSzPts val="600"/>
                <a:buChar char="●"/>
              </a:pPr>
              <a:r>
                <a:rPr lang="fi-FI" sz="600"/>
                <a:t>Olet oppinut ymmärtämään, miten viestit ilmentävät kulttuurista taustaansa ja ne tulee aina tulkita kulttuurisen kontekstin edustajina. </a:t>
              </a:r>
              <a:endParaRPr sz="600"/>
            </a:p>
            <a:p>
              <a:pPr marL="144000" lvl="0" indent="-110100" algn="l" rtl="0">
                <a:spcBef>
                  <a:spcPts val="0"/>
                </a:spcBef>
                <a:spcAft>
                  <a:spcPts val="0"/>
                </a:spcAft>
                <a:buSzPts val="600"/>
                <a:buChar char="●"/>
              </a:pPr>
              <a:r>
                <a:rPr lang="fi-FI" sz="600"/>
                <a:t>Ymmärrät, miten taustamme vaikuttaa meidän tulkintaamme ja siksi sama teksti voi saada monta eri merkitystä eri käyttäjillä. </a:t>
              </a:r>
              <a:endParaRPr sz="600"/>
            </a:p>
            <a:p>
              <a:pPr marL="144000" lvl="0" indent="-110100" algn="l" rtl="0">
                <a:spcBef>
                  <a:spcPts val="0"/>
                </a:spcBef>
                <a:spcAft>
                  <a:spcPts val="0"/>
                </a:spcAft>
                <a:buSzPts val="600"/>
                <a:buChar char="●"/>
              </a:pPr>
              <a:r>
                <a:rPr lang="fi-FI" sz="600"/>
                <a:t>Olet oppinut, miten eri kulttuureissa saatetaan viestiä hyvinkin eri tavoin niin sanallisesti kuin visuaalisestikin. </a:t>
              </a:r>
              <a:endParaRPr sz="600"/>
            </a:p>
            <a:p>
              <a:pPr marL="144000" lvl="0" indent="-110100" algn="l" rtl="0">
                <a:spcBef>
                  <a:spcPts val="0"/>
                </a:spcBef>
                <a:spcAft>
                  <a:spcPts val="0"/>
                </a:spcAft>
                <a:buSzPts val="600"/>
                <a:buChar char="●"/>
              </a:pPr>
              <a:r>
                <a:rPr lang="fi-FI" sz="600"/>
                <a:t>Osaat perustella omia näkemyksiäsi ja valintojasi.</a:t>
              </a:r>
              <a:endParaRPr sz="600"/>
            </a:p>
            <a:p>
              <a:pPr marL="457200" lvl="0" indent="0" algn="l" rtl="0">
                <a:spcBef>
                  <a:spcPts val="0"/>
                </a:spcBef>
                <a:spcAft>
                  <a:spcPts val="0"/>
                </a:spcAft>
                <a:buNone/>
              </a:pPr>
              <a:endParaRPr sz="600"/>
            </a:p>
            <a:p>
              <a:pPr marL="144000" lvl="0" indent="-110100" algn="l" rtl="0">
                <a:spcBef>
                  <a:spcPts val="0"/>
                </a:spcBef>
                <a:spcAft>
                  <a:spcPts val="0"/>
                </a:spcAft>
                <a:buSzPts val="600"/>
                <a:buChar char="●"/>
              </a:pPr>
              <a:r>
                <a:rPr lang="fi-FI" sz="600"/>
                <a:t>Olet oppinut ymmärtämään, miten eri tieteen- ja taiteenaloilla viestitään eri tavoin ja sovelletaan kieltä sen mukaisesti.</a:t>
              </a:r>
              <a:endParaRPr sz="600"/>
            </a:p>
            <a:p>
              <a:pPr marL="144000" lvl="0" indent="-110100" algn="l" rtl="0">
                <a:spcBef>
                  <a:spcPts val="0"/>
                </a:spcBef>
                <a:spcAft>
                  <a:spcPts val="0"/>
                </a:spcAft>
                <a:buSzPts val="600"/>
                <a:buChar char="●"/>
              </a:pPr>
              <a:r>
                <a:rPr lang="fi-FI" sz="600"/>
                <a:t>Osaat kirjoittaa eri tilanteisiin soveltuvalla tavalla.</a:t>
              </a:r>
              <a:endParaRPr sz="600"/>
            </a:p>
            <a:p>
              <a:pPr marL="0" lvl="0" indent="0" algn="l" rtl="0">
                <a:spcBef>
                  <a:spcPts val="0"/>
                </a:spcBef>
                <a:spcAft>
                  <a:spcPts val="0"/>
                </a:spcAft>
                <a:buNone/>
              </a:pPr>
              <a:endParaRPr sz="600"/>
            </a:p>
            <a:p>
              <a:pPr marL="0" lvl="0" indent="0" algn="l" rtl="0">
                <a:spcBef>
                  <a:spcPts val="0"/>
                </a:spcBef>
                <a:spcAft>
                  <a:spcPts val="0"/>
                </a:spcAft>
                <a:buNone/>
              </a:pPr>
              <a:endParaRPr sz="600" b="1"/>
            </a:p>
            <a:p>
              <a:pPr marL="0" lvl="0" indent="0" algn="l" rtl="0">
                <a:spcBef>
                  <a:spcPts val="0"/>
                </a:spcBef>
                <a:spcAft>
                  <a:spcPts val="0"/>
                </a:spcAft>
                <a:buNone/>
              </a:pPr>
              <a:endParaRPr sz="700"/>
            </a:p>
            <a:p>
              <a:pPr marL="0" lvl="0" indent="0" algn="l" rtl="0">
                <a:spcBef>
                  <a:spcPts val="0"/>
                </a:spcBef>
                <a:spcAft>
                  <a:spcPts val="0"/>
                </a:spcAft>
                <a:buNone/>
              </a:pPr>
              <a:endParaRPr sz="700"/>
            </a:p>
            <a:p>
              <a:pPr marL="0" lvl="0" indent="0" algn="l" rtl="0">
                <a:spcBef>
                  <a:spcPts val="0"/>
                </a:spcBef>
                <a:spcAft>
                  <a:spcPts val="0"/>
                </a:spcAft>
                <a:buNone/>
              </a:pPr>
              <a:endParaRPr sz="700"/>
            </a:p>
          </p:txBody>
        </p:sp>
        <p:pic>
          <p:nvPicPr>
            <p:cNvPr id="467" name="Google Shape;467;p54"/>
            <p:cNvPicPr preferRelativeResize="0"/>
            <p:nvPr/>
          </p:nvPicPr>
          <p:blipFill>
            <a:blip r:embed="rId4">
              <a:alphaModFix/>
            </a:blip>
            <a:stretch>
              <a:fillRect/>
            </a:stretch>
          </p:blipFill>
          <p:spPr>
            <a:xfrm>
              <a:off x="8917920" y="445075"/>
              <a:ext cx="351361" cy="403450"/>
            </a:xfrm>
            <a:prstGeom prst="rect">
              <a:avLst/>
            </a:prstGeom>
            <a:noFill/>
            <a:ln>
              <a:noFill/>
            </a:ln>
          </p:spPr>
        </p:pic>
      </p:grpSp>
      <p:sp>
        <p:nvSpPr>
          <p:cNvPr id="468" name="Google Shape;468;p54"/>
          <p:cNvSpPr txBox="1"/>
          <p:nvPr/>
        </p:nvSpPr>
        <p:spPr>
          <a:xfrm>
            <a:off x="6432000" y="416500"/>
            <a:ext cx="2444100" cy="6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rgbClr val="009246"/>
                </a:solidFill>
              </a:rPr>
              <a:t>L5 Tieto- ja viestintäteknologian osaaminen</a:t>
            </a:r>
            <a:endParaRPr sz="1000" b="1">
              <a:solidFill>
                <a:srgbClr val="009246"/>
              </a:solidFill>
            </a:endParaRPr>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fi-FI" sz="600" b="1">
                <a:solidFill>
                  <a:schemeClr val="dk1"/>
                </a:solidFill>
              </a:rPr>
              <a:t>Tutkiva ja luova työskentely sekä tiedonhallinta</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paljon tutkivasta työskentelytavasta.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etsiä tietoa, rakentaa sitä yhteistyössä muiden kanssa, pohtia tiedon luotettavuutta ja käyttää mediaa monipuolisesti.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käyttää lähteitä ja ymmärrät, miten tarkistaa niiden luotettavuus.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käyttää erilaisia hakukoneita ja teknologisia sovelluksia tiedon hankkimisessa ja rakentamisessa sekä jakaa oppimaasi eri tavoin.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miettimään, mikä sovellus palvelee parhaiten oppimistasi ja opitun jakamista muille.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Haluat oppia uusia taitoja ilmaista itseäsi ja uskallat rohkeasti kokeilla sellaisiakin asioita, jotka tuntuvat sinulle aluksi vierailta.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mallintaa oppimaasi eri tavoin.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tallentaa tietoa, yhdistää oppimaasi aiempaan  tietoon, muokata tietoa  eri tavoin ja soveltaa sitä eri tilanteissa.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koota tietojasi, taitojasi ja oppimaasi portfolioon.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arvioida, mitä olet oppinut ja miten ajattelusi on opitun myötä kehittynyt.</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r>
              <a:rPr lang="fi-FI" sz="600" b="1">
                <a:solidFill>
                  <a:schemeClr val="dk1"/>
                </a:solidFill>
              </a:rPr>
              <a:t>Käytännön taidot ja ohjelmointi</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ymmärtämään, miten digitaaliset laitteet toimivat ja minkälaisiin tarkoituksiin niitä on kehitetty.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teknologiaa hyödynnetään eri tavoin digitaalisessa viestinnässä.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tekemään tietoisia valintoja laitteista ja ohjelmistoista, joita käytät oppimisen tukena.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arvioimaan eri laitteita ja niiden käyttötarkoituksia ja tekemään tietoisia valintoja niiden käytön suhteen.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mitä ohjelmoinnilla tarkoitetaan ja miten moneen asiaan sitä tarvitaan.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harjoitellut ohjelmointia ja sinua kiinnostaa oppia aiheesta lisää.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algoritminen ajattelu auttaa sinua ymmärtämään digitaalista maailmaa ja nyky-yhteiskuntaa paremmin.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mallintamaan oppimaasi myös ohjelmoinnin avulla ja olet kiinnostunut tutkimaan, mitä kaikkia mahdollisuuksia algoritmisen ajattelun kehittäminen sinulle tarjoaa.</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endParaRPr sz="700" b="1">
              <a:solidFill>
                <a:schemeClr val="dk1"/>
              </a:solidFill>
            </a:endParaRPr>
          </a:p>
        </p:txBody>
      </p:sp>
      <p:pic>
        <p:nvPicPr>
          <p:cNvPr id="469" name="Google Shape;469;p54"/>
          <p:cNvPicPr preferRelativeResize="0"/>
          <p:nvPr/>
        </p:nvPicPr>
        <p:blipFill>
          <a:blip r:embed="rId5">
            <a:alphaModFix/>
          </a:blip>
          <a:stretch>
            <a:fillRect/>
          </a:stretch>
        </p:blipFill>
        <p:spPr>
          <a:xfrm>
            <a:off x="6088920" y="416975"/>
            <a:ext cx="351361" cy="403450"/>
          </a:xfrm>
          <a:prstGeom prst="rect">
            <a:avLst/>
          </a:prstGeom>
          <a:noFill/>
          <a:ln>
            <a:noFill/>
          </a:ln>
        </p:spPr>
      </p:pic>
      <p:sp>
        <p:nvSpPr>
          <p:cNvPr id="470" name="Google Shape;470;p54"/>
          <p:cNvSpPr txBox="1"/>
          <p:nvPr/>
        </p:nvSpPr>
        <p:spPr>
          <a:xfrm>
            <a:off x="9246225" y="445075"/>
            <a:ext cx="2444100" cy="50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FI" sz="1000" b="1">
                <a:solidFill>
                  <a:srgbClr val="009246"/>
                </a:solidFill>
              </a:rPr>
              <a:t>L5 Tieto- ja viestintäteknologian osaaminen</a:t>
            </a:r>
            <a:endParaRPr sz="1000" b="1">
              <a:solidFill>
                <a:srgbClr val="009246"/>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0" lvl="0" indent="0" algn="l" rtl="0">
              <a:spcBef>
                <a:spcPts val="0"/>
              </a:spcBef>
              <a:spcAft>
                <a:spcPts val="0"/>
              </a:spcAft>
              <a:buClr>
                <a:schemeClr val="dk1"/>
              </a:buClr>
              <a:buSzPts val="1100"/>
              <a:buFont typeface="Arial"/>
              <a:buNone/>
            </a:pPr>
            <a:r>
              <a:rPr lang="fi-FI" sz="600" b="1">
                <a:solidFill>
                  <a:schemeClr val="dk1"/>
                </a:solidFill>
              </a:rPr>
              <a:t>Vastuullinen ja turvallinen toiminta</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mitä asioita tulee huomioida vastuullisessa verkkoviestinnässä.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että verkkoviestintää sitoo lait ja olet oppinut, mikä on sallittua verkossa viestittäessä.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tutustunut tekijänoikeuksiin ja oppinut arvioimaan, miten huomioit erilaiset ihmiset ja tekijät viesteissäsi.</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perehtynyt verkkoviestinnän vaaroihin ja oppinut tunnistamaan, minkälaisia riskejä yksilö voi omalta osaltaan sekä tiedon oikeuksien ja suojaamisen osalta kohdata.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toimimaan verkossa maltillisesti ja tekemään tarkoituksenmukaisia päätöksiä toimintasi suhteen.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ymmärtämään, miten tärkeää on pitää huolta omasta hyvinvoinnista.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huolehtia liikunnasta, hyvästä työasennosta, levosta, työskentelytavoista ja itsesi kuuntelemisesta.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tapoja pitää itsestäsi huolta ja säädellä omaa jaksamistasi töiden suhteen.</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r>
              <a:rPr lang="fi-FI" sz="600" b="1">
                <a:solidFill>
                  <a:schemeClr val="dk1"/>
                </a:solidFill>
              </a:rPr>
              <a:t>Vuorovaikutus ja verkostoituminen</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perehtynyt siihen, mitä tarkoitetaan hyvillä viestintä- ja vuorovaikutustavoilla.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tarkastellut erilaisia digitaalisia ympäristöjä ja pohtinut omaa toimintaasi niissä.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toimia turvallisesti ja asiallisesti eri foorumeissa.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digitaalisia ympäristöjä voidaan käyttää monipuolisesti eri tarkoituksiin ja osaat hyödyntää niiden mahdollisuuksia niin tiedon hankinnassa, rakentamisessa kuin opitun jakamisessakin.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tarkastelemaan viestintää yksityisyyden suojan näkökulmasta ja osaat käyttää erilaisia alustoja turvallisesti.</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endParaRPr sz="700" b="1">
              <a:solidFill>
                <a:schemeClr val="dk1"/>
              </a:solidFill>
            </a:endParaRPr>
          </a:p>
        </p:txBody>
      </p:sp>
      <p:pic>
        <p:nvPicPr>
          <p:cNvPr id="471" name="Google Shape;471;p54"/>
          <p:cNvPicPr preferRelativeResize="0"/>
          <p:nvPr/>
        </p:nvPicPr>
        <p:blipFill>
          <a:blip r:embed="rId5">
            <a:alphaModFix/>
          </a:blip>
          <a:stretch>
            <a:fillRect/>
          </a:stretch>
        </p:blipFill>
        <p:spPr>
          <a:xfrm>
            <a:off x="8876095" y="416975"/>
            <a:ext cx="351361" cy="403450"/>
          </a:xfrm>
          <a:prstGeom prst="rect">
            <a:avLst/>
          </a:prstGeom>
          <a:noFill/>
          <a:ln>
            <a:noFill/>
          </a:ln>
        </p:spPr>
      </p:pic>
      <p:sp>
        <p:nvSpPr>
          <p:cNvPr id="472" name="Google Shape;472;p54"/>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LAUSEPANKKI</a:t>
            </a:r>
            <a:endParaRPr sz="800" b="1"/>
          </a:p>
        </p:txBody>
      </p:sp>
      <p:sp>
        <p:nvSpPr>
          <p:cNvPr id="473" name="Google Shape;473;p54"/>
          <p:cNvSpPr txBox="1">
            <a:spLocks noGrp="1"/>
          </p:cNvSpPr>
          <p:nvPr>
            <p:ph type="body" idx="1"/>
          </p:nvPr>
        </p:nvSpPr>
        <p:spPr>
          <a:xfrm>
            <a:off x="7632175" y="6101950"/>
            <a:ext cx="3777600" cy="5259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1000" b="1"/>
          </a:p>
          <a:p>
            <a:pPr marL="0" lvl="0" indent="0" algn="r" rtl="0">
              <a:spcBef>
                <a:spcPts val="0"/>
              </a:spcBef>
              <a:spcAft>
                <a:spcPts val="0"/>
              </a:spcAft>
              <a:buNone/>
            </a:pPr>
            <a:r>
              <a:rPr lang="fi-FI" sz="1000" b="1"/>
              <a:t>Lähde: </a:t>
            </a:r>
            <a:r>
              <a:rPr lang="fi-FI" sz="1000"/>
              <a:t>Heidi Halkilahti</a:t>
            </a:r>
            <a:endParaRPr sz="1000" b="1"/>
          </a:p>
          <a:p>
            <a:pPr marL="0" lvl="0" indent="0" algn="r" rtl="0">
              <a:spcBef>
                <a:spcPts val="0"/>
              </a:spcBef>
              <a:spcAft>
                <a:spcPts val="0"/>
              </a:spcAft>
              <a:buNone/>
            </a:pPr>
            <a:endParaRPr sz="1000" b="1"/>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5"/>
          <p:cNvSpPr txBox="1"/>
          <p:nvPr/>
        </p:nvSpPr>
        <p:spPr>
          <a:xfrm>
            <a:off x="823025" y="416500"/>
            <a:ext cx="2444100" cy="16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rgbClr val="00D7A7"/>
                </a:solidFill>
              </a:rPr>
              <a:t>L6 Työelämätaidot ja yrittäjyys</a:t>
            </a:r>
            <a:endParaRPr sz="1000" b="1">
              <a:solidFill>
                <a:srgbClr val="00D7A7"/>
              </a:solidFill>
            </a:endParaRPr>
          </a:p>
          <a:p>
            <a:pPr marL="0" lvl="0" indent="0" algn="l" rtl="0">
              <a:spcBef>
                <a:spcPts val="0"/>
              </a:spcBef>
              <a:spcAft>
                <a:spcPts val="0"/>
              </a:spcAft>
              <a:buNone/>
            </a:pPr>
            <a:endParaRPr sz="1000" b="1">
              <a:solidFill>
                <a:srgbClr val="00D7A7"/>
              </a:solidFill>
            </a:endParaRPr>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fi-FI" sz="600" b="1">
                <a:solidFill>
                  <a:schemeClr val="dk1"/>
                </a:solidFill>
              </a:rPr>
              <a:t>Yleiset työelämävalmiudet</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toimimaan erilaisissa ympäristöissä jouhevasti etkä lamaannu, vaikka suunnitelmat ja tilanteet muuttuisivat.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Uskallat kohdata uudet asiat avoimin mielin ja etsiä vaihtoehtoja asioihin.</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Et epäröi puhua tunteistasi ja pohtia ratkaisuja ongelmiin.</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mitä yrittäjyydellä tarkoitetaan. Ymmärrät, miten tärkeää on ottaa vastuuta omasta työstä ja rakentaa siitä merkityksesllistä.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toimia aktiivisesti omassa ympäristössäsi, tunnistat haasteita, pohdit ratkaisuja niihin ja suhtaudut kehittämiseen myönteisesti.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myös arvioida toimintaasi monipuolisesti.</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r>
              <a:rPr lang="fi-FI" sz="600" b="1">
                <a:solidFill>
                  <a:schemeClr val="dk1"/>
                </a:solidFill>
              </a:rPr>
              <a:t>Vuorovaikutustaidot työelämässä</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työskentelemään erilaisissa ryhmissä etkä epäröi tarttua toimeen vieraammissakin kokoonpanoissa.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toimia yhteistyössä niin koulun jäsenten kuin koulun ulkopuolistenkin toimijoiden kanssa.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kohdata toiset kunnioittavasti ja ystävällisesti ja ymmärrät, miten eri tilanteissa on erilaiset käytössäännöt.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kieli ja kulttuuri asettavat myös haasteita käyttäytymiselle.</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työskentelemään ryhmän jäsenenä ja ymmärrät, miten omalla panoksellasi voit edistää ryhmän toimintaa.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Osallistut yhteisten tavoitteiden asettamiseen, toteutuksen pohtimiseen ja prosessin arviointiin yhdessä muiden ryhmän jäsenten kanssa.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työskennellä pitkäjänteisesti etkä lannistu vastoinkäymisistä, tylsistä ja sekavista vaiheista tai kohtaamistanne haasteista.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Jaksat pyrkiä tavoitteiden saavuttamiseen, vaikka työ välillä tuntuisikin raskaalta.</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pyytää apua muilta ja olet oppinut ymmärtämään, miten tarvitsemme toisiamme tiedon rakentamisessa.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tietoa voi syventää niin kasvokkain tapahtuvassa yhteistyössä toisten kanssa kuin verkkoympäristöissäkin.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Et epäröi tutustua toisiin ihmisiin, uskallat kertoa itsestäsi ja taidoistasi muille.</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Uskallat sekä pyytää apua että  tarjota omaa osaamistasi toisten avuksi.</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p:txBody>
      </p:sp>
      <p:sp>
        <p:nvSpPr>
          <p:cNvPr id="480" name="Google Shape;480;p55"/>
          <p:cNvSpPr txBox="1"/>
          <p:nvPr/>
        </p:nvSpPr>
        <p:spPr>
          <a:xfrm>
            <a:off x="9230575" y="416500"/>
            <a:ext cx="2444100" cy="27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chemeClr val="accent5"/>
                </a:solidFill>
              </a:rPr>
              <a:t>L7 </a:t>
            </a:r>
            <a:r>
              <a:rPr lang="fi-FI" sz="900" b="1">
                <a:solidFill>
                  <a:schemeClr val="accent5"/>
                </a:solidFill>
              </a:rPr>
              <a:t>Osallistuminen, vaikuttaminen ja kestävän tulevaisuuden rakentaminen </a:t>
            </a:r>
            <a:endParaRPr sz="900" b="1">
              <a:solidFill>
                <a:schemeClr val="accent5"/>
              </a:solidFill>
            </a:endParaRPr>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fi-FI" sz="600" b="1"/>
              <a:t>Tulevaisuuden rakentaminen</a:t>
            </a:r>
            <a:endParaRPr sz="600" b="1"/>
          </a:p>
          <a:p>
            <a:pPr marL="0" lvl="0" indent="0" algn="l" rtl="0">
              <a:spcBef>
                <a:spcPts val="0"/>
              </a:spcBef>
              <a:spcAft>
                <a:spcPts val="0"/>
              </a:spcAft>
              <a:buClr>
                <a:schemeClr val="dk1"/>
              </a:buClr>
              <a:buSzPts val="1100"/>
              <a:buFont typeface="Arial"/>
              <a:buNone/>
            </a:pPr>
            <a:endParaRPr sz="600" b="1"/>
          </a:p>
          <a:p>
            <a:pPr marL="144000" lvl="0" indent="-110100" algn="l" rtl="0">
              <a:spcBef>
                <a:spcPts val="0"/>
              </a:spcBef>
              <a:spcAft>
                <a:spcPts val="0"/>
              </a:spcAft>
              <a:buSzPts val="600"/>
              <a:buChar char="●"/>
            </a:pPr>
            <a:r>
              <a:rPr lang="fi-FI" sz="600"/>
              <a:t>Olet perehtynyt kestävän tulevaisuuden haasteisiin ja mahdollisuuksiin ja oppinut ymmärtämään, miten itse voit omalla toiminnallasi edistää kestävää tulevaisuutta. </a:t>
            </a:r>
            <a:endParaRPr sz="600"/>
          </a:p>
          <a:p>
            <a:pPr marL="144000" lvl="0" indent="-110100" algn="l" rtl="0">
              <a:spcBef>
                <a:spcPts val="0"/>
              </a:spcBef>
              <a:spcAft>
                <a:spcPts val="0"/>
              </a:spcAft>
              <a:buSzPts val="600"/>
              <a:buChar char="●"/>
            </a:pPr>
            <a:r>
              <a:rPr lang="fi-FI" sz="600"/>
              <a:t>Ymmärrät, miten tekosi, valintasi ja toimintasi vaikuttaa luontoon, yhteisöihin ja ihmisiin.</a:t>
            </a:r>
            <a:endParaRPr sz="600"/>
          </a:p>
          <a:p>
            <a:pPr marL="144000" lvl="0" indent="-110100" algn="l" rtl="0">
              <a:spcBef>
                <a:spcPts val="0"/>
              </a:spcBef>
              <a:spcAft>
                <a:spcPts val="0"/>
              </a:spcAft>
              <a:buSzPts val="600"/>
              <a:buChar char="●"/>
            </a:pPr>
            <a:r>
              <a:rPr lang="fi-FI" sz="600"/>
              <a:t>Olet oppinut erilaisia tapoja tehdä vastuullisia päätöksiä luonnon hyväksi ja olet toiminnallasi osoittanut halua toimia ympäristön hyväksi.</a:t>
            </a:r>
            <a:endParaRPr sz="600"/>
          </a:p>
          <a:p>
            <a:pPr marL="144000" lvl="0" indent="-110100" algn="l" rtl="0">
              <a:spcBef>
                <a:spcPts val="0"/>
              </a:spcBef>
              <a:spcAft>
                <a:spcPts val="0"/>
              </a:spcAft>
              <a:buSzPts val="600"/>
              <a:buChar char="●"/>
            </a:pPr>
            <a:r>
              <a:rPr lang="fi-FI" sz="600"/>
              <a:t>Olet oppinut, miten sinä voit teoillasi muuttaa asioita.</a:t>
            </a:r>
            <a:endParaRPr sz="600"/>
          </a:p>
          <a:p>
            <a:pPr marL="457200" lvl="0" indent="0" algn="l" rtl="0">
              <a:spcBef>
                <a:spcPts val="0"/>
              </a:spcBef>
              <a:spcAft>
                <a:spcPts val="0"/>
              </a:spcAft>
              <a:buNone/>
            </a:pPr>
            <a:endParaRPr sz="600"/>
          </a:p>
          <a:p>
            <a:pPr marL="144000" lvl="0" indent="-110100" algn="l" rtl="0">
              <a:spcBef>
                <a:spcPts val="0"/>
              </a:spcBef>
              <a:spcAft>
                <a:spcPts val="0"/>
              </a:spcAft>
              <a:buSzPts val="600"/>
              <a:buChar char="●"/>
            </a:pPr>
            <a:r>
              <a:rPr lang="fi-FI" sz="600"/>
              <a:t>Olet oppinut tarkastelemaan asioita aikaperspektiivistä. Ymmärrät, miten menneisyys vaikuttaa ajatteluumme, mutta sitä ja tätä hetkeä pohtimalla, pääsemme käsiksi muutoksen mahdollisuuksiin. </a:t>
            </a:r>
            <a:endParaRPr sz="600"/>
          </a:p>
          <a:p>
            <a:pPr marL="144000" lvl="0" indent="-110100" algn="l" rtl="0">
              <a:spcBef>
                <a:spcPts val="0"/>
              </a:spcBef>
              <a:spcAft>
                <a:spcPts val="0"/>
              </a:spcAft>
              <a:buSzPts val="600"/>
              <a:buChar char="●"/>
            </a:pPr>
            <a:r>
              <a:rPr lang="fi-FI" sz="600"/>
              <a:t>Osaat pohtia tulevaisuutta myös sen pohjalta, miten olemme aiemmin toimineet. </a:t>
            </a:r>
            <a:endParaRPr sz="600"/>
          </a:p>
          <a:p>
            <a:pPr marL="144000" lvl="0" indent="-110100" algn="l" rtl="0">
              <a:spcBef>
                <a:spcPts val="0"/>
              </a:spcBef>
              <a:spcAft>
                <a:spcPts val="0"/>
              </a:spcAft>
              <a:buSzPts val="600"/>
              <a:buChar char="●"/>
            </a:pPr>
            <a:r>
              <a:rPr lang="fi-FI" sz="600"/>
              <a:t>Olet kiinnostunut omasta roolistasi yhteiskunnassa ja haluat toimia aktiivisena yhteiskunnan jäsenenä.</a:t>
            </a:r>
            <a:endParaRPr sz="600"/>
          </a:p>
          <a:p>
            <a:pPr marL="0" lvl="0" indent="0" algn="l" rtl="0">
              <a:spcBef>
                <a:spcPts val="0"/>
              </a:spcBef>
              <a:spcAft>
                <a:spcPts val="0"/>
              </a:spcAft>
              <a:buClr>
                <a:schemeClr val="dk1"/>
              </a:buClr>
              <a:buSzPts val="1100"/>
              <a:buFont typeface="Arial"/>
              <a:buNone/>
            </a:pPr>
            <a:endParaRPr sz="700" b="1"/>
          </a:p>
          <a:p>
            <a:pPr marL="0" lvl="0" indent="0" algn="l" rtl="0">
              <a:spcBef>
                <a:spcPts val="0"/>
              </a:spcBef>
              <a:spcAft>
                <a:spcPts val="0"/>
              </a:spcAft>
              <a:buNone/>
            </a:pPr>
            <a:endParaRPr sz="700" b="1"/>
          </a:p>
        </p:txBody>
      </p:sp>
      <p:pic>
        <p:nvPicPr>
          <p:cNvPr id="481" name="Google Shape;481;p55"/>
          <p:cNvPicPr preferRelativeResize="0"/>
          <p:nvPr/>
        </p:nvPicPr>
        <p:blipFill>
          <a:blip r:embed="rId3">
            <a:alphaModFix/>
          </a:blip>
          <a:stretch>
            <a:fillRect/>
          </a:stretch>
        </p:blipFill>
        <p:spPr>
          <a:xfrm>
            <a:off x="476007" y="416975"/>
            <a:ext cx="351361" cy="403450"/>
          </a:xfrm>
          <a:prstGeom prst="rect">
            <a:avLst/>
          </a:prstGeom>
          <a:noFill/>
          <a:ln>
            <a:noFill/>
          </a:ln>
        </p:spPr>
      </p:pic>
      <p:pic>
        <p:nvPicPr>
          <p:cNvPr id="482" name="Google Shape;482;p55"/>
          <p:cNvPicPr preferRelativeResize="0"/>
          <p:nvPr/>
        </p:nvPicPr>
        <p:blipFill>
          <a:blip r:embed="rId4">
            <a:alphaModFix/>
          </a:blip>
          <a:stretch>
            <a:fillRect/>
          </a:stretch>
        </p:blipFill>
        <p:spPr>
          <a:xfrm>
            <a:off x="8869358" y="416508"/>
            <a:ext cx="352150" cy="404386"/>
          </a:xfrm>
          <a:prstGeom prst="rect">
            <a:avLst/>
          </a:prstGeom>
          <a:noFill/>
          <a:ln>
            <a:noFill/>
          </a:ln>
        </p:spPr>
      </p:pic>
      <p:sp>
        <p:nvSpPr>
          <p:cNvPr id="483" name="Google Shape;483;p55"/>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14</a:t>
            </a:fld>
            <a:endParaRPr/>
          </a:p>
        </p:txBody>
      </p:sp>
      <p:sp>
        <p:nvSpPr>
          <p:cNvPr id="484" name="Google Shape;484;p55"/>
          <p:cNvSpPr txBox="1"/>
          <p:nvPr/>
        </p:nvSpPr>
        <p:spPr>
          <a:xfrm>
            <a:off x="3632900" y="416500"/>
            <a:ext cx="2444100" cy="42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rgbClr val="00D7A7"/>
                </a:solidFill>
              </a:rPr>
              <a:t>L6 Työelämätaidot ja yrittäjyys</a:t>
            </a:r>
            <a:endParaRPr sz="1000" b="1">
              <a:solidFill>
                <a:srgbClr val="00D7A7"/>
              </a:solidFill>
            </a:endParaRPr>
          </a:p>
          <a:p>
            <a:pPr marL="0" lvl="0" indent="0" algn="l" rtl="0">
              <a:spcBef>
                <a:spcPts val="0"/>
              </a:spcBef>
              <a:spcAft>
                <a:spcPts val="0"/>
              </a:spcAft>
              <a:buNone/>
            </a:pPr>
            <a:endParaRPr sz="1000" b="1">
              <a:solidFill>
                <a:srgbClr val="00D7A7"/>
              </a:solidFill>
            </a:endParaRPr>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fi-FI" sz="600" b="1">
                <a:solidFill>
                  <a:schemeClr val="dk1"/>
                </a:solidFill>
              </a:rPr>
              <a:t>Käytännön työelämätuntemus</a:t>
            </a:r>
            <a:endParaRPr sz="600" b="1">
              <a:solidFill>
                <a:schemeClr val="dk1"/>
              </a:solidFill>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lähiympäristösi toiminnasta ja ymmärrät, mitä kaikkea paikallisyhteisöösi kuuluu.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Ymmärrät, miten hyvinvointia rakennetaan ja mitkä ovat lähialueesi elinkeinoelämän erityispiirteitä.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tunnistamaan elinkeinoelämän merkityksen lähialueesi toiminnalle.</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tunnistaa, miten tuotteet ja palvelut syntyvät ja ymmärrät niiden merkitystä työllisyyden näkökulmasta.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minkälainen rooli yrityksillä ja yrittäjillä on yhteiskunnan kehityksessä.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ollut yhteistyössä erilaisten yrittäjien ja yritysten kanssa ja sen kautta olet oppinut ymmärtämään, miten he voivat osaamisellaan tukea oppimistasi ja ymmärrystäsi tästä yhteiskunnasta.</a:t>
            </a:r>
            <a:endParaRPr sz="600">
              <a:solidFill>
                <a:schemeClr val="dk1"/>
              </a:solidFill>
            </a:endParaRPr>
          </a:p>
          <a:p>
            <a:pPr marL="457200" lvl="0" indent="0" algn="l" rtl="0">
              <a:spcBef>
                <a:spcPts val="0"/>
              </a:spcBef>
              <a:spcAft>
                <a:spcPts val="0"/>
              </a:spcAft>
              <a:buNone/>
            </a:pP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toiminut yhteistyössä työelämän kanssa ja sitä kautta oppinut ymmärtämään, minkälaisia taitoja eri aloilla tarjotaan.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ymmärtämään, miten osaaminen työelämässä edellyttää niin tietoja kuin taitojakin.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Osaat asettaa tavoitteen työelämään tutustumiselle ja arvioida sen toteutusta yhdessä yhteistyötä tehneiden osapuolten kanssa. </a:t>
            </a:r>
            <a:endParaRPr sz="600">
              <a:solidFill>
                <a:schemeClr val="dk1"/>
              </a:solidFill>
            </a:endParaRPr>
          </a:p>
          <a:p>
            <a:pPr marL="144000" lvl="0" indent="-110100" algn="l" rtl="0">
              <a:spcBef>
                <a:spcPts val="0"/>
              </a:spcBef>
              <a:spcAft>
                <a:spcPts val="0"/>
              </a:spcAft>
              <a:buClr>
                <a:schemeClr val="dk1"/>
              </a:buClr>
              <a:buSzPts val="600"/>
              <a:buChar char="●"/>
            </a:pPr>
            <a:r>
              <a:rPr lang="fi-FI" sz="600">
                <a:solidFill>
                  <a:schemeClr val="dk1"/>
                </a:solidFill>
              </a:rPr>
              <a:t>Olet oppinut esittämään kysymyksiä työelämästä ja etsimään niihin vastauksia.</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p:txBody>
      </p:sp>
      <p:pic>
        <p:nvPicPr>
          <p:cNvPr id="485" name="Google Shape;485;p55"/>
          <p:cNvPicPr preferRelativeResize="0"/>
          <p:nvPr/>
        </p:nvPicPr>
        <p:blipFill>
          <a:blip r:embed="rId3">
            <a:alphaModFix/>
          </a:blip>
          <a:stretch>
            <a:fillRect/>
          </a:stretch>
        </p:blipFill>
        <p:spPr>
          <a:xfrm>
            <a:off x="3285882" y="416975"/>
            <a:ext cx="351361" cy="403450"/>
          </a:xfrm>
          <a:prstGeom prst="rect">
            <a:avLst/>
          </a:prstGeom>
          <a:noFill/>
          <a:ln>
            <a:noFill/>
          </a:ln>
        </p:spPr>
      </p:pic>
      <p:sp>
        <p:nvSpPr>
          <p:cNvPr id="486" name="Google Shape;486;p55"/>
          <p:cNvSpPr txBox="1"/>
          <p:nvPr/>
        </p:nvSpPr>
        <p:spPr>
          <a:xfrm>
            <a:off x="6430225" y="416500"/>
            <a:ext cx="2444100" cy="59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b="1">
                <a:solidFill>
                  <a:schemeClr val="accent5"/>
                </a:solidFill>
              </a:rPr>
              <a:t>L7 </a:t>
            </a:r>
            <a:r>
              <a:rPr lang="fi-FI" sz="900" b="1">
                <a:solidFill>
                  <a:schemeClr val="accent5"/>
                </a:solidFill>
              </a:rPr>
              <a:t>Osallistuminen, vaikuttaminen ja kestävän tulevaisuuden rakentaminen </a:t>
            </a:r>
            <a:endParaRPr sz="900" b="1">
              <a:solidFill>
                <a:schemeClr val="accent5"/>
              </a:solidFill>
            </a:endParaRPr>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fi-FI" sz="600" b="1"/>
              <a:t>Vaikuttamisen keinot</a:t>
            </a:r>
            <a:endParaRPr sz="600" b="1"/>
          </a:p>
          <a:p>
            <a:pPr marL="0" lvl="0" indent="0" algn="l" rtl="0">
              <a:spcBef>
                <a:spcPts val="0"/>
              </a:spcBef>
              <a:spcAft>
                <a:spcPts val="0"/>
              </a:spcAft>
              <a:buClr>
                <a:schemeClr val="dk1"/>
              </a:buClr>
              <a:buSzPts val="1100"/>
              <a:buFont typeface="Arial"/>
              <a:buNone/>
            </a:pPr>
            <a:endParaRPr sz="600" b="1"/>
          </a:p>
          <a:p>
            <a:pPr marL="144000" lvl="0" indent="-110100" algn="l" rtl="0">
              <a:spcBef>
                <a:spcPts val="0"/>
              </a:spcBef>
              <a:spcAft>
                <a:spcPts val="0"/>
              </a:spcAft>
              <a:buSzPts val="600"/>
              <a:buChar char="●"/>
            </a:pPr>
            <a:r>
              <a:rPr lang="fi-FI" sz="600"/>
              <a:t>Ymmärrät, mistä tekijöistä koulu muodostuu ja olet oppinut löytämään oman äänesi niissä. </a:t>
            </a:r>
            <a:endParaRPr sz="600"/>
          </a:p>
          <a:p>
            <a:pPr marL="144000" lvl="0" indent="-110100" algn="l" rtl="0">
              <a:spcBef>
                <a:spcPts val="0"/>
              </a:spcBef>
              <a:spcAft>
                <a:spcPts val="0"/>
              </a:spcAft>
              <a:buSzPts val="600"/>
              <a:buChar char="●"/>
            </a:pPr>
            <a:r>
              <a:rPr lang="fi-FI" sz="600"/>
              <a:t>Olet innostunut keskustelemaan koulun asioista ja osallistut niiden kehittämiseen. </a:t>
            </a:r>
            <a:endParaRPr sz="600"/>
          </a:p>
          <a:p>
            <a:pPr marL="144000" lvl="0" indent="-110100" algn="l" rtl="0">
              <a:spcBef>
                <a:spcPts val="0"/>
              </a:spcBef>
              <a:spcAft>
                <a:spcPts val="0"/>
              </a:spcAft>
              <a:buSzPts val="600"/>
              <a:buChar char="●"/>
            </a:pPr>
            <a:r>
              <a:rPr lang="fi-FI" sz="600"/>
              <a:t>Otat rohkeasti kantaa koulun asioihin ja ymmärrät, miten tärkeää on saada kaikkien ääni kuuluville. </a:t>
            </a:r>
            <a:endParaRPr sz="600"/>
          </a:p>
          <a:p>
            <a:pPr marL="144000" lvl="0" indent="-110100" algn="l" rtl="0">
              <a:spcBef>
                <a:spcPts val="0"/>
              </a:spcBef>
              <a:spcAft>
                <a:spcPts val="0"/>
              </a:spcAft>
              <a:buSzPts val="600"/>
              <a:buChar char="●"/>
            </a:pPr>
            <a:r>
              <a:rPr lang="fi-FI" sz="600"/>
              <a:t>Pidät huolen siitä, että koulussa on kaikilla hyvä ja tärkeä olla.</a:t>
            </a:r>
            <a:endParaRPr sz="600"/>
          </a:p>
          <a:p>
            <a:pPr marL="457200" lvl="0" indent="0" algn="l" rtl="0">
              <a:spcBef>
                <a:spcPts val="0"/>
              </a:spcBef>
              <a:spcAft>
                <a:spcPts val="0"/>
              </a:spcAft>
              <a:buNone/>
            </a:pPr>
            <a:endParaRPr sz="600"/>
          </a:p>
          <a:p>
            <a:pPr marL="144000" lvl="0" indent="-110100" algn="l" rtl="0">
              <a:spcBef>
                <a:spcPts val="0"/>
              </a:spcBef>
              <a:spcAft>
                <a:spcPts val="0"/>
              </a:spcAft>
              <a:buSzPts val="600"/>
              <a:buChar char="●"/>
            </a:pPr>
            <a:r>
              <a:rPr lang="fi-FI" sz="600"/>
              <a:t>Olet oppinut, miten eri tavoin ihminen voi vaikuttaa asioihin. </a:t>
            </a:r>
            <a:endParaRPr sz="600"/>
          </a:p>
          <a:p>
            <a:pPr marL="144000" lvl="0" indent="-110100" algn="l" rtl="0">
              <a:spcBef>
                <a:spcPts val="0"/>
              </a:spcBef>
              <a:spcAft>
                <a:spcPts val="0"/>
              </a:spcAft>
              <a:buSzPts val="600"/>
              <a:buChar char="●"/>
            </a:pPr>
            <a:r>
              <a:rPr lang="fi-FI" sz="600"/>
              <a:t>Osaat etsiä tietoa ja tuoda esiin omia ajatuksiasi eri tavoin. </a:t>
            </a:r>
            <a:endParaRPr sz="600"/>
          </a:p>
          <a:p>
            <a:pPr marL="144000" lvl="0" indent="-110100" algn="l" rtl="0">
              <a:spcBef>
                <a:spcPts val="0"/>
              </a:spcBef>
              <a:spcAft>
                <a:spcPts val="0"/>
              </a:spcAft>
              <a:buSzPts val="600"/>
              <a:buChar char="●"/>
            </a:pPr>
            <a:r>
              <a:rPr lang="fi-FI" sz="600"/>
              <a:t>Olet työskennellyt myös koulun ulkopuolisten tahojen kanssa ja oppinut näkemään, miten he liittyvät  yhteiskuntaan. </a:t>
            </a:r>
            <a:endParaRPr sz="600"/>
          </a:p>
          <a:p>
            <a:pPr marL="144000" lvl="0" indent="-110100" algn="l" rtl="0">
              <a:spcBef>
                <a:spcPts val="0"/>
              </a:spcBef>
              <a:spcAft>
                <a:spcPts val="0"/>
              </a:spcAft>
              <a:buSzPts val="600"/>
              <a:buChar char="●"/>
            </a:pPr>
            <a:r>
              <a:rPr lang="fi-FI" sz="600"/>
              <a:t>Olet oppinut erilaisia tapoja toimia ja vaikuttaa yhteistyössä muiden kanssa.</a:t>
            </a:r>
            <a:endParaRPr sz="600"/>
          </a:p>
          <a:p>
            <a:pPr marL="0" lvl="0" indent="0" algn="l" rtl="0">
              <a:spcBef>
                <a:spcPts val="0"/>
              </a:spcBef>
              <a:spcAft>
                <a:spcPts val="0"/>
              </a:spcAft>
              <a:buClr>
                <a:schemeClr val="dk1"/>
              </a:buClr>
              <a:buSzPts val="1100"/>
              <a:buFont typeface="Arial"/>
              <a:buNone/>
            </a:pPr>
            <a:endParaRPr sz="600"/>
          </a:p>
          <a:p>
            <a:pPr marL="0" lvl="0" indent="0" algn="l" rtl="0">
              <a:spcBef>
                <a:spcPts val="0"/>
              </a:spcBef>
              <a:spcAft>
                <a:spcPts val="0"/>
              </a:spcAft>
              <a:buClr>
                <a:schemeClr val="dk1"/>
              </a:buClr>
              <a:buSzPts val="1100"/>
              <a:buFont typeface="Arial"/>
              <a:buNone/>
            </a:pPr>
            <a:r>
              <a:rPr lang="fi-FI" sz="600" b="1"/>
              <a:t>Yhteiskunnan toimintatavat ja säännöt</a:t>
            </a:r>
            <a:endParaRPr sz="600" b="1"/>
          </a:p>
          <a:p>
            <a:pPr marL="0" lvl="0" indent="0" algn="l" rtl="0">
              <a:spcBef>
                <a:spcPts val="0"/>
              </a:spcBef>
              <a:spcAft>
                <a:spcPts val="0"/>
              </a:spcAft>
              <a:buClr>
                <a:schemeClr val="dk1"/>
              </a:buClr>
              <a:buSzPts val="1100"/>
              <a:buFont typeface="Arial"/>
              <a:buNone/>
            </a:pPr>
            <a:endParaRPr sz="600" b="1"/>
          </a:p>
          <a:p>
            <a:pPr marL="144000" lvl="0" indent="-110100" algn="l" rtl="0">
              <a:spcBef>
                <a:spcPts val="0"/>
              </a:spcBef>
              <a:spcAft>
                <a:spcPts val="0"/>
              </a:spcAft>
              <a:buSzPts val="600"/>
              <a:buChar char="●"/>
            </a:pPr>
            <a:r>
              <a:rPr lang="fi-FI" sz="600"/>
              <a:t>Olet oppinut, mitä yhteiskunnalla tarkoitetaan, miten ne ovat muodostuneet, miten yhteiskunta toimii ja minkälaisia toimintatapoja yhteiskunnassamme on. </a:t>
            </a:r>
            <a:endParaRPr sz="600"/>
          </a:p>
          <a:p>
            <a:pPr marL="144000" lvl="0" indent="-110100" algn="l" rtl="0">
              <a:spcBef>
                <a:spcPts val="0"/>
              </a:spcBef>
              <a:spcAft>
                <a:spcPts val="0"/>
              </a:spcAft>
              <a:buSzPts val="600"/>
              <a:buChar char="●"/>
            </a:pPr>
            <a:r>
              <a:rPr lang="fi-FI" sz="600"/>
              <a:t>Ymmärrät, mitä demokratialla tarkoitetaan ja olet oppinut, miten itse voit vaikuttaa yhteiskunnallisiin päätöksiin. </a:t>
            </a:r>
            <a:endParaRPr sz="600"/>
          </a:p>
          <a:p>
            <a:pPr marL="144000" lvl="0" indent="-110100" algn="l" rtl="0">
              <a:spcBef>
                <a:spcPts val="0"/>
              </a:spcBef>
              <a:spcAft>
                <a:spcPts val="0"/>
              </a:spcAft>
              <a:buSzPts val="600"/>
              <a:buChar char="●"/>
            </a:pPr>
            <a:r>
              <a:rPr lang="fi-FI" sz="600"/>
              <a:t>Olet oppinut miettimään päätettäviä asioita eri näkökulmista. </a:t>
            </a:r>
            <a:endParaRPr sz="600"/>
          </a:p>
          <a:p>
            <a:pPr marL="144000" lvl="0" indent="-110100" algn="l" rtl="0">
              <a:spcBef>
                <a:spcPts val="0"/>
              </a:spcBef>
              <a:spcAft>
                <a:spcPts val="0"/>
              </a:spcAft>
              <a:buSzPts val="600"/>
              <a:buChar char="●"/>
            </a:pPr>
            <a:r>
              <a:rPr lang="fi-FI" sz="600"/>
              <a:t>Ymmärrät, miten päätöksissä tulee ottaa huomioon kestävä tulevaisuus, tasa-arvo ja oikeudenmukaisuus.</a:t>
            </a:r>
            <a:endParaRPr sz="600"/>
          </a:p>
          <a:p>
            <a:pPr marL="457200" lvl="0" indent="0" algn="l" rtl="0">
              <a:spcBef>
                <a:spcPts val="0"/>
              </a:spcBef>
              <a:spcAft>
                <a:spcPts val="0"/>
              </a:spcAft>
              <a:buNone/>
            </a:pPr>
            <a:endParaRPr sz="600"/>
          </a:p>
          <a:p>
            <a:pPr marL="144000" lvl="0" indent="-110100" algn="l" rtl="0">
              <a:spcBef>
                <a:spcPts val="0"/>
              </a:spcBef>
              <a:spcAft>
                <a:spcPts val="0"/>
              </a:spcAft>
              <a:buSzPts val="600"/>
              <a:buChar char="●"/>
            </a:pPr>
            <a:r>
              <a:rPr lang="fi-FI" sz="600"/>
              <a:t>Olet harjoitellut päätöksentekoa ja pohtinut, mitkä asiat vaikuttavat sinun päätöksiisi. </a:t>
            </a:r>
            <a:endParaRPr sz="600"/>
          </a:p>
          <a:p>
            <a:pPr marL="144000" lvl="0" indent="-110100" algn="l" rtl="0">
              <a:spcBef>
                <a:spcPts val="0"/>
              </a:spcBef>
              <a:spcAft>
                <a:spcPts val="0"/>
              </a:spcAft>
              <a:buSzPts val="600"/>
              <a:buChar char="●"/>
            </a:pPr>
            <a:r>
              <a:rPr lang="fi-FI" sz="600"/>
              <a:t>Olet harjoitellut päätöksenteossa tarvittavia taitoja yhdessä muiden kanssa. </a:t>
            </a:r>
            <a:endParaRPr sz="600"/>
          </a:p>
          <a:p>
            <a:pPr marL="144000" lvl="0" indent="-110100" algn="l" rtl="0">
              <a:spcBef>
                <a:spcPts val="0"/>
              </a:spcBef>
              <a:spcAft>
                <a:spcPts val="0"/>
              </a:spcAft>
              <a:buSzPts val="600"/>
              <a:buChar char="●"/>
            </a:pPr>
            <a:r>
              <a:rPr lang="fi-FI" sz="600"/>
              <a:t>Ymmärrät, miten asioista neuvotellaan ja olet oppinut toimimaan ristiriitatilanteissa. </a:t>
            </a:r>
            <a:endParaRPr sz="600"/>
          </a:p>
          <a:p>
            <a:pPr marL="144000" lvl="0" indent="-110100" algn="l" rtl="0">
              <a:spcBef>
                <a:spcPts val="0"/>
              </a:spcBef>
              <a:spcAft>
                <a:spcPts val="0"/>
              </a:spcAft>
              <a:buSzPts val="600"/>
              <a:buChar char="●"/>
            </a:pPr>
            <a:r>
              <a:rPr lang="fi-FI" sz="600"/>
              <a:t>Olet oppinut ymmärtämään, miten tehdyt päätökset vaikuttavat ihmisiin ja meidän tulevaisuuteemme.</a:t>
            </a:r>
            <a:endParaRPr sz="600"/>
          </a:p>
          <a:p>
            <a:pPr marL="457200" lvl="0" indent="0" algn="l" rtl="0">
              <a:spcBef>
                <a:spcPts val="0"/>
              </a:spcBef>
              <a:spcAft>
                <a:spcPts val="0"/>
              </a:spcAft>
              <a:buNone/>
            </a:pPr>
            <a:endParaRPr sz="600"/>
          </a:p>
          <a:p>
            <a:pPr marL="144000" lvl="0" indent="-110100" algn="l" rtl="0">
              <a:spcBef>
                <a:spcPts val="0"/>
              </a:spcBef>
              <a:spcAft>
                <a:spcPts val="0"/>
              </a:spcAft>
              <a:buSzPts val="600"/>
              <a:buChar char="●"/>
            </a:pPr>
            <a:r>
              <a:rPr lang="fi-FI" sz="600"/>
              <a:t>Olet perehtynyt sääntöihin ja sopimuksiin sekä pohtinut niiden merkitystä yhteisöissä toimimiselle. </a:t>
            </a:r>
            <a:endParaRPr sz="600"/>
          </a:p>
          <a:p>
            <a:pPr marL="144000" lvl="0" indent="-110100" algn="l" rtl="0">
              <a:spcBef>
                <a:spcPts val="0"/>
              </a:spcBef>
              <a:spcAft>
                <a:spcPts val="0"/>
              </a:spcAft>
              <a:buSzPts val="600"/>
              <a:buChar char="●"/>
            </a:pPr>
            <a:r>
              <a:rPr lang="fi-FI" sz="600"/>
              <a:t>Olet osallistunut aktiivisesti sääntöjen luomiseen ja tarkistamiseen. </a:t>
            </a:r>
            <a:endParaRPr sz="600"/>
          </a:p>
          <a:p>
            <a:pPr marL="144000" lvl="0" indent="-110100" algn="l" rtl="0">
              <a:spcBef>
                <a:spcPts val="0"/>
              </a:spcBef>
              <a:spcAft>
                <a:spcPts val="0"/>
              </a:spcAft>
              <a:buSzPts val="600"/>
              <a:buChar char="●"/>
            </a:pPr>
            <a:r>
              <a:rPr lang="fi-FI" sz="600"/>
              <a:t>Ymmärrät, miksi ihmisten välisessä toiminnassa säännöillä ja sopimuksilla on tärkeä rooli. </a:t>
            </a:r>
            <a:endParaRPr sz="600"/>
          </a:p>
          <a:p>
            <a:pPr marL="144000" lvl="0" indent="-110100" algn="l" rtl="0">
              <a:spcBef>
                <a:spcPts val="0"/>
              </a:spcBef>
              <a:spcAft>
                <a:spcPts val="0"/>
              </a:spcAft>
              <a:buSzPts val="600"/>
              <a:buChar char="●"/>
            </a:pPr>
            <a:r>
              <a:rPr lang="fi-FI" sz="600"/>
              <a:t>Osaat pitää sovituista asioista kiinni ja toimia sovitulla tavalla. </a:t>
            </a:r>
            <a:endParaRPr sz="600"/>
          </a:p>
          <a:p>
            <a:pPr marL="144000" lvl="0" indent="-110100" algn="l" rtl="0">
              <a:spcBef>
                <a:spcPts val="0"/>
              </a:spcBef>
              <a:spcAft>
                <a:spcPts val="0"/>
              </a:spcAft>
              <a:buSzPts val="600"/>
              <a:buChar char="●"/>
            </a:pPr>
            <a:r>
              <a:rPr lang="fi-FI" sz="600"/>
              <a:t>Uskallat käydä keskustelua olemassa olevista säännöistä ja arvioida niiden tarpeellisuutta. </a:t>
            </a:r>
            <a:endParaRPr sz="600"/>
          </a:p>
          <a:p>
            <a:pPr marL="144000" lvl="0" indent="-110100" algn="l" rtl="0">
              <a:spcBef>
                <a:spcPts val="0"/>
              </a:spcBef>
              <a:spcAft>
                <a:spcPts val="0"/>
              </a:spcAft>
              <a:buSzPts val="600"/>
              <a:buChar char="●"/>
            </a:pPr>
            <a:r>
              <a:rPr lang="fi-FI" sz="600"/>
              <a:t>Osaat arvioida omaa toimintaasi suhteessa asetettuihin sääntöihin ja tarkastella sääntöjen mielekkyyttä yhteisön näkökulmasta.</a:t>
            </a:r>
            <a:endParaRPr sz="600"/>
          </a:p>
          <a:p>
            <a:pPr marL="0" lvl="0" indent="0" algn="l" rtl="0">
              <a:spcBef>
                <a:spcPts val="0"/>
              </a:spcBef>
              <a:spcAft>
                <a:spcPts val="0"/>
              </a:spcAft>
              <a:buNone/>
            </a:pPr>
            <a:endParaRPr sz="700" b="1"/>
          </a:p>
        </p:txBody>
      </p:sp>
      <p:pic>
        <p:nvPicPr>
          <p:cNvPr id="487" name="Google Shape;487;p55"/>
          <p:cNvPicPr preferRelativeResize="0"/>
          <p:nvPr/>
        </p:nvPicPr>
        <p:blipFill>
          <a:blip r:embed="rId4">
            <a:alphaModFix/>
          </a:blip>
          <a:stretch>
            <a:fillRect/>
          </a:stretch>
        </p:blipFill>
        <p:spPr>
          <a:xfrm>
            <a:off x="6069008" y="416508"/>
            <a:ext cx="352150" cy="404386"/>
          </a:xfrm>
          <a:prstGeom prst="rect">
            <a:avLst/>
          </a:prstGeom>
          <a:noFill/>
          <a:ln>
            <a:noFill/>
          </a:ln>
        </p:spPr>
      </p:pic>
      <p:sp>
        <p:nvSpPr>
          <p:cNvPr id="488" name="Google Shape;488;p55"/>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LAUSEPANKKI</a:t>
            </a:r>
            <a:endParaRPr sz="800" b="1"/>
          </a:p>
        </p:txBody>
      </p:sp>
      <p:sp>
        <p:nvSpPr>
          <p:cNvPr id="489" name="Google Shape;489;p55"/>
          <p:cNvSpPr txBox="1">
            <a:spLocks noGrp="1"/>
          </p:cNvSpPr>
          <p:nvPr>
            <p:ph type="body" idx="1"/>
          </p:nvPr>
        </p:nvSpPr>
        <p:spPr>
          <a:xfrm>
            <a:off x="7632175" y="6101950"/>
            <a:ext cx="3777600" cy="5259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1000" b="1"/>
          </a:p>
          <a:p>
            <a:pPr marL="0" lvl="0" indent="0" algn="r" rtl="0">
              <a:spcBef>
                <a:spcPts val="0"/>
              </a:spcBef>
              <a:spcAft>
                <a:spcPts val="0"/>
              </a:spcAft>
              <a:buNone/>
            </a:pPr>
            <a:r>
              <a:rPr lang="fi-FI" sz="1000" b="1"/>
              <a:t>Lähde: </a:t>
            </a:r>
            <a:r>
              <a:rPr lang="fi-FI" sz="1000"/>
              <a:t>Heidi Halkilahti</a:t>
            </a:r>
            <a:endParaRPr sz="1000" b="1"/>
          </a:p>
          <a:p>
            <a:pPr marL="0" lvl="0" indent="0" algn="r" rtl="0">
              <a:spcBef>
                <a:spcPts val="0"/>
              </a:spcBef>
              <a:spcAft>
                <a:spcPts val="0"/>
              </a:spcAft>
              <a:buNone/>
            </a:pPr>
            <a:endParaRPr sz="1000" b="1"/>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6"/>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2400">
                <a:latin typeface="Arial"/>
                <a:ea typeface="Arial"/>
                <a:cs typeface="Arial"/>
                <a:sym typeface="Arial"/>
              </a:rPr>
              <a:t>Laaja-alaisen osaamisen itsearviointi taitotasoilla</a:t>
            </a:r>
            <a:endParaRPr sz="2400">
              <a:latin typeface="Arial"/>
              <a:ea typeface="Arial"/>
              <a:cs typeface="Arial"/>
              <a:sym typeface="Arial"/>
            </a:endParaRPr>
          </a:p>
        </p:txBody>
      </p:sp>
      <p:sp>
        <p:nvSpPr>
          <p:cNvPr id="496" name="Google Shape;496;p56"/>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ITSEARVIOINTI TAITOTASOLLA</a:t>
            </a:r>
            <a:endParaRPr sz="800" b="1"/>
          </a:p>
        </p:txBody>
      </p:sp>
      <p:sp>
        <p:nvSpPr>
          <p:cNvPr id="497" name="Google Shape;497;p56"/>
          <p:cNvSpPr/>
          <p:nvPr/>
        </p:nvSpPr>
        <p:spPr>
          <a:xfrm>
            <a:off x="476000" y="1409050"/>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6"/>
          <p:cNvSpPr/>
          <p:nvPr/>
        </p:nvSpPr>
        <p:spPr>
          <a:xfrm>
            <a:off x="476000" y="2847719"/>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6"/>
          <p:cNvSpPr/>
          <p:nvPr/>
        </p:nvSpPr>
        <p:spPr>
          <a:xfrm>
            <a:off x="8426200" y="4785087"/>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6"/>
          <p:cNvSpPr txBox="1">
            <a:spLocks noGrp="1"/>
          </p:cNvSpPr>
          <p:nvPr>
            <p:ph type="body" idx="1"/>
          </p:nvPr>
        </p:nvSpPr>
        <p:spPr>
          <a:xfrm>
            <a:off x="457200" y="828325"/>
            <a:ext cx="7677300" cy="576600"/>
          </a:xfrm>
          <a:prstGeom prst="rect">
            <a:avLst/>
          </a:prstGeom>
        </p:spPr>
        <p:txBody>
          <a:bodyPr spcFirstLastPara="1" wrap="square" lIns="0" tIns="0" rIns="0" bIns="0" anchor="t" anchorCtr="0">
            <a:noAutofit/>
          </a:bodyPr>
          <a:lstStyle/>
          <a:p>
            <a:pPr marL="457200" lvl="0" indent="-292100" algn="l" rtl="0">
              <a:spcBef>
                <a:spcPts val="0"/>
              </a:spcBef>
              <a:spcAft>
                <a:spcPts val="0"/>
              </a:spcAft>
              <a:buSzPts val="1000"/>
              <a:buAutoNum type="arabicPeriod"/>
            </a:pPr>
            <a:r>
              <a:rPr lang="fi-FI" sz="1000" b="1"/>
              <a:t>Laaja-alaisen osaamisen tavoitteet käydään läpi.</a:t>
            </a:r>
            <a:endParaRPr sz="1000" b="1"/>
          </a:p>
          <a:p>
            <a:pPr marL="457200" lvl="0" indent="-292100" algn="l" rtl="0">
              <a:spcBef>
                <a:spcPts val="0"/>
              </a:spcBef>
              <a:spcAft>
                <a:spcPts val="0"/>
              </a:spcAft>
              <a:buSzPts val="1000"/>
              <a:buAutoNum type="arabicPeriod"/>
            </a:pPr>
            <a:r>
              <a:rPr lang="fi-FI" sz="1000" b="1"/>
              <a:t>Oppijat kirjoittavat omat oppimistavoitteensa pohjaan. </a:t>
            </a:r>
            <a:endParaRPr sz="1000" b="1"/>
          </a:p>
          <a:p>
            <a:pPr marL="457200" lvl="0" indent="-292100" algn="l" rtl="0">
              <a:spcBef>
                <a:spcPts val="0"/>
              </a:spcBef>
              <a:spcAft>
                <a:spcPts val="0"/>
              </a:spcAft>
              <a:buSzPts val="1000"/>
              <a:buAutoNum type="arabicPeriod"/>
            </a:pPr>
            <a:r>
              <a:rPr lang="fi-FI" sz="1000" b="1"/>
              <a:t>Ilmiöjakson päätteeksi oppijat arvioivat tavoitteen toteutumista ja värittävät pohjaan saavuttamansa taitotason.</a:t>
            </a:r>
            <a:endParaRPr sz="1000" b="1"/>
          </a:p>
        </p:txBody>
      </p:sp>
      <p:sp>
        <p:nvSpPr>
          <p:cNvPr id="501" name="Google Shape;501;p56"/>
          <p:cNvSpPr txBox="1">
            <a:spLocks noGrp="1"/>
          </p:cNvSpPr>
          <p:nvPr>
            <p:ph type="body" idx="1"/>
          </p:nvPr>
        </p:nvSpPr>
        <p:spPr>
          <a:xfrm>
            <a:off x="476000" y="1738150"/>
            <a:ext cx="3248400" cy="9699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None/>
            </a:pPr>
            <a:r>
              <a:rPr lang="fi-FI" sz="600" b="1"/>
              <a:t>Oma oppimistavoitteesi</a:t>
            </a:r>
            <a:endParaRPr sz="600" b="1"/>
          </a:p>
          <a:p>
            <a:pPr marL="0" lvl="0" indent="0" algn="l" rtl="0">
              <a:spcBef>
                <a:spcPts val="0"/>
              </a:spcBef>
              <a:spcAft>
                <a:spcPts val="0"/>
              </a:spcAft>
              <a:buNone/>
            </a:pPr>
            <a:endParaRPr sz="600" b="1"/>
          </a:p>
          <a:p>
            <a:pPr marL="0" lvl="0" indent="0" algn="l" rtl="0">
              <a:spcBef>
                <a:spcPts val="0"/>
              </a:spcBef>
              <a:spcAft>
                <a:spcPts val="0"/>
              </a:spcAft>
              <a:buNone/>
            </a:pPr>
            <a:endParaRPr sz="600" b="1"/>
          </a:p>
          <a:p>
            <a:pPr marL="0" lvl="0" indent="0" algn="l" rtl="0">
              <a:spcBef>
                <a:spcPts val="0"/>
              </a:spcBef>
              <a:spcAft>
                <a:spcPts val="0"/>
              </a:spcAft>
              <a:buNone/>
            </a:pPr>
            <a:r>
              <a:rPr lang="fi-FI" sz="600" b="1"/>
              <a:t>Arvioi tavoitteen toteutumista</a:t>
            </a:r>
            <a:endParaRPr sz="600" b="1"/>
          </a:p>
          <a:p>
            <a:pPr marL="0" lvl="0" indent="0" algn="l" rtl="0">
              <a:spcBef>
                <a:spcPts val="0"/>
              </a:spcBef>
              <a:spcAft>
                <a:spcPts val="0"/>
              </a:spcAft>
              <a:buNone/>
            </a:pPr>
            <a:endParaRPr sz="600" b="1"/>
          </a:p>
          <a:p>
            <a:pPr marL="0" lvl="0" indent="0" algn="l" rtl="0">
              <a:spcBef>
                <a:spcPts val="0"/>
              </a:spcBef>
              <a:spcAft>
                <a:spcPts val="0"/>
              </a:spcAft>
              <a:buNone/>
            </a:pPr>
            <a:endParaRPr sz="600" b="1"/>
          </a:p>
          <a:p>
            <a:pPr marL="0" lvl="0" indent="0" algn="l" rtl="0">
              <a:spcBef>
                <a:spcPts val="0"/>
              </a:spcBef>
              <a:spcAft>
                <a:spcPts val="0"/>
              </a:spcAft>
              <a:buNone/>
            </a:pPr>
            <a:r>
              <a:rPr lang="fi-FI" sz="600" b="1"/>
              <a:t>Mitä voisit tehdä toisin</a:t>
            </a:r>
            <a:endParaRPr sz="600" b="1"/>
          </a:p>
        </p:txBody>
      </p:sp>
      <p:sp>
        <p:nvSpPr>
          <p:cNvPr id="502" name="Google Shape;502;p56"/>
          <p:cNvSpPr/>
          <p:nvPr/>
        </p:nvSpPr>
        <p:spPr>
          <a:xfrm>
            <a:off x="8426200" y="1907756"/>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6"/>
          <p:cNvSpPr/>
          <p:nvPr/>
        </p:nvSpPr>
        <p:spPr>
          <a:xfrm>
            <a:off x="8426200" y="3346423"/>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6"/>
          <p:cNvSpPr/>
          <p:nvPr/>
        </p:nvSpPr>
        <p:spPr>
          <a:xfrm>
            <a:off x="476000" y="4286425"/>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6"/>
          <p:cNvSpPr/>
          <p:nvPr/>
        </p:nvSpPr>
        <p:spPr>
          <a:xfrm>
            <a:off x="8426200" y="469100"/>
            <a:ext cx="3248400" cy="12990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6" name="Google Shape;506;p56"/>
          <p:cNvPicPr preferRelativeResize="0"/>
          <p:nvPr/>
        </p:nvPicPr>
        <p:blipFill>
          <a:blip r:embed="rId3">
            <a:alphaModFix/>
          </a:blip>
          <a:stretch>
            <a:fillRect/>
          </a:stretch>
        </p:blipFill>
        <p:spPr>
          <a:xfrm>
            <a:off x="4005800" y="1404975"/>
            <a:ext cx="4180402" cy="4180425"/>
          </a:xfrm>
          <a:prstGeom prst="rect">
            <a:avLst/>
          </a:prstGeom>
          <a:noFill/>
          <a:ln>
            <a:noFill/>
          </a:ln>
        </p:spPr>
      </p:pic>
      <p:sp>
        <p:nvSpPr>
          <p:cNvPr id="507" name="Google Shape;507;p5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15</a:t>
            </a:fld>
            <a:endParaRPr/>
          </a:p>
        </p:txBody>
      </p:sp>
      <p:sp>
        <p:nvSpPr>
          <p:cNvPr id="508" name="Google Shape;508;p56"/>
          <p:cNvSpPr txBox="1"/>
          <p:nvPr/>
        </p:nvSpPr>
        <p:spPr>
          <a:xfrm>
            <a:off x="476004" y="1409050"/>
            <a:ext cx="3248400" cy="329100"/>
          </a:xfrm>
          <a:prstGeom prst="rect">
            <a:avLst/>
          </a:prstGeom>
          <a:solidFill>
            <a:srgbClr val="DB2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1 Ajattelu ja oppimaan oppiminen</a:t>
            </a:r>
            <a:endParaRPr sz="700">
              <a:solidFill>
                <a:srgbClr val="FFFFFF"/>
              </a:solidFill>
            </a:endParaRPr>
          </a:p>
        </p:txBody>
      </p:sp>
      <p:sp>
        <p:nvSpPr>
          <p:cNvPr id="509" name="Google Shape;509;p56"/>
          <p:cNvSpPr txBox="1">
            <a:spLocks noGrp="1"/>
          </p:cNvSpPr>
          <p:nvPr>
            <p:ph type="body" idx="1"/>
          </p:nvPr>
        </p:nvSpPr>
        <p:spPr>
          <a:xfrm>
            <a:off x="476000" y="3176825"/>
            <a:ext cx="3248400" cy="9699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Clr>
                <a:schemeClr val="dk1"/>
              </a:buClr>
              <a:buSzPts val="1100"/>
              <a:buFont typeface="Arial"/>
              <a:buNone/>
            </a:pPr>
            <a:r>
              <a:rPr lang="fi-FI" sz="600" b="1"/>
              <a:t>Oma oppimistavoitteesi</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Arvioi tavoitteen toteutumista</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Mitä voisit tehdä toisin</a:t>
            </a:r>
            <a:endParaRPr sz="600" b="1"/>
          </a:p>
        </p:txBody>
      </p:sp>
      <p:sp>
        <p:nvSpPr>
          <p:cNvPr id="510" name="Google Shape;510;p56"/>
          <p:cNvSpPr txBox="1"/>
          <p:nvPr/>
        </p:nvSpPr>
        <p:spPr>
          <a:xfrm>
            <a:off x="476004" y="2847725"/>
            <a:ext cx="3248400" cy="329100"/>
          </a:xfrm>
          <a:prstGeom prst="rect">
            <a:avLst/>
          </a:prstGeom>
          <a:solidFill>
            <a:srgbClr val="FFC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7 Osallistuminen, vaikuttaminen ja kestävän tulevaisuuden rakentaminen </a:t>
            </a:r>
            <a:endParaRPr sz="700" b="1">
              <a:solidFill>
                <a:srgbClr val="FFFFFF"/>
              </a:solidFill>
            </a:endParaRPr>
          </a:p>
        </p:txBody>
      </p:sp>
      <p:sp>
        <p:nvSpPr>
          <p:cNvPr id="511" name="Google Shape;511;p56"/>
          <p:cNvSpPr txBox="1">
            <a:spLocks noGrp="1"/>
          </p:cNvSpPr>
          <p:nvPr>
            <p:ph type="body" idx="1"/>
          </p:nvPr>
        </p:nvSpPr>
        <p:spPr>
          <a:xfrm>
            <a:off x="8426200" y="798175"/>
            <a:ext cx="3248400" cy="969900"/>
          </a:xfrm>
          <a:prstGeom prst="rect">
            <a:avLst/>
          </a:prstGeom>
          <a:ln w="9525" cap="flat" cmpd="sng">
            <a:solidFill>
              <a:srgbClr val="DEDFE1"/>
            </a:solidFill>
            <a:prstDash val="solid"/>
            <a:round/>
            <a:headEnd type="none" w="sm" len="sm"/>
            <a:tailEnd type="none" w="sm" len="sm"/>
          </a:ln>
        </p:spPr>
        <p:txBody>
          <a:bodyPr spcFirstLastPara="1" wrap="square" lIns="91425" tIns="72000" rIns="91425" bIns="91425" anchor="t" anchorCtr="0">
            <a:noAutofit/>
          </a:bodyPr>
          <a:lstStyle/>
          <a:p>
            <a:pPr marL="0" lvl="0" indent="0" algn="l" rtl="0">
              <a:spcBef>
                <a:spcPts val="0"/>
              </a:spcBef>
              <a:spcAft>
                <a:spcPts val="0"/>
              </a:spcAft>
              <a:buClr>
                <a:schemeClr val="dk1"/>
              </a:buClr>
              <a:buSzPts val="1100"/>
              <a:buFont typeface="Arial"/>
              <a:buNone/>
            </a:pPr>
            <a:r>
              <a:rPr lang="fi-FI" sz="600" b="1"/>
              <a:t>Oma oppimistavoitteesi</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Arvioi tavoitteen toteutumista</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Mitä voisit tehdä toisin</a:t>
            </a:r>
            <a:endParaRPr sz="600" b="1"/>
          </a:p>
        </p:txBody>
      </p:sp>
      <p:sp>
        <p:nvSpPr>
          <p:cNvPr id="512" name="Google Shape;512;p56"/>
          <p:cNvSpPr txBox="1"/>
          <p:nvPr/>
        </p:nvSpPr>
        <p:spPr>
          <a:xfrm>
            <a:off x="8426204" y="469075"/>
            <a:ext cx="3248400" cy="329100"/>
          </a:xfrm>
          <a:prstGeom prst="rect">
            <a:avLst/>
          </a:prstGeom>
          <a:solidFill>
            <a:srgbClr val="0001BE"/>
          </a:solid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2  Kulttuurinen osaaminen, vuorovaikutus ja ilmaisu</a:t>
            </a:r>
            <a:endParaRPr sz="700" b="1">
              <a:solidFill>
                <a:srgbClr val="FFFFFF"/>
              </a:solidFill>
            </a:endParaRPr>
          </a:p>
        </p:txBody>
      </p:sp>
      <p:sp>
        <p:nvSpPr>
          <p:cNvPr id="513" name="Google Shape;513;p56"/>
          <p:cNvSpPr txBox="1">
            <a:spLocks noGrp="1"/>
          </p:cNvSpPr>
          <p:nvPr>
            <p:ph type="body" idx="1"/>
          </p:nvPr>
        </p:nvSpPr>
        <p:spPr>
          <a:xfrm>
            <a:off x="8426200" y="2236863"/>
            <a:ext cx="3248400" cy="969900"/>
          </a:xfrm>
          <a:prstGeom prst="rect">
            <a:avLst/>
          </a:prstGeom>
          <a:ln w="9525" cap="flat" cmpd="sng">
            <a:solidFill>
              <a:srgbClr val="DEDFE1"/>
            </a:solidFill>
            <a:prstDash val="solid"/>
            <a:round/>
            <a:headEnd type="none" w="sm" len="sm"/>
            <a:tailEnd type="none" w="sm" len="sm"/>
          </a:ln>
        </p:spPr>
        <p:txBody>
          <a:bodyPr spcFirstLastPara="1" wrap="square" lIns="91425" tIns="72000" rIns="91425" bIns="91425" anchor="t" anchorCtr="0">
            <a:noAutofit/>
          </a:bodyPr>
          <a:lstStyle/>
          <a:p>
            <a:pPr marL="0" lvl="0" indent="0" algn="l" rtl="0">
              <a:spcBef>
                <a:spcPts val="0"/>
              </a:spcBef>
              <a:spcAft>
                <a:spcPts val="0"/>
              </a:spcAft>
              <a:buClr>
                <a:schemeClr val="dk1"/>
              </a:buClr>
              <a:buSzPts val="1100"/>
              <a:buFont typeface="Arial"/>
              <a:buNone/>
            </a:pPr>
            <a:r>
              <a:rPr lang="fi-FI" sz="600" b="1"/>
              <a:t>Oma oppimistavoitteesi</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Arvioi tavoitteen toteutumista</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Mitä voisit tehdä toisin</a:t>
            </a:r>
            <a:endParaRPr sz="600" b="1"/>
          </a:p>
        </p:txBody>
      </p:sp>
      <p:sp>
        <p:nvSpPr>
          <p:cNvPr id="514" name="Google Shape;514;p56"/>
          <p:cNvSpPr txBox="1"/>
          <p:nvPr/>
        </p:nvSpPr>
        <p:spPr>
          <a:xfrm>
            <a:off x="8426204" y="1907763"/>
            <a:ext cx="3248400" cy="329100"/>
          </a:xfrm>
          <a:prstGeom prst="rect">
            <a:avLst/>
          </a:prstGeom>
          <a:solidFill>
            <a:srgbClr val="00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3 Itsestä huolehtiminen ja arjen taidot </a:t>
            </a:r>
            <a:endParaRPr sz="700" b="1">
              <a:solidFill>
                <a:srgbClr val="FFFFFF"/>
              </a:solidFill>
            </a:endParaRPr>
          </a:p>
        </p:txBody>
      </p:sp>
      <p:sp>
        <p:nvSpPr>
          <p:cNvPr id="515" name="Google Shape;515;p56"/>
          <p:cNvSpPr txBox="1">
            <a:spLocks noGrp="1"/>
          </p:cNvSpPr>
          <p:nvPr>
            <p:ph type="body" idx="1"/>
          </p:nvPr>
        </p:nvSpPr>
        <p:spPr>
          <a:xfrm>
            <a:off x="8426200" y="3675513"/>
            <a:ext cx="3248400" cy="969900"/>
          </a:xfrm>
          <a:prstGeom prst="rect">
            <a:avLst/>
          </a:prstGeom>
          <a:ln w="9525" cap="flat" cmpd="sng">
            <a:solidFill>
              <a:srgbClr val="DEDFE1"/>
            </a:solidFill>
            <a:prstDash val="solid"/>
            <a:round/>
            <a:headEnd type="none" w="sm" len="sm"/>
            <a:tailEnd type="none" w="sm" len="sm"/>
          </a:ln>
        </p:spPr>
        <p:txBody>
          <a:bodyPr spcFirstLastPara="1" wrap="square" lIns="91425" tIns="72000" rIns="91425" bIns="91425" anchor="t" anchorCtr="0">
            <a:noAutofit/>
          </a:bodyPr>
          <a:lstStyle/>
          <a:p>
            <a:pPr marL="0" lvl="0" indent="0" algn="l" rtl="0">
              <a:spcBef>
                <a:spcPts val="0"/>
              </a:spcBef>
              <a:spcAft>
                <a:spcPts val="0"/>
              </a:spcAft>
              <a:buClr>
                <a:schemeClr val="dk1"/>
              </a:buClr>
              <a:buSzPts val="1100"/>
              <a:buFont typeface="Arial"/>
              <a:buNone/>
            </a:pPr>
            <a:r>
              <a:rPr lang="fi-FI" sz="600" b="1"/>
              <a:t>Oma oppimistavoitteesi</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Arvioi tavoitteen toteutumista</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Mitä voisit tehdä toisin</a:t>
            </a:r>
            <a:endParaRPr sz="600" b="1"/>
          </a:p>
        </p:txBody>
      </p:sp>
      <p:sp>
        <p:nvSpPr>
          <p:cNvPr id="516" name="Google Shape;516;p56"/>
          <p:cNvSpPr txBox="1"/>
          <p:nvPr/>
        </p:nvSpPr>
        <p:spPr>
          <a:xfrm>
            <a:off x="8426204" y="3346413"/>
            <a:ext cx="3248400" cy="329100"/>
          </a:xfrm>
          <a:prstGeom prst="rect">
            <a:avLst/>
          </a:prstGeom>
          <a:solidFill>
            <a:srgbClr val="9FC9EB"/>
          </a:solid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4 Monilukutaito</a:t>
            </a:r>
            <a:endParaRPr sz="700" b="1">
              <a:solidFill>
                <a:srgbClr val="FFFFFF"/>
              </a:solidFill>
            </a:endParaRPr>
          </a:p>
        </p:txBody>
      </p:sp>
      <p:sp>
        <p:nvSpPr>
          <p:cNvPr id="517" name="Google Shape;517;p56"/>
          <p:cNvSpPr txBox="1">
            <a:spLocks noGrp="1"/>
          </p:cNvSpPr>
          <p:nvPr>
            <p:ph type="body" idx="1"/>
          </p:nvPr>
        </p:nvSpPr>
        <p:spPr>
          <a:xfrm>
            <a:off x="476000" y="4615488"/>
            <a:ext cx="3248400" cy="9699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Clr>
                <a:schemeClr val="dk1"/>
              </a:buClr>
              <a:buSzPts val="1100"/>
              <a:buFont typeface="Arial"/>
              <a:buNone/>
            </a:pPr>
            <a:r>
              <a:rPr lang="fi-FI" sz="600" b="1"/>
              <a:t>Oma oppimistavoitteesi</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Arvioi tavoitteen toteutumista</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Mitä voisit tehdä toisin</a:t>
            </a:r>
            <a:endParaRPr sz="600" b="1"/>
          </a:p>
        </p:txBody>
      </p:sp>
      <p:sp>
        <p:nvSpPr>
          <p:cNvPr id="518" name="Google Shape;518;p56"/>
          <p:cNvSpPr txBox="1"/>
          <p:nvPr/>
        </p:nvSpPr>
        <p:spPr>
          <a:xfrm>
            <a:off x="476004" y="4286388"/>
            <a:ext cx="3248400" cy="329100"/>
          </a:xfrm>
          <a:prstGeom prst="rect">
            <a:avLst/>
          </a:prstGeom>
          <a:solidFill>
            <a:srgbClr val="00D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6 Työelämätaidot ja yrittäjyys</a:t>
            </a:r>
            <a:endParaRPr sz="700" b="1">
              <a:solidFill>
                <a:srgbClr val="FFFFFF"/>
              </a:solidFill>
            </a:endParaRPr>
          </a:p>
        </p:txBody>
      </p:sp>
      <p:sp>
        <p:nvSpPr>
          <p:cNvPr id="519" name="Google Shape;519;p56"/>
          <p:cNvSpPr txBox="1">
            <a:spLocks noGrp="1"/>
          </p:cNvSpPr>
          <p:nvPr>
            <p:ph type="body" idx="1"/>
          </p:nvPr>
        </p:nvSpPr>
        <p:spPr>
          <a:xfrm>
            <a:off x="8426200" y="5114188"/>
            <a:ext cx="3248400" cy="9699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Clr>
                <a:schemeClr val="dk1"/>
              </a:buClr>
              <a:buSzPts val="1100"/>
              <a:buFont typeface="Arial"/>
              <a:buNone/>
            </a:pPr>
            <a:r>
              <a:rPr lang="fi-FI" sz="600" b="1"/>
              <a:t>Oma oppimistavoitteesi</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Arvioi tavoitteen toteutumista</a:t>
            </a: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endParaRPr sz="600" b="1"/>
          </a:p>
          <a:p>
            <a:pPr marL="0" lvl="0" indent="0" algn="l" rtl="0">
              <a:spcBef>
                <a:spcPts val="0"/>
              </a:spcBef>
              <a:spcAft>
                <a:spcPts val="0"/>
              </a:spcAft>
              <a:buClr>
                <a:schemeClr val="dk1"/>
              </a:buClr>
              <a:buSzPts val="1100"/>
              <a:buFont typeface="Arial"/>
              <a:buNone/>
            </a:pPr>
            <a:r>
              <a:rPr lang="fi-FI" sz="600" b="1"/>
              <a:t>Mitä voisit tehdä toisin</a:t>
            </a:r>
            <a:endParaRPr sz="600" b="1"/>
          </a:p>
        </p:txBody>
      </p:sp>
      <p:sp>
        <p:nvSpPr>
          <p:cNvPr id="520" name="Google Shape;520;p56"/>
          <p:cNvSpPr txBox="1"/>
          <p:nvPr/>
        </p:nvSpPr>
        <p:spPr>
          <a:xfrm>
            <a:off x="8426204" y="4785088"/>
            <a:ext cx="3248400" cy="329100"/>
          </a:xfrm>
          <a:prstGeom prst="rect">
            <a:avLst/>
          </a:prstGeom>
          <a:solidFill>
            <a:srgbClr val="009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FFFFFF"/>
                </a:solidFill>
              </a:rPr>
              <a:t>5 Tieto- ja viestintäteknologian osaaminen</a:t>
            </a:r>
            <a:endParaRPr sz="700" b="1">
              <a:solidFill>
                <a:srgbClr val="FFFFFF"/>
              </a:solidFill>
            </a:endParaRPr>
          </a:p>
        </p:txBody>
      </p:sp>
      <p:sp>
        <p:nvSpPr>
          <p:cNvPr id="521" name="Google Shape;521;p56"/>
          <p:cNvSpPr txBox="1"/>
          <p:nvPr/>
        </p:nvSpPr>
        <p:spPr>
          <a:xfrm>
            <a:off x="6986288" y="1372450"/>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2</a:t>
            </a:r>
            <a:endParaRPr sz="800"/>
          </a:p>
        </p:txBody>
      </p:sp>
      <p:sp>
        <p:nvSpPr>
          <p:cNvPr id="522" name="Google Shape;522;p56"/>
          <p:cNvSpPr txBox="1"/>
          <p:nvPr/>
        </p:nvSpPr>
        <p:spPr>
          <a:xfrm>
            <a:off x="4872713" y="1372450"/>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1</a:t>
            </a:r>
            <a:endParaRPr sz="800"/>
          </a:p>
        </p:txBody>
      </p:sp>
      <p:sp>
        <p:nvSpPr>
          <p:cNvPr id="523" name="Google Shape;523;p56"/>
          <p:cNvSpPr txBox="1"/>
          <p:nvPr/>
        </p:nvSpPr>
        <p:spPr>
          <a:xfrm>
            <a:off x="5929488" y="5585400"/>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5</a:t>
            </a:r>
            <a:endParaRPr sz="800"/>
          </a:p>
        </p:txBody>
      </p:sp>
      <p:sp>
        <p:nvSpPr>
          <p:cNvPr id="524" name="Google Shape;524;p56"/>
          <p:cNvSpPr txBox="1"/>
          <p:nvPr/>
        </p:nvSpPr>
        <p:spPr>
          <a:xfrm>
            <a:off x="4118100" y="4722325"/>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6</a:t>
            </a:r>
            <a:endParaRPr sz="800"/>
          </a:p>
        </p:txBody>
      </p:sp>
      <p:sp>
        <p:nvSpPr>
          <p:cNvPr id="525" name="Google Shape;525;p56"/>
          <p:cNvSpPr txBox="1"/>
          <p:nvPr/>
        </p:nvSpPr>
        <p:spPr>
          <a:xfrm>
            <a:off x="7745350" y="4722325"/>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4</a:t>
            </a:r>
            <a:endParaRPr sz="800"/>
          </a:p>
        </p:txBody>
      </p:sp>
      <p:sp>
        <p:nvSpPr>
          <p:cNvPr id="526" name="Google Shape;526;p56"/>
          <p:cNvSpPr txBox="1"/>
          <p:nvPr/>
        </p:nvSpPr>
        <p:spPr>
          <a:xfrm>
            <a:off x="8134588" y="2948588"/>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3</a:t>
            </a:r>
            <a:endParaRPr sz="800"/>
          </a:p>
        </p:txBody>
      </p:sp>
      <p:sp>
        <p:nvSpPr>
          <p:cNvPr id="527" name="Google Shape;527;p56"/>
          <p:cNvSpPr txBox="1"/>
          <p:nvPr/>
        </p:nvSpPr>
        <p:spPr>
          <a:xfrm>
            <a:off x="3773638" y="2948588"/>
            <a:ext cx="291600" cy="24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a:t>7</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6"/>
          <p:cNvSpPr txBox="1">
            <a:spLocks noGrp="1"/>
          </p:cNvSpPr>
          <p:nvPr>
            <p:ph type="body" idx="1"/>
          </p:nvPr>
        </p:nvSpPr>
        <p:spPr>
          <a:xfrm>
            <a:off x="457200" y="2344738"/>
            <a:ext cx="5460900" cy="304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ctrTitle"/>
          </p:nvPr>
        </p:nvSpPr>
        <p:spPr>
          <a:xfrm>
            <a:off x="486375" y="457200"/>
            <a:ext cx="9972000" cy="8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4200" b="0">
                <a:solidFill>
                  <a:srgbClr val="FFFFFF"/>
                </a:solidFill>
                <a:latin typeface="Arial Black"/>
                <a:ea typeface="Arial Black"/>
                <a:cs typeface="Arial Black"/>
                <a:sym typeface="Arial Black"/>
              </a:rPr>
              <a:t>Ohjeistus työkalujen käyttöön</a:t>
            </a:r>
            <a:endParaRPr sz="4200" b="0">
              <a:solidFill>
                <a:srgbClr val="FFFFFF"/>
              </a:solidFill>
              <a:latin typeface="Arial Black"/>
              <a:ea typeface="Arial Black"/>
              <a:cs typeface="Arial Black"/>
              <a:sym typeface="Arial Black"/>
            </a:endParaRPr>
          </a:p>
        </p:txBody>
      </p:sp>
      <p:sp>
        <p:nvSpPr>
          <p:cNvPr id="215" name="Google Shape;215;p38"/>
          <p:cNvSpPr txBox="1">
            <a:spLocks noGrp="1"/>
          </p:cNvSpPr>
          <p:nvPr>
            <p:ph type="body" idx="4294967295"/>
          </p:nvPr>
        </p:nvSpPr>
        <p:spPr>
          <a:xfrm>
            <a:off x="500925" y="1742150"/>
            <a:ext cx="9942900" cy="401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2600" dirty="0">
                <a:solidFill>
                  <a:schemeClr val="lt1"/>
                </a:solidFill>
                <a:latin typeface="Arial Black"/>
                <a:ea typeface="Arial Black"/>
                <a:cs typeface="Arial Black"/>
                <a:sym typeface="Arial Black"/>
              </a:rPr>
              <a:t>Älä muokkaa alkuperäisiä tiedostoja, vaan lataa työkalut muokkausta varten omalle koneellesi.</a:t>
            </a:r>
            <a:endParaRPr sz="2600" dirty="0">
              <a:solidFill>
                <a:schemeClr val="lt1"/>
              </a:solidFill>
              <a:latin typeface="Arial Black"/>
              <a:ea typeface="Arial Black"/>
              <a:cs typeface="Arial Black"/>
              <a:sym typeface="Arial Black"/>
            </a:endParaRPr>
          </a:p>
          <a:p>
            <a:pPr marL="0" lvl="0" indent="0" algn="l" rtl="0">
              <a:spcBef>
                <a:spcPts val="0"/>
              </a:spcBef>
              <a:spcAft>
                <a:spcPts val="0"/>
              </a:spcAft>
              <a:buNone/>
            </a:pPr>
            <a:endParaRPr sz="2400" dirty="0">
              <a:solidFill>
                <a:schemeClr val="lt1"/>
              </a:solidFill>
              <a:latin typeface="Arial Black"/>
              <a:ea typeface="Arial Black"/>
              <a:cs typeface="Arial Black"/>
              <a:sym typeface="Arial Black"/>
            </a:endParaRPr>
          </a:p>
          <a:p>
            <a:pPr marL="0" lvl="0" indent="0" algn="l" rtl="0">
              <a:spcBef>
                <a:spcPts val="0"/>
              </a:spcBef>
              <a:spcAft>
                <a:spcPts val="0"/>
              </a:spcAft>
              <a:buNone/>
            </a:pPr>
            <a:r>
              <a:rPr lang="fi-FI" sz="1400" b="1" dirty="0">
                <a:solidFill>
                  <a:srgbClr val="FFFFFF"/>
                </a:solidFill>
              </a:rPr>
              <a:t>Helsingin kaupungin kasvatuksen ja koulutuksen toimialan kehittämispalveluissa on Ilmiöoppimisen mallintamisen hankkeessa kehitetty kokoelma ilmiöpohjaisen oppimisen työkaluja, joiden avulla peruskoululaisten oppimista voidaan seurata ja arvioida paremmin. Työkaluihin sisältyy sekä opettajille että oppijoille suunnattuja työkaluja ja ne toimivat sekä digitaalisessa (0365 ja Google) että fyysisessä ympäristössä. Työkalut ovat vapaasti kaikkien käytettävissä ja niitä saa muokata omaan käyttötarkoitukseen sopivaksi.</a:t>
            </a: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Clr>
                <a:schemeClr val="dk1"/>
              </a:buClr>
              <a:buSzPts val="1100"/>
              <a:buFont typeface="Arial"/>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800" b="1" dirty="0">
              <a:solidFill>
                <a:srgbClr val="FFFFFF"/>
              </a:solidFill>
            </a:endParaRPr>
          </a:p>
          <a:p>
            <a:pPr marL="0" lvl="0" indent="0" algn="l" rtl="0">
              <a:spcBef>
                <a:spcPts val="0"/>
              </a:spcBef>
              <a:spcAft>
                <a:spcPts val="0"/>
              </a:spcAft>
              <a:buNone/>
            </a:pPr>
            <a:endParaRPr sz="14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Clr>
                <a:schemeClr val="dk1"/>
              </a:buClr>
              <a:buSzPts val="1100"/>
              <a:buFont typeface="Arial"/>
              <a:buNone/>
            </a:pPr>
            <a:endParaRPr sz="18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962025" y="151970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21" name="Google Shape;221;p39"/>
          <p:cNvSpPr txBox="1"/>
          <p:nvPr/>
        </p:nvSpPr>
        <p:spPr>
          <a:xfrm>
            <a:off x="8958150" y="5676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Laaja-alaisen oppimisen arviointi (s. 20)</a:t>
            </a:r>
            <a:endParaRPr sz="800" b="1">
              <a:solidFill>
                <a:srgbClr val="F5A3C7"/>
              </a:solidFill>
            </a:endParaRPr>
          </a:p>
        </p:txBody>
      </p:sp>
      <p:sp>
        <p:nvSpPr>
          <p:cNvPr id="222" name="Google Shape;222;p39"/>
          <p:cNvSpPr txBox="1"/>
          <p:nvPr/>
        </p:nvSpPr>
        <p:spPr>
          <a:xfrm>
            <a:off x="8958150" y="494657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Väliarviointi ja loppuarviointi (s.8)</a:t>
            </a:r>
            <a:endParaRPr sz="800" b="1">
              <a:solidFill>
                <a:srgbClr val="F5A3C7"/>
              </a:solidFill>
            </a:endParaRPr>
          </a:p>
        </p:txBody>
      </p:sp>
      <p:cxnSp>
        <p:nvCxnSpPr>
          <p:cNvPr id="223" name="Google Shape;223;p39"/>
          <p:cNvCxnSpPr>
            <a:stCxn id="224" idx="0"/>
            <a:endCxn id="225" idx="0"/>
          </p:cNvCxnSpPr>
          <p:nvPr/>
        </p:nvCxnSpPr>
        <p:spPr>
          <a:xfrm rot="5400000">
            <a:off x="5555604" y="3375031"/>
            <a:ext cx="600" cy="3142500"/>
          </a:xfrm>
          <a:prstGeom prst="bentConnector3">
            <a:avLst>
              <a:gd name="adj1" fmla="val -25817670"/>
            </a:avLst>
          </a:prstGeom>
          <a:noFill/>
          <a:ln w="9525" cap="flat" cmpd="sng">
            <a:solidFill>
              <a:srgbClr val="000000"/>
            </a:solidFill>
            <a:prstDash val="solid"/>
            <a:round/>
            <a:headEnd type="none" w="med" len="med"/>
            <a:tailEnd type="triangle" w="med" len="med"/>
          </a:ln>
        </p:spPr>
      </p:cxnSp>
      <p:sp>
        <p:nvSpPr>
          <p:cNvPr id="225" name="Google Shape;225;p39"/>
          <p:cNvSpPr txBox="1"/>
          <p:nvPr/>
        </p:nvSpPr>
        <p:spPr>
          <a:xfrm>
            <a:off x="3521600"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1. Ilmiön kuvaus</a:t>
            </a:r>
            <a:endParaRPr sz="600" b="1"/>
          </a:p>
        </p:txBody>
      </p:sp>
      <p:sp>
        <p:nvSpPr>
          <p:cNvPr id="226" name="Google Shape;226;p39"/>
          <p:cNvSpPr txBox="1"/>
          <p:nvPr/>
        </p:nvSpPr>
        <p:spPr>
          <a:xfrm>
            <a:off x="4584198"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solidFill>
                  <a:schemeClr val="dk1"/>
                </a:solidFill>
              </a:rPr>
              <a:t>2. Innostuvat ilmiöstä</a:t>
            </a:r>
            <a:endParaRPr sz="600" b="1"/>
          </a:p>
        </p:txBody>
      </p:sp>
      <p:sp>
        <p:nvSpPr>
          <p:cNvPr id="224" name="Google Shape;224;p39"/>
          <p:cNvSpPr txBox="1"/>
          <p:nvPr/>
        </p:nvSpPr>
        <p:spPr>
          <a:xfrm>
            <a:off x="6709404" y="4945981"/>
            <a:ext cx="8355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4. Laativat suunnitelman </a:t>
            </a:r>
            <a:endParaRPr sz="600" b="1"/>
          </a:p>
        </p:txBody>
      </p:sp>
      <p:sp>
        <p:nvSpPr>
          <p:cNvPr id="227" name="Google Shape;227;p39"/>
          <p:cNvSpPr txBox="1"/>
          <p:nvPr/>
        </p:nvSpPr>
        <p:spPr>
          <a:xfrm>
            <a:off x="5646796"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3. Asettavat henkilökohtaiset tavoitteet</a:t>
            </a:r>
            <a:endParaRPr sz="600" b="1"/>
          </a:p>
        </p:txBody>
      </p:sp>
      <p:sp>
        <p:nvSpPr>
          <p:cNvPr id="228" name="Google Shape;228;p39"/>
          <p:cNvSpPr txBox="1"/>
          <p:nvPr/>
        </p:nvSpPr>
        <p:spPr>
          <a:xfrm>
            <a:off x="7703424" y="4945981"/>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Jakavat opittua muille</a:t>
            </a:r>
            <a:endParaRPr sz="600" b="1"/>
          </a:p>
        </p:txBody>
      </p:sp>
      <p:cxnSp>
        <p:nvCxnSpPr>
          <p:cNvPr id="229" name="Google Shape;229;p39"/>
          <p:cNvCxnSpPr>
            <a:stCxn id="225" idx="2"/>
          </p:cNvCxnSpPr>
          <p:nvPr/>
        </p:nvCxnSpPr>
        <p:spPr>
          <a:xfrm>
            <a:off x="3984650" y="5434063"/>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0" name="Google Shape;230;p39"/>
          <p:cNvCxnSpPr/>
          <p:nvPr/>
        </p:nvCxnSpPr>
        <p:spPr>
          <a:xfrm>
            <a:off x="5044179"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1" name="Google Shape;231;p39"/>
          <p:cNvCxnSpPr/>
          <p:nvPr/>
        </p:nvCxnSpPr>
        <p:spPr>
          <a:xfrm>
            <a:off x="6106761"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2" name="Google Shape;232;p39"/>
          <p:cNvCxnSpPr/>
          <p:nvPr/>
        </p:nvCxnSpPr>
        <p:spPr>
          <a:xfrm>
            <a:off x="7123927" y="5434091"/>
            <a:ext cx="6300" cy="136200"/>
          </a:xfrm>
          <a:prstGeom prst="straightConnector1">
            <a:avLst/>
          </a:prstGeom>
          <a:noFill/>
          <a:ln w="9525" cap="flat" cmpd="sng">
            <a:solidFill>
              <a:srgbClr val="000000"/>
            </a:solidFill>
            <a:prstDash val="solid"/>
            <a:round/>
            <a:headEnd type="none" w="med" len="med"/>
            <a:tailEnd type="triangle" w="med" len="med"/>
          </a:ln>
        </p:spPr>
      </p:cxnSp>
      <p:sp>
        <p:nvSpPr>
          <p:cNvPr id="233" name="Google Shape;233;p39"/>
          <p:cNvSpPr txBox="1"/>
          <p:nvPr/>
        </p:nvSpPr>
        <p:spPr>
          <a:xfrm>
            <a:off x="7740400" y="5672650"/>
            <a:ext cx="880200" cy="9768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Vertais- arviointi ja Helppi-seinä</a:t>
            </a:r>
            <a:endParaRPr sz="800" b="1">
              <a:solidFill>
                <a:srgbClr val="9FC9EB"/>
              </a:solidFill>
            </a:endParaRPr>
          </a:p>
          <a:p>
            <a:pPr marL="0" lvl="0" indent="0" algn="ctr" rtl="0">
              <a:spcBef>
                <a:spcPts val="0"/>
              </a:spcBef>
              <a:spcAft>
                <a:spcPts val="0"/>
              </a:spcAft>
              <a:buNone/>
            </a:pPr>
            <a:r>
              <a:rPr lang="fi-FI" sz="800" b="1">
                <a:solidFill>
                  <a:srgbClr val="9FC9EB"/>
                </a:solidFill>
              </a:rPr>
              <a:t>(s.28-29)</a:t>
            </a:r>
            <a:endParaRPr sz="800" b="1">
              <a:solidFill>
                <a:srgbClr val="9FC9EB"/>
              </a:solidFill>
            </a:endParaRPr>
          </a:p>
        </p:txBody>
      </p:sp>
      <p:sp>
        <p:nvSpPr>
          <p:cNvPr id="234" name="Google Shape;234;p39"/>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Arviointityökalut ilmiöoppimisen eri vaiheisiin </a:t>
            </a:r>
            <a:endParaRPr sz="3000">
              <a:latin typeface="Arial"/>
              <a:ea typeface="Arial"/>
              <a:cs typeface="Arial"/>
              <a:sym typeface="Arial"/>
            </a:endParaRPr>
          </a:p>
        </p:txBody>
      </p:sp>
      <p:sp>
        <p:nvSpPr>
          <p:cNvPr id="235" name="Google Shape;235;p3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ILMIÖPOHJAISEN OPPIMISEN ARVIOINTITYÖKALUT</a:t>
            </a:r>
            <a:endParaRPr sz="800" b="1"/>
          </a:p>
        </p:txBody>
      </p:sp>
      <p:sp>
        <p:nvSpPr>
          <p:cNvPr id="236" name="Google Shape;236;p3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FI"/>
              <a:t>3</a:t>
            </a:fld>
            <a:endParaRPr/>
          </a:p>
        </p:txBody>
      </p:sp>
      <p:grpSp>
        <p:nvGrpSpPr>
          <p:cNvPr id="237" name="Google Shape;237;p39"/>
          <p:cNvGrpSpPr/>
          <p:nvPr/>
        </p:nvGrpSpPr>
        <p:grpSpPr>
          <a:xfrm>
            <a:off x="462998" y="1386320"/>
            <a:ext cx="956266" cy="956266"/>
            <a:chOff x="540175" y="2202242"/>
            <a:chExt cx="801900" cy="801900"/>
          </a:xfrm>
        </p:grpSpPr>
        <p:sp>
          <p:nvSpPr>
            <p:cNvPr id="238" name="Google Shape;238;p39"/>
            <p:cNvSpPr/>
            <p:nvPr/>
          </p:nvSpPr>
          <p:spPr>
            <a:xfrm>
              <a:off x="540175" y="2202242"/>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9"/>
            <p:cNvSpPr txBox="1"/>
            <p:nvPr/>
          </p:nvSpPr>
          <p:spPr>
            <a:xfrm>
              <a:off x="556525" y="2670479"/>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Opettajat</a:t>
              </a:r>
              <a:endParaRPr sz="600" b="1"/>
            </a:p>
          </p:txBody>
        </p:sp>
        <p:pic>
          <p:nvPicPr>
            <p:cNvPr id="240" name="Google Shape;240;p39"/>
            <p:cNvPicPr preferRelativeResize="0"/>
            <p:nvPr/>
          </p:nvPicPr>
          <p:blipFill>
            <a:blip r:embed="rId3">
              <a:alphaModFix/>
            </a:blip>
            <a:stretch>
              <a:fillRect/>
            </a:stretch>
          </p:blipFill>
          <p:spPr>
            <a:xfrm>
              <a:off x="754675" y="2314718"/>
              <a:ext cx="372900" cy="372900"/>
            </a:xfrm>
            <a:prstGeom prst="rect">
              <a:avLst/>
            </a:prstGeom>
            <a:noFill/>
            <a:ln>
              <a:noFill/>
            </a:ln>
          </p:spPr>
        </p:pic>
      </p:grpSp>
      <p:sp>
        <p:nvSpPr>
          <p:cNvPr id="241" name="Google Shape;241;p39"/>
          <p:cNvSpPr/>
          <p:nvPr/>
        </p:nvSpPr>
        <p:spPr>
          <a:xfrm>
            <a:off x="3487200" y="151970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2" name="Google Shape;242;p39"/>
          <p:cNvSpPr/>
          <p:nvPr/>
        </p:nvSpPr>
        <p:spPr>
          <a:xfrm>
            <a:off x="8898575" y="151970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3" name="Google Shape;243;p39"/>
          <p:cNvSpPr txBox="1"/>
          <p:nvPr/>
        </p:nvSpPr>
        <p:spPr>
          <a:xfrm>
            <a:off x="1506275" y="2294725"/>
            <a:ext cx="1908900" cy="689400"/>
          </a:xfrm>
          <a:prstGeom prst="rect">
            <a:avLst/>
          </a:prstGeom>
          <a:noFill/>
          <a:ln>
            <a:noFill/>
          </a:ln>
        </p:spPr>
        <p:txBody>
          <a:bodyPr spcFirstLastPara="1" wrap="square" lIns="91425" tIns="91425" rIns="91425" bIns="91425" anchor="t" anchorCtr="0">
            <a:noAutofit/>
          </a:bodyPr>
          <a:lstStyle/>
          <a:p>
            <a:pPr marL="72000" lvl="0" indent="-116450" algn="l" rtl="0">
              <a:spcBef>
                <a:spcPts val="0"/>
              </a:spcBef>
              <a:spcAft>
                <a:spcPts val="0"/>
              </a:spcAft>
              <a:buSzPts val="700"/>
              <a:buAutoNum type="arabicPeriod"/>
            </a:pPr>
            <a:r>
              <a:rPr lang="fi-FI" sz="700" b="1">
                <a:solidFill>
                  <a:schemeClr val="dk1"/>
                </a:solidFill>
              </a:rPr>
              <a:t>Kartoittavat ainekohtaiset tavoitteet ops:ta</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Valitsevat ilmiön ja määrittelevät  päätavoitteet ilmiölle</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Aloittavat ilmiön opettamisen yhdessä</a:t>
            </a:r>
            <a:endParaRPr sz="700" b="1">
              <a:solidFill>
                <a:schemeClr val="dk1"/>
              </a:solidFill>
            </a:endParaRPr>
          </a:p>
        </p:txBody>
      </p:sp>
      <p:sp>
        <p:nvSpPr>
          <p:cNvPr id="244" name="Google Shape;244;p39"/>
          <p:cNvSpPr txBox="1"/>
          <p:nvPr/>
        </p:nvSpPr>
        <p:spPr>
          <a:xfrm>
            <a:off x="3868325" y="2294725"/>
            <a:ext cx="45708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Tapaavat vähintään kerran oppijat yhdessä ilmiön aikana ja ohjaavat ilmiötä omissa aineissaan.</a:t>
            </a:r>
            <a:endParaRPr sz="700" b="1">
              <a:solidFill>
                <a:schemeClr val="dk1"/>
              </a:solidFill>
            </a:endParaRPr>
          </a:p>
        </p:txBody>
      </p:sp>
      <p:sp>
        <p:nvSpPr>
          <p:cNvPr id="245" name="Google Shape;245;p39"/>
          <p:cNvSpPr/>
          <p:nvPr/>
        </p:nvSpPr>
        <p:spPr>
          <a:xfrm>
            <a:off x="962025" y="401525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TAVOITTEET</a:t>
            </a:r>
            <a:endParaRPr b="1">
              <a:solidFill>
                <a:srgbClr val="FFFFFF"/>
              </a:solidFill>
            </a:endParaRPr>
          </a:p>
        </p:txBody>
      </p:sp>
      <p:sp>
        <p:nvSpPr>
          <p:cNvPr id="246" name="Google Shape;246;p39"/>
          <p:cNvSpPr/>
          <p:nvPr/>
        </p:nvSpPr>
        <p:spPr>
          <a:xfrm>
            <a:off x="3487200" y="401525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OSALLISUUS</a:t>
            </a:r>
            <a:endParaRPr b="1">
              <a:solidFill>
                <a:srgbClr val="FFFFFF"/>
              </a:solidFill>
            </a:endParaRPr>
          </a:p>
        </p:txBody>
      </p:sp>
      <p:sp>
        <p:nvSpPr>
          <p:cNvPr id="247" name="Google Shape;247;p39"/>
          <p:cNvSpPr/>
          <p:nvPr/>
        </p:nvSpPr>
        <p:spPr>
          <a:xfrm>
            <a:off x="8898575" y="401525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ARVIOINTI</a:t>
            </a:r>
            <a:endParaRPr b="1">
              <a:solidFill>
                <a:srgbClr val="FFFFFF"/>
              </a:solidFill>
            </a:endParaRPr>
          </a:p>
        </p:txBody>
      </p:sp>
      <p:grpSp>
        <p:nvGrpSpPr>
          <p:cNvPr id="248" name="Google Shape;248;p39"/>
          <p:cNvGrpSpPr/>
          <p:nvPr/>
        </p:nvGrpSpPr>
        <p:grpSpPr>
          <a:xfrm>
            <a:off x="452104" y="3880757"/>
            <a:ext cx="976634" cy="976634"/>
            <a:chOff x="540175" y="4560633"/>
            <a:chExt cx="801900" cy="801900"/>
          </a:xfrm>
        </p:grpSpPr>
        <p:sp>
          <p:nvSpPr>
            <p:cNvPr id="249" name="Google Shape;249;p39"/>
            <p:cNvSpPr/>
            <p:nvPr/>
          </p:nvSpPr>
          <p:spPr>
            <a:xfrm>
              <a:off x="540175" y="4560633"/>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9"/>
            <p:cNvPicPr preferRelativeResize="0"/>
            <p:nvPr/>
          </p:nvPicPr>
          <p:blipFill>
            <a:blip r:embed="rId4">
              <a:alphaModFix/>
            </a:blip>
            <a:stretch>
              <a:fillRect/>
            </a:stretch>
          </p:blipFill>
          <p:spPr>
            <a:xfrm>
              <a:off x="754675" y="4673108"/>
              <a:ext cx="372900" cy="372900"/>
            </a:xfrm>
            <a:prstGeom prst="rect">
              <a:avLst/>
            </a:prstGeom>
            <a:noFill/>
            <a:ln>
              <a:noFill/>
            </a:ln>
          </p:spPr>
        </p:pic>
        <p:sp>
          <p:nvSpPr>
            <p:cNvPr id="251" name="Google Shape;251;p39"/>
            <p:cNvSpPr txBox="1"/>
            <p:nvPr/>
          </p:nvSpPr>
          <p:spPr>
            <a:xfrm>
              <a:off x="556525" y="5048758"/>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Oppija</a:t>
              </a:r>
              <a:endParaRPr sz="600" b="1"/>
            </a:p>
          </p:txBody>
        </p:sp>
      </p:grpSp>
      <p:sp>
        <p:nvSpPr>
          <p:cNvPr id="252" name="Google Shape;252;p39"/>
          <p:cNvSpPr txBox="1"/>
          <p:nvPr/>
        </p:nvSpPr>
        <p:spPr>
          <a:xfrm>
            <a:off x="1382300"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TAVOITTEET</a:t>
            </a:r>
            <a:endParaRPr b="1">
              <a:solidFill>
                <a:srgbClr val="FFFFFF"/>
              </a:solidFill>
            </a:endParaRPr>
          </a:p>
        </p:txBody>
      </p:sp>
      <p:sp>
        <p:nvSpPr>
          <p:cNvPr id="253" name="Google Shape;253;p39"/>
          <p:cNvSpPr txBox="1"/>
          <p:nvPr/>
        </p:nvSpPr>
        <p:spPr>
          <a:xfrm>
            <a:off x="386832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OSALLISUUS</a:t>
            </a:r>
            <a:endParaRPr b="1">
              <a:solidFill>
                <a:srgbClr val="FFFFFF"/>
              </a:solidFill>
            </a:endParaRPr>
          </a:p>
        </p:txBody>
      </p:sp>
      <p:sp>
        <p:nvSpPr>
          <p:cNvPr id="254" name="Google Shape;254;p39"/>
          <p:cNvSpPr txBox="1"/>
          <p:nvPr/>
        </p:nvSpPr>
        <p:spPr>
          <a:xfrm>
            <a:off x="9289275" y="2294725"/>
            <a:ext cx="24657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Päättävät ilmiön yhteisesti</a:t>
            </a:r>
            <a:endParaRPr sz="700" b="1">
              <a:solidFill>
                <a:schemeClr val="dk1"/>
              </a:solidFill>
            </a:endParaRPr>
          </a:p>
        </p:txBody>
      </p:sp>
      <p:sp>
        <p:nvSpPr>
          <p:cNvPr id="255" name="Google Shape;255;p39"/>
          <p:cNvSpPr txBox="1"/>
          <p:nvPr/>
        </p:nvSpPr>
        <p:spPr>
          <a:xfrm>
            <a:off x="929757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ARVIOINTI</a:t>
            </a:r>
            <a:endParaRPr b="1">
              <a:solidFill>
                <a:srgbClr val="FFFFFF"/>
              </a:solidFill>
            </a:endParaRPr>
          </a:p>
        </p:txBody>
      </p:sp>
      <p:cxnSp>
        <p:nvCxnSpPr>
          <p:cNvPr id="256" name="Google Shape;256;p39"/>
          <p:cNvCxnSpPr/>
          <p:nvPr/>
        </p:nvCxnSpPr>
        <p:spPr>
          <a:xfrm>
            <a:off x="478500" y="1304925"/>
            <a:ext cx="11294400" cy="0"/>
          </a:xfrm>
          <a:prstGeom prst="straightConnector1">
            <a:avLst/>
          </a:prstGeom>
          <a:noFill/>
          <a:ln w="9525" cap="flat" cmpd="sng">
            <a:solidFill>
              <a:schemeClr val="dk2"/>
            </a:solidFill>
            <a:prstDash val="dot"/>
            <a:round/>
            <a:headEnd type="none" w="med" len="med"/>
            <a:tailEnd type="triangle" w="med" len="med"/>
          </a:ln>
        </p:spPr>
      </p:cxnSp>
      <p:sp>
        <p:nvSpPr>
          <p:cNvPr id="257" name="Google Shape;257;p39"/>
          <p:cNvSpPr txBox="1"/>
          <p:nvPr/>
        </p:nvSpPr>
        <p:spPr>
          <a:xfrm>
            <a:off x="409575" y="932025"/>
            <a:ext cx="1575000" cy="37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600">
                <a:solidFill>
                  <a:srgbClr val="292929"/>
                </a:solidFill>
              </a:rPr>
              <a:t>Prosessin kesto useamman viikon ajan</a:t>
            </a:r>
            <a:endParaRPr sz="600">
              <a:solidFill>
                <a:srgbClr val="292929"/>
              </a:solidFill>
            </a:endParaRPr>
          </a:p>
        </p:txBody>
      </p:sp>
      <p:sp>
        <p:nvSpPr>
          <p:cNvPr id="258" name="Google Shape;258;p39"/>
          <p:cNvSpPr txBox="1"/>
          <p:nvPr/>
        </p:nvSpPr>
        <p:spPr>
          <a:xfrm>
            <a:off x="1125750" y="3069650"/>
            <a:ext cx="2185800" cy="73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Ainekohtaiset tavoitteet (s. 4-7)</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Laaja-alaisen osaamisen tavoitteet (s.10-19)</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(s.22-25)</a:t>
            </a:r>
            <a:endParaRPr sz="800" b="1">
              <a:solidFill>
                <a:srgbClr val="00D7A6"/>
              </a:solidFill>
            </a:endParaRPr>
          </a:p>
        </p:txBody>
      </p:sp>
      <p:cxnSp>
        <p:nvCxnSpPr>
          <p:cNvPr id="259" name="Google Shape;259;p39"/>
          <p:cNvCxnSpPr>
            <a:stCxn id="225" idx="3"/>
            <a:endCxn id="226" idx="1"/>
          </p:cNvCxnSpPr>
          <p:nvPr/>
        </p:nvCxnSpPr>
        <p:spPr>
          <a:xfrm>
            <a:off x="4447700"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9"/>
          <p:cNvCxnSpPr/>
          <p:nvPr/>
        </p:nvCxnSpPr>
        <p:spPr>
          <a:xfrm>
            <a:off x="55049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39"/>
          <p:cNvCxnSpPr/>
          <p:nvPr/>
        </p:nvCxnSpPr>
        <p:spPr>
          <a:xfrm>
            <a:off x="65717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39"/>
          <p:cNvCxnSpPr/>
          <p:nvPr/>
        </p:nvCxnSpPr>
        <p:spPr>
          <a:xfrm>
            <a:off x="7562375" y="5190013"/>
            <a:ext cx="136500" cy="0"/>
          </a:xfrm>
          <a:prstGeom prst="straightConnector1">
            <a:avLst/>
          </a:prstGeom>
          <a:noFill/>
          <a:ln w="9525" cap="flat" cmpd="sng">
            <a:solidFill>
              <a:schemeClr val="dk2"/>
            </a:solidFill>
            <a:prstDash val="solid"/>
            <a:round/>
            <a:headEnd type="none" w="med" len="med"/>
            <a:tailEnd type="triangle" w="med" len="med"/>
          </a:ln>
        </p:spPr>
      </p:cxnSp>
      <p:sp>
        <p:nvSpPr>
          <p:cNvPr id="263" name="Google Shape;263;p39"/>
          <p:cNvSpPr txBox="1"/>
          <p:nvPr/>
        </p:nvSpPr>
        <p:spPr>
          <a:xfrm>
            <a:off x="3521600" y="5665000"/>
            <a:ext cx="40407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arviointityökalu (s. 23-25)</a:t>
            </a:r>
            <a:endParaRPr sz="800" b="1">
              <a:solidFill>
                <a:srgbClr val="9FC9EB"/>
              </a:solidFill>
            </a:endParaRPr>
          </a:p>
        </p:txBody>
      </p:sp>
      <p:sp>
        <p:nvSpPr>
          <p:cNvPr id="264" name="Google Shape;264;p39"/>
          <p:cNvSpPr txBox="1"/>
          <p:nvPr/>
        </p:nvSpPr>
        <p:spPr>
          <a:xfrm>
            <a:off x="8958150" y="264152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Prosessin arviointi (s.23-25)</a:t>
            </a:r>
            <a:endParaRPr sz="800" b="1">
              <a:solidFill>
                <a:srgbClr val="F5A3C7"/>
              </a:solidFill>
            </a:endParaRPr>
          </a:p>
        </p:txBody>
      </p:sp>
      <p:sp>
        <p:nvSpPr>
          <p:cNvPr id="265" name="Google Shape;265;p39"/>
          <p:cNvSpPr txBox="1"/>
          <p:nvPr/>
        </p:nvSpPr>
        <p:spPr>
          <a:xfrm>
            <a:off x="8958150" y="3241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Loppuarviointi (s.8)</a:t>
            </a:r>
            <a:endParaRPr sz="800" b="1">
              <a:solidFill>
                <a:srgbClr val="F5A3C7"/>
              </a:solidFill>
            </a:endParaRPr>
          </a:p>
        </p:txBody>
      </p:sp>
      <p:sp>
        <p:nvSpPr>
          <p:cNvPr id="266" name="Google Shape;266;p39"/>
          <p:cNvSpPr txBox="1"/>
          <p:nvPr/>
        </p:nvSpPr>
        <p:spPr>
          <a:xfrm>
            <a:off x="3521600" y="2641525"/>
            <a:ext cx="51609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väliarviointi (s. 23-25)</a:t>
            </a:r>
            <a:endParaRPr sz="800" b="1">
              <a:solidFill>
                <a:srgbClr val="9FC9EB"/>
              </a:solidFill>
            </a:endParaRPr>
          </a:p>
        </p:txBody>
      </p:sp>
      <p:sp>
        <p:nvSpPr>
          <p:cNvPr id="267" name="Google Shape;267;p39"/>
          <p:cNvSpPr txBox="1"/>
          <p:nvPr/>
        </p:nvSpPr>
        <p:spPr>
          <a:xfrm>
            <a:off x="1216325" y="4940775"/>
            <a:ext cx="2045100" cy="7365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Laaja-alaisen osaamisen arviointi (s.16 ja 20)</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(s.23-25)</a:t>
            </a:r>
            <a:endParaRPr sz="800" b="1">
              <a:solidFill>
                <a:srgbClr val="9FC9E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a:t>Laaja-alaisen osaamisen arviointi</a:t>
            </a:r>
            <a:endParaRPr/>
          </a:p>
          <a:p>
            <a:pPr marL="0" lvl="0" indent="0" algn="l" rtl="0">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body" idx="1"/>
          </p:nvPr>
        </p:nvSpPr>
        <p:spPr>
          <a:xfrm>
            <a:off x="457200" y="1098925"/>
            <a:ext cx="11077500" cy="851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sz="1000"/>
              <a:t>Jotta oppijat sitoutuisivat saavuttamaan laaja-alaisen osaamisen tavoitteet, tulisi opetuksessa tehdä tavoitteista mahdollisimman konkreettisia ja ymmärrettäviä. Oppijoiden tulisi kasvaa taitojen arviointiin ja pohtia, missä vaiheessa taitojen oppimisessa ovat. Tästä löydät kolme erilaista työkalua laaja-alaisen osaamisen tavoitteiden arvioinnin tueksi. </a:t>
            </a:r>
            <a:r>
              <a:rPr lang="fi-FI" sz="1000" b="1"/>
              <a:t>Huomioi, että laaja-alaisen osaamisen tavoitteiden toteutumisesta ei anneta arvosanaa.</a:t>
            </a:r>
            <a:endParaRPr sz="1000" b="1"/>
          </a:p>
          <a:p>
            <a:pPr marL="0" lvl="0" indent="0" algn="l" rtl="0">
              <a:spcBef>
                <a:spcPts val="120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352" name="Google Shape;352;p46"/>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ARVIOINTITYÖKALUT</a:t>
            </a:r>
            <a:endParaRPr sz="800" b="1"/>
          </a:p>
        </p:txBody>
      </p:sp>
      <p:sp>
        <p:nvSpPr>
          <p:cNvPr id="353" name="Google Shape;353;p4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
        <p:nvSpPr>
          <p:cNvPr id="354" name="Google Shape;354;p46"/>
          <p:cNvSpPr/>
          <p:nvPr/>
        </p:nvSpPr>
        <p:spPr>
          <a:xfrm>
            <a:off x="8338825" y="3121341"/>
            <a:ext cx="615300" cy="615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6"/>
          <p:cNvSpPr txBox="1">
            <a:spLocks noGrp="1"/>
          </p:cNvSpPr>
          <p:nvPr>
            <p:ph type="body" idx="1"/>
          </p:nvPr>
        </p:nvSpPr>
        <p:spPr>
          <a:xfrm>
            <a:off x="457200" y="4080525"/>
            <a:ext cx="3595800" cy="10518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1400" b="1"/>
              <a:t>Lahden laaja-alaisen osaamisen ja toiminnan ydinkuvaus (s.12-14)</a:t>
            </a:r>
            <a:endParaRPr sz="1400" b="1"/>
          </a:p>
          <a:p>
            <a:pPr marL="0" lvl="0" indent="0" algn="l" rtl="0">
              <a:lnSpc>
                <a:spcPct val="90000"/>
              </a:lnSpc>
              <a:spcBef>
                <a:spcPts val="0"/>
              </a:spcBef>
              <a:spcAft>
                <a:spcPts val="0"/>
              </a:spcAft>
              <a:buClr>
                <a:schemeClr val="dk1"/>
              </a:buClr>
              <a:buSzPts val="1100"/>
              <a:buFont typeface="Arial"/>
              <a:buNone/>
            </a:pPr>
            <a:endParaRPr sz="1400" b="1"/>
          </a:p>
          <a:p>
            <a:pPr marL="0" lvl="0" indent="0" algn="l" rtl="0">
              <a:lnSpc>
                <a:spcPct val="115000"/>
              </a:lnSpc>
              <a:spcBef>
                <a:spcPts val="0"/>
              </a:spcBef>
              <a:spcAft>
                <a:spcPts val="0"/>
              </a:spcAft>
              <a:buNone/>
            </a:pPr>
            <a:r>
              <a:rPr lang="fi-FI" sz="900"/>
              <a:t>Lahdessa on kehitetty perusopetukseen laaja-alaisen osaamisen työväline, jossa on luokka-asteittain avattu laaja-alaisen osaamisen tavoitteita. </a:t>
            </a:r>
            <a:endParaRPr sz="1000" b="1"/>
          </a:p>
          <a:p>
            <a:pPr marL="0" lvl="0" indent="0" algn="l" rtl="0">
              <a:spcBef>
                <a:spcPts val="1200"/>
              </a:spcBef>
              <a:spcAft>
                <a:spcPts val="0"/>
              </a:spcAft>
              <a:buNone/>
            </a:pPr>
            <a:endParaRPr sz="1000" b="1"/>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356" name="Google Shape;356;p46"/>
          <p:cNvSpPr txBox="1">
            <a:spLocks noGrp="1"/>
          </p:cNvSpPr>
          <p:nvPr>
            <p:ph type="body" idx="1"/>
          </p:nvPr>
        </p:nvSpPr>
        <p:spPr>
          <a:xfrm>
            <a:off x="4268025" y="4080525"/>
            <a:ext cx="3595800" cy="1765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sz="1400" b="1"/>
              <a:t>Laaja-alaisen osaamisen arviointitaulukko ja lausepankki (s.15-19)</a:t>
            </a:r>
            <a:endParaRPr sz="1400" b="1"/>
          </a:p>
          <a:p>
            <a:pPr marL="0" lvl="0" indent="0" algn="l" rtl="0">
              <a:lnSpc>
                <a:spcPct val="115000"/>
              </a:lnSpc>
              <a:spcBef>
                <a:spcPts val="1200"/>
              </a:spcBef>
              <a:spcAft>
                <a:spcPts val="1200"/>
              </a:spcAft>
              <a:buNone/>
            </a:pPr>
            <a:r>
              <a:rPr lang="fi-FI" sz="900"/>
              <a:t>Laaja-alaisen osaamisen tavoitteita voi poimia myös lausekohtaisesti rubriikkiin. Liitteenä jokaiseen osa-alueeseen kuvaukset, joissa on käytetty apuna alaotsikointia, jotka nousevat Lonka et al. työryhmän materiaalista (</a:t>
            </a:r>
            <a:r>
              <a:rPr lang="fi-FI" sz="900" u="sng">
                <a:solidFill>
                  <a:schemeClr val="hlink"/>
                </a:solidFill>
                <a:hlinkClick r:id="rId3"/>
              </a:rPr>
              <a:t>http://ele.fi/assets/arviointikehikko_microsoft_170605.pdf</a:t>
            </a:r>
            <a:r>
              <a:rPr lang="fi-FI" sz="900"/>
              <a:t>). Voit käyttää kuvauksia apuna ja poimia niistä soveltuvia osia, muokata lauseita oppijaryhmällesi sopivammaksi ja lisätä arviointitaulukkoon. Laaja-alaisen osaamisen tavoitteiden sanoittaminen yhdessä oppijoiden kanssa auttaa oppijoita ymmärtämään, mitä tavoitteilla tarkoitetaan ja miksi niiden oppimiseen pyritään.</a:t>
            </a:r>
            <a:endParaRPr sz="1000"/>
          </a:p>
        </p:txBody>
      </p:sp>
      <p:sp>
        <p:nvSpPr>
          <p:cNvPr id="357" name="Google Shape;357;p46"/>
          <p:cNvSpPr txBox="1">
            <a:spLocks noGrp="1"/>
          </p:cNvSpPr>
          <p:nvPr>
            <p:ph type="body" idx="1"/>
          </p:nvPr>
        </p:nvSpPr>
        <p:spPr>
          <a:xfrm>
            <a:off x="8078875" y="4080525"/>
            <a:ext cx="3595800" cy="1844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sz="1400" b="1"/>
              <a:t>Laaja-alaisen osaamisen itsearviointi taitotasoilla (s.20)</a:t>
            </a:r>
            <a:endParaRPr sz="1400" b="1"/>
          </a:p>
          <a:p>
            <a:pPr marL="0" lvl="0" indent="0" algn="l" rtl="0">
              <a:lnSpc>
                <a:spcPct val="115000"/>
              </a:lnSpc>
              <a:spcBef>
                <a:spcPts val="1200"/>
              </a:spcBef>
              <a:spcAft>
                <a:spcPts val="0"/>
              </a:spcAft>
              <a:buNone/>
            </a:pPr>
            <a:r>
              <a:rPr lang="fi-FI" sz="900"/>
              <a:t>Laaja-alaisen osaamisen tavoitteiden toteutumisen arviointiin voi käyttää myös kuviota, jossa osaamiskokonaisuudet on jaettu neljään eri taitotasoon. Oppijat voivat arvioida osaamistaan asteittain ensimmäiseltä taitotasolta (taitotaso 0) kohti viimeistä (taitotaso 3). Lähtötasolla taito tunnistetaan tärkeäksi ja se asetetaan oppimisen tavoitteeksi. Seuraavalla tasolla taitojen oppimista voidaan esimerkiksi toteuttaa suunnitelmallisesti mutta enemmän opettajajohtoisesti. Viimeisellä tasolla oppijat ovat oppineet toimimaan jo itsenäisemmin ja itseohjautuvammin. Kuvioon voi nostaa arvioitavat kohteet joko Lahden mallista, laaja-alaisen osaamisen kuvauksista tai sitten laatia oppijoiden kanssa itse arvioitavat kohteet</a:t>
            </a:r>
            <a:endParaRPr sz="1000"/>
          </a:p>
          <a:p>
            <a:pPr marL="0" lvl="0" indent="0" algn="l" rtl="0">
              <a:spcBef>
                <a:spcPts val="1200"/>
              </a:spcBef>
              <a:spcAft>
                <a:spcPts val="0"/>
              </a:spcAft>
              <a:buNone/>
            </a:pPr>
            <a:endParaRPr sz="1000"/>
          </a:p>
        </p:txBody>
      </p:sp>
      <p:sp>
        <p:nvSpPr>
          <p:cNvPr id="358" name="Google Shape;358;p46"/>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FI">
                <a:solidFill>
                  <a:srgbClr val="00D7A7"/>
                </a:solidFill>
              </a:rPr>
              <a:t>Työkalut</a:t>
            </a:r>
            <a:endParaRPr>
              <a:solidFill>
                <a:srgbClr val="00D7A7"/>
              </a:solidFill>
            </a:endParaRPr>
          </a:p>
          <a:p>
            <a:pPr marL="0" lvl="0" indent="0" algn="l" rtl="0">
              <a:spcBef>
                <a:spcPts val="0"/>
              </a:spcBef>
              <a:spcAft>
                <a:spcPts val="0"/>
              </a:spcAft>
              <a:buNone/>
            </a:pPr>
            <a:endParaRPr>
              <a:solidFill>
                <a:srgbClr val="00D7A7"/>
              </a:solidFill>
            </a:endParaRPr>
          </a:p>
        </p:txBody>
      </p:sp>
      <p:pic>
        <p:nvPicPr>
          <p:cNvPr id="359" name="Google Shape;359;p46"/>
          <p:cNvPicPr preferRelativeResize="0"/>
          <p:nvPr/>
        </p:nvPicPr>
        <p:blipFill>
          <a:blip r:embed="rId4">
            <a:alphaModFix/>
          </a:blip>
          <a:stretch>
            <a:fillRect/>
          </a:stretch>
        </p:blipFill>
        <p:spPr>
          <a:xfrm>
            <a:off x="457200" y="1791599"/>
            <a:ext cx="3595800" cy="2023358"/>
          </a:xfrm>
          <a:prstGeom prst="rect">
            <a:avLst/>
          </a:prstGeom>
          <a:noFill/>
          <a:ln>
            <a:noFill/>
          </a:ln>
          <a:effectLst>
            <a:outerShdw blurRad="57150" dist="19050" dir="5400000" algn="bl" rotWithShape="0">
              <a:srgbClr val="000000">
                <a:alpha val="50000"/>
              </a:srgbClr>
            </a:outerShdw>
          </a:effectLst>
        </p:spPr>
      </p:pic>
      <p:pic>
        <p:nvPicPr>
          <p:cNvPr id="360" name="Google Shape;360;p46"/>
          <p:cNvPicPr preferRelativeResize="0"/>
          <p:nvPr/>
        </p:nvPicPr>
        <p:blipFill>
          <a:blip r:embed="rId5">
            <a:alphaModFix/>
          </a:blip>
          <a:stretch>
            <a:fillRect/>
          </a:stretch>
        </p:blipFill>
        <p:spPr>
          <a:xfrm>
            <a:off x="4268025" y="1791600"/>
            <a:ext cx="3595799" cy="2048261"/>
          </a:xfrm>
          <a:prstGeom prst="rect">
            <a:avLst/>
          </a:prstGeom>
          <a:noFill/>
          <a:ln>
            <a:noFill/>
          </a:ln>
          <a:effectLst>
            <a:outerShdw blurRad="57150" dist="19050" dir="5400000" algn="bl" rotWithShape="0">
              <a:srgbClr val="000000">
                <a:alpha val="50000"/>
              </a:srgbClr>
            </a:outerShdw>
          </a:effectLst>
        </p:spPr>
      </p:pic>
      <p:pic>
        <p:nvPicPr>
          <p:cNvPr id="361" name="Google Shape;361;p46"/>
          <p:cNvPicPr preferRelativeResize="0"/>
          <p:nvPr/>
        </p:nvPicPr>
        <p:blipFill>
          <a:blip r:embed="rId6">
            <a:alphaModFix/>
          </a:blip>
          <a:stretch>
            <a:fillRect/>
          </a:stretch>
        </p:blipFill>
        <p:spPr>
          <a:xfrm>
            <a:off x="8078845" y="1791600"/>
            <a:ext cx="3636893" cy="20482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7"/>
          <p:cNvSpPr txBox="1">
            <a:spLocks noGrp="1"/>
          </p:cNvSpPr>
          <p:nvPr>
            <p:ph type="title"/>
          </p:nvPr>
        </p:nvSpPr>
        <p:spPr>
          <a:xfrm>
            <a:off x="457199" y="408550"/>
            <a:ext cx="42672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Laaja-alaisen</a:t>
            </a:r>
            <a:endParaRPr sz="3000">
              <a:latin typeface="Arial"/>
              <a:ea typeface="Arial"/>
              <a:cs typeface="Arial"/>
              <a:sym typeface="Arial"/>
            </a:endParaRPr>
          </a:p>
          <a:p>
            <a:pPr marL="0" lvl="0" indent="0" algn="l" rtl="0">
              <a:spcBef>
                <a:spcPts val="0"/>
              </a:spcBef>
              <a:spcAft>
                <a:spcPts val="0"/>
              </a:spcAft>
              <a:buNone/>
            </a:pPr>
            <a:r>
              <a:rPr lang="fi-FI" sz="3000">
                <a:latin typeface="Arial"/>
                <a:ea typeface="Arial"/>
                <a:cs typeface="Arial"/>
                <a:sym typeface="Arial"/>
              </a:rPr>
              <a:t>osaamisen tavoitteet</a:t>
            </a:r>
            <a:endParaRPr sz="3000">
              <a:latin typeface="Arial"/>
              <a:ea typeface="Arial"/>
              <a:cs typeface="Arial"/>
              <a:sym typeface="Arial"/>
            </a:endParaRPr>
          </a:p>
        </p:txBody>
      </p:sp>
      <p:pic>
        <p:nvPicPr>
          <p:cNvPr id="368" name="Google Shape;368;p47"/>
          <p:cNvPicPr preferRelativeResize="0"/>
          <p:nvPr/>
        </p:nvPicPr>
        <p:blipFill>
          <a:blip r:embed="rId3">
            <a:alphaModFix/>
          </a:blip>
          <a:stretch>
            <a:fillRect/>
          </a:stretch>
        </p:blipFill>
        <p:spPr>
          <a:xfrm>
            <a:off x="5633883" y="992125"/>
            <a:ext cx="4712084" cy="4712103"/>
          </a:xfrm>
          <a:prstGeom prst="rect">
            <a:avLst/>
          </a:prstGeom>
          <a:noFill/>
          <a:ln>
            <a:noFill/>
          </a:ln>
        </p:spPr>
      </p:pic>
      <p:sp>
        <p:nvSpPr>
          <p:cNvPr id="369" name="Google Shape;369;p47"/>
          <p:cNvSpPr txBox="1">
            <a:spLocks noGrp="1"/>
          </p:cNvSpPr>
          <p:nvPr>
            <p:ph type="body" idx="1"/>
          </p:nvPr>
        </p:nvSpPr>
        <p:spPr>
          <a:xfrm>
            <a:off x="457200" y="1279250"/>
            <a:ext cx="3777600" cy="4692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1000" b="1"/>
          </a:p>
          <a:p>
            <a:pPr marL="0" lvl="0" indent="0" algn="l" rtl="0">
              <a:spcBef>
                <a:spcPts val="0"/>
              </a:spcBef>
              <a:spcAft>
                <a:spcPts val="0"/>
              </a:spcAft>
              <a:buNone/>
            </a:pPr>
            <a:r>
              <a:rPr lang="fi-FI" sz="1000" b="1"/>
              <a:t>Lähde: </a:t>
            </a:r>
            <a:r>
              <a:rPr lang="fi-FI" sz="1000" u="sng">
                <a:solidFill>
                  <a:schemeClr val="hlink"/>
                </a:solidFill>
                <a:hlinkClick r:id="rId4"/>
              </a:rPr>
              <a:t>http://ele.fi/assets/arviointikehikko_microsoft_170605.pdf</a:t>
            </a:r>
            <a:endParaRPr sz="1000" b="1"/>
          </a:p>
          <a:p>
            <a:pPr marL="0" lvl="0" indent="0" algn="r" rtl="0">
              <a:spcBef>
                <a:spcPts val="0"/>
              </a:spcBef>
              <a:spcAft>
                <a:spcPts val="0"/>
              </a:spcAft>
              <a:buNone/>
            </a:pPr>
            <a:endParaRPr sz="1000" b="1"/>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a:p>
            <a:pPr marL="0" lvl="0" indent="0" algn="r" rtl="0">
              <a:spcBef>
                <a:spcPts val="0"/>
              </a:spcBef>
              <a:spcAft>
                <a:spcPts val="0"/>
              </a:spcAft>
              <a:buNone/>
            </a:pPr>
            <a:endParaRPr sz="1000"/>
          </a:p>
        </p:txBody>
      </p:sp>
      <p:sp>
        <p:nvSpPr>
          <p:cNvPr id="370" name="Google Shape;370;p47"/>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TAVOITTEET</a:t>
            </a:r>
            <a:endParaRPr sz="800" b="1"/>
          </a:p>
        </p:txBody>
      </p:sp>
      <p:sp>
        <p:nvSpPr>
          <p:cNvPr id="371" name="Google Shape;371;p47"/>
          <p:cNvSpPr txBox="1"/>
          <p:nvPr/>
        </p:nvSpPr>
        <p:spPr>
          <a:xfrm>
            <a:off x="9757343" y="4771242"/>
            <a:ext cx="1535100" cy="3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chemeClr val="accent3"/>
                </a:solidFill>
              </a:rPr>
              <a:t>L4</a:t>
            </a:r>
            <a:endParaRPr sz="1000" b="1">
              <a:solidFill>
                <a:schemeClr val="accent3"/>
              </a:solidFill>
            </a:endParaRPr>
          </a:p>
          <a:p>
            <a:pPr marL="0" lvl="0" indent="0" algn="ctr" rtl="0">
              <a:spcBef>
                <a:spcPts val="0"/>
              </a:spcBef>
              <a:spcAft>
                <a:spcPts val="0"/>
              </a:spcAft>
              <a:buNone/>
            </a:pPr>
            <a:r>
              <a:rPr lang="fi-FI" sz="1000" b="1">
                <a:solidFill>
                  <a:schemeClr val="accent3"/>
                </a:solidFill>
              </a:rPr>
              <a:t>Monilukutaito</a:t>
            </a:r>
            <a:endParaRPr sz="1000" b="1">
              <a:solidFill>
                <a:schemeClr val="accent3"/>
              </a:solidFill>
            </a:endParaRPr>
          </a:p>
          <a:p>
            <a:pPr marL="0" lvl="0" indent="0" algn="ctr" rtl="0">
              <a:spcBef>
                <a:spcPts val="0"/>
              </a:spcBef>
              <a:spcAft>
                <a:spcPts val="0"/>
              </a:spcAft>
              <a:buNone/>
            </a:pPr>
            <a:endParaRPr sz="800"/>
          </a:p>
          <a:p>
            <a:pPr marL="0" lvl="0" indent="0" algn="ctr" rtl="0">
              <a:spcBef>
                <a:spcPts val="0"/>
              </a:spcBef>
              <a:spcAft>
                <a:spcPts val="0"/>
              </a:spcAft>
              <a:buNone/>
            </a:pPr>
            <a:endParaRPr sz="800"/>
          </a:p>
          <a:p>
            <a:pPr marL="0" lvl="0" indent="0" algn="ctr" rtl="0">
              <a:spcBef>
                <a:spcPts val="0"/>
              </a:spcBef>
              <a:spcAft>
                <a:spcPts val="0"/>
              </a:spcAft>
              <a:buNone/>
            </a:pPr>
            <a:endParaRPr sz="800"/>
          </a:p>
          <a:p>
            <a:pPr marL="0" lvl="0" indent="0" algn="ctr" rtl="0">
              <a:spcBef>
                <a:spcPts val="0"/>
              </a:spcBef>
              <a:spcAft>
                <a:spcPts val="0"/>
              </a:spcAft>
              <a:buNone/>
            </a:pPr>
            <a:endParaRPr sz="800"/>
          </a:p>
        </p:txBody>
      </p:sp>
      <p:sp>
        <p:nvSpPr>
          <p:cNvPr id="372" name="Google Shape;372;p47"/>
          <p:cNvSpPr txBox="1"/>
          <p:nvPr/>
        </p:nvSpPr>
        <p:spPr>
          <a:xfrm>
            <a:off x="5342976" y="573202"/>
            <a:ext cx="1779900" cy="3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rgbClr val="DB2719"/>
                </a:solidFill>
              </a:rPr>
              <a:t>L1</a:t>
            </a:r>
            <a:endParaRPr sz="1000" b="1">
              <a:solidFill>
                <a:srgbClr val="DB2719"/>
              </a:solidFill>
            </a:endParaRPr>
          </a:p>
          <a:p>
            <a:pPr marL="0" lvl="0" indent="0" algn="ctr" rtl="0">
              <a:spcBef>
                <a:spcPts val="0"/>
              </a:spcBef>
              <a:spcAft>
                <a:spcPts val="0"/>
              </a:spcAft>
              <a:buNone/>
            </a:pPr>
            <a:r>
              <a:rPr lang="fi-FI" sz="1000" b="1">
                <a:solidFill>
                  <a:srgbClr val="DB2719"/>
                </a:solidFill>
              </a:rPr>
              <a:t>Ajattelu ja oppimaan oppiminen</a:t>
            </a:r>
            <a:endParaRPr sz="1000" b="1">
              <a:solidFill>
                <a:srgbClr val="DB2719"/>
              </a:solidFill>
            </a:endParaRPr>
          </a:p>
          <a:p>
            <a:pPr marL="0" lvl="0" indent="0" algn="ctr" rtl="0">
              <a:spcBef>
                <a:spcPts val="0"/>
              </a:spcBef>
              <a:spcAft>
                <a:spcPts val="0"/>
              </a:spcAft>
              <a:buNone/>
            </a:pPr>
            <a:endParaRPr sz="800"/>
          </a:p>
          <a:p>
            <a:pPr marL="0" lvl="0" indent="0" algn="ctr" rtl="0">
              <a:spcBef>
                <a:spcPts val="0"/>
              </a:spcBef>
              <a:spcAft>
                <a:spcPts val="0"/>
              </a:spcAft>
              <a:buClr>
                <a:schemeClr val="dk1"/>
              </a:buClr>
              <a:buSzPts val="1100"/>
              <a:buFont typeface="Arial"/>
              <a:buNone/>
            </a:pPr>
            <a:endParaRPr sz="800"/>
          </a:p>
          <a:p>
            <a:pPr marL="0" lvl="0" indent="0" algn="ctr" rtl="0">
              <a:spcBef>
                <a:spcPts val="0"/>
              </a:spcBef>
              <a:spcAft>
                <a:spcPts val="0"/>
              </a:spcAft>
              <a:buNone/>
            </a:pPr>
            <a:endParaRPr sz="800"/>
          </a:p>
          <a:p>
            <a:pPr marL="0" lvl="0" indent="0" algn="ctr" rtl="0">
              <a:spcBef>
                <a:spcPts val="0"/>
              </a:spcBef>
              <a:spcAft>
                <a:spcPts val="0"/>
              </a:spcAft>
              <a:buNone/>
            </a:pPr>
            <a:endParaRPr sz="800"/>
          </a:p>
        </p:txBody>
      </p:sp>
      <p:sp>
        <p:nvSpPr>
          <p:cNvPr id="373" name="Google Shape;373;p47"/>
          <p:cNvSpPr txBox="1"/>
          <p:nvPr/>
        </p:nvSpPr>
        <p:spPr>
          <a:xfrm>
            <a:off x="8658435" y="573202"/>
            <a:ext cx="2797200" cy="188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rgbClr val="0001BE"/>
                </a:solidFill>
              </a:rPr>
              <a:t>L2 </a:t>
            </a:r>
            <a:endParaRPr sz="1000" b="1">
              <a:solidFill>
                <a:srgbClr val="0001BE"/>
              </a:solidFill>
            </a:endParaRPr>
          </a:p>
          <a:p>
            <a:pPr marL="0" lvl="0" indent="0" algn="ctr" rtl="0">
              <a:spcBef>
                <a:spcPts val="0"/>
              </a:spcBef>
              <a:spcAft>
                <a:spcPts val="0"/>
              </a:spcAft>
              <a:buNone/>
            </a:pPr>
            <a:r>
              <a:rPr lang="fi-FI" sz="1000" b="1">
                <a:solidFill>
                  <a:srgbClr val="0001BE"/>
                </a:solidFill>
              </a:rPr>
              <a:t>Kulttuurinen osaaminen, vuorovaikutus ja ilmaisu</a:t>
            </a:r>
            <a:endParaRPr sz="1000" b="1">
              <a:solidFill>
                <a:srgbClr val="0001BE"/>
              </a:solidFill>
            </a:endParaRPr>
          </a:p>
          <a:p>
            <a:pPr marL="0" lvl="0" indent="0" algn="ctr" rtl="0">
              <a:spcBef>
                <a:spcPts val="0"/>
              </a:spcBef>
              <a:spcAft>
                <a:spcPts val="0"/>
              </a:spcAft>
              <a:buNone/>
            </a:pPr>
            <a:endParaRPr sz="800"/>
          </a:p>
          <a:p>
            <a:pPr marL="0" lvl="0" indent="0" algn="ctr" rtl="0">
              <a:spcBef>
                <a:spcPts val="0"/>
              </a:spcBef>
              <a:spcAft>
                <a:spcPts val="0"/>
              </a:spcAft>
              <a:buNone/>
            </a:pPr>
            <a:endParaRPr sz="800"/>
          </a:p>
        </p:txBody>
      </p:sp>
      <p:sp>
        <p:nvSpPr>
          <p:cNvPr id="374" name="Google Shape;374;p47"/>
          <p:cNvSpPr txBox="1"/>
          <p:nvPr/>
        </p:nvSpPr>
        <p:spPr>
          <a:xfrm>
            <a:off x="10040097" y="2257849"/>
            <a:ext cx="2151900" cy="103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rgbClr val="0072C6"/>
                </a:solidFill>
              </a:rPr>
              <a:t>L3</a:t>
            </a:r>
            <a:endParaRPr sz="1000" b="1">
              <a:solidFill>
                <a:srgbClr val="0072C6"/>
              </a:solidFill>
            </a:endParaRPr>
          </a:p>
          <a:p>
            <a:pPr marL="0" lvl="0" indent="0" algn="ctr" rtl="0">
              <a:spcBef>
                <a:spcPts val="0"/>
              </a:spcBef>
              <a:spcAft>
                <a:spcPts val="0"/>
              </a:spcAft>
              <a:buNone/>
            </a:pPr>
            <a:r>
              <a:rPr lang="fi-FI" sz="1000" b="1">
                <a:solidFill>
                  <a:srgbClr val="0072C6"/>
                </a:solidFill>
              </a:rPr>
              <a:t>Itsestä huolehtiminen </a:t>
            </a:r>
            <a:endParaRPr sz="1000" b="1">
              <a:solidFill>
                <a:srgbClr val="0072C6"/>
              </a:solidFill>
            </a:endParaRPr>
          </a:p>
          <a:p>
            <a:pPr marL="0" lvl="0" indent="0" algn="ctr" rtl="0">
              <a:spcBef>
                <a:spcPts val="0"/>
              </a:spcBef>
              <a:spcAft>
                <a:spcPts val="0"/>
              </a:spcAft>
              <a:buNone/>
            </a:pPr>
            <a:r>
              <a:rPr lang="fi-FI" sz="1000" b="1">
                <a:solidFill>
                  <a:srgbClr val="0072C6"/>
                </a:solidFill>
              </a:rPr>
              <a:t>ja arjen taidot </a:t>
            </a:r>
            <a:endParaRPr sz="1000" b="1">
              <a:solidFill>
                <a:srgbClr val="0072C6"/>
              </a:solidFill>
            </a:endParaRPr>
          </a:p>
          <a:p>
            <a:pPr marL="0" lvl="0" indent="0" algn="ctr" rtl="0">
              <a:spcBef>
                <a:spcPts val="0"/>
              </a:spcBef>
              <a:spcAft>
                <a:spcPts val="0"/>
              </a:spcAft>
              <a:buNone/>
            </a:pPr>
            <a:endParaRPr sz="800"/>
          </a:p>
          <a:p>
            <a:pPr marL="0" lvl="0" indent="0" algn="ctr" rtl="0">
              <a:spcBef>
                <a:spcPts val="0"/>
              </a:spcBef>
              <a:spcAft>
                <a:spcPts val="0"/>
              </a:spcAft>
              <a:buClr>
                <a:schemeClr val="dk1"/>
              </a:buClr>
              <a:buSzPts val="1100"/>
              <a:buFont typeface="Arial"/>
              <a:buNone/>
            </a:pPr>
            <a:r>
              <a:rPr lang="fi-FI" sz="600" b="1">
                <a:solidFill>
                  <a:schemeClr val="dk1"/>
                </a:solidFill>
              </a:rPr>
              <a:t>. </a:t>
            </a:r>
            <a:endParaRPr sz="800"/>
          </a:p>
          <a:p>
            <a:pPr marL="0" lvl="0" indent="0" algn="ctr" rtl="0">
              <a:spcBef>
                <a:spcPts val="0"/>
              </a:spcBef>
              <a:spcAft>
                <a:spcPts val="0"/>
              </a:spcAft>
              <a:buNone/>
            </a:pPr>
            <a:endParaRPr sz="800"/>
          </a:p>
        </p:txBody>
      </p:sp>
      <p:sp>
        <p:nvSpPr>
          <p:cNvPr id="375" name="Google Shape;375;p47"/>
          <p:cNvSpPr txBox="1"/>
          <p:nvPr/>
        </p:nvSpPr>
        <p:spPr>
          <a:xfrm>
            <a:off x="4366132" y="4691068"/>
            <a:ext cx="1779900" cy="53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rgbClr val="00D7A7"/>
                </a:solidFill>
              </a:rPr>
              <a:t>L6</a:t>
            </a:r>
            <a:endParaRPr sz="1000" b="1">
              <a:solidFill>
                <a:srgbClr val="00D7A7"/>
              </a:solidFill>
            </a:endParaRPr>
          </a:p>
          <a:p>
            <a:pPr marL="0" lvl="0" indent="0" algn="ctr" rtl="0">
              <a:spcBef>
                <a:spcPts val="0"/>
              </a:spcBef>
              <a:spcAft>
                <a:spcPts val="0"/>
              </a:spcAft>
              <a:buNone/>
            </a:pPr>
            <a:r>
              <a:rPr lang="fi-FI" sz="1000" b="1">
                <a:solidFill>
                  <a:srgbClr val="00D7A7"/>
                </a:solidFill>
              </a:rPr>
              <a:t>Työelämätaidot ja yrittäjyys</a:t>
            </a:r>
            <a:endParaRPr sz="1000" b="1">
              <a:solidFill>
                <a:srgbClr val="00D7A7"/>
              </a:solidFill>
            </a:endParaRPr>
          </a:p>
          <a:p>
            <a:pPr marL="0" lvl="0" indent="0" algn="ctr" rtl="0">
              <a:spcBef>
                <a:spcPts val="0"/>
              </a:spcBef>
              <a:spcAft>
                <a:spcPts val="0"/>
              </a:spcAft>
              <a:buNone/>
            </a:pPr>
            <a:endParaRPr sz="1000" b="1">
              <a:solidFill>
                <a:srgbClr val="00D7A7"/>
              </a:solidFill>
            </a:endParaRPr>
          </a:p>
          <a:p>
            <a:pPr marL="0" lvl="0" indent="0" algn="ctr" rtl="0">
              <a:spcBef>
                <a:spcPts val="0"/>
              </a:spcBef>
              <a:spcAft>
                <a:spcPts val="0"/>
              </a:spcAft>
              <a:buNone/>
            </a:pPr>
            <a:endParaRPr sz="1000" b="1">
              <a:solidFill>
                <a:srgbClr val="00D7A7"/>
              </a:solidFill>
            </a:endParaRPr>
          </a:p>
          <a:p>
            <a:pPr marL="0" lvl="0" indent="0" algn="ctr" rtl="0">
              <a:spcBef>
                <a:spcPts val="0"/>
              </a:spcBef>
              <a:spcAft>
                <a:spcPts val="0"/>
              </a:spcAft>
              <a:buNone/>
            </a:pPr>
            <a:endParaRPr sz="1000" b="1">
              <a:solidFill>
                <a:srgbClr val="00D7A7"/>
              </a:solidFill>
            </a:endParaRPr>
          </a:p>
          <a:p>
            <a:pPr marL="0" lvl="0" indent="0" algn="ctr" rtl="0">
              <a:spcBef>
                <a:spcPts val="0"/>
              </a:spcBef>
              <a:spcAft>
                <a:spcPts val="0"/>
              </a:spcAft>
              <a:buNone/>
            </a:pPr>
            <a:endParaRPr sz="1000" b="1">
              <a:solidFill>
                <a:srgbClr val="00D7A7"/>
              </a:solidFill>
            </a:endParaRPr>
          </a:p>
          <a:p>
            <a:pPr marL="0" lvl="0" indent="0" algn="ctr" rtl="0">
              <a:spcBef>
                <a:spcPts val="0"/>
              </a:spcBef>
              <a:spcAft>
                <a:spcPts val="0"/>
              </a:spcAft>
              <a:buNone/>
            </a:pPr>
            <a:endParaRPr sz="1000" b="1">
              <a:solidFill>
                <a:srgbClr val="00D7A7"/>
              </a:solidFill>
            </a:endParaRPr>
          </a:p>
          <a:p>
            <a:pPr marL="0" lvl="0" indent="0" algn="ctr" rtl="0">
              <a:spcBef>
                <a:spcPts val="0"/>
              </a:spcBef>
              <a:spcAft>
                <a:spcPts val="0"/>
              </a:spcAft>
              <a:buNone/>
            </a:pPr>
            <a:endParaRPr sz="1000" b="1">
              <a:solidFill>
                <a:srgbClr val="00D7A7"/>
              </a:solidFill>
            </a:endParaRPr>
          </a:p>
          <a:p>
            <a:pPr marL="0" lvl="0" indent="0" algn="ctr" rtl="0">
              <a:spcBef>
                <a:spcPts val="0"/>
              </a:spcBef>
              <a:spcAft>
                <a:spcPts val="0"/>
              </a:spcAft>
              <a:buNone/>
            </a:pPr>
            <a:endParaRPr sz="1000" b="1">
              <a:solidFill>
                <a:srgbClr val="00D7A7"/>
              </a:solidFill>
            </a:endParaRPr>
          </a:p>
        </p:txBody>
      </p:sp>
      <p:sp>
        <p:nvSpPr>
          <p:cNvPr id="376" name="Google Shape;376;p47"/>
          <p:cNvSpPr txBox="1"/>
          <p:nvPr/>
        </p:nvSpPr>
        <p:spPr>
          <a:xfrm>
            <a:off x="6591272" y="5812740"/>
            <a:ext cx="2797200" cy="3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rgbClr val="009246"/>
                </a:solidFill>
              </a:rPr>
              <a:t>L5</a:t>
            </a:r>
            <a:endParaRPr sz="1000" b="1">
              <a:solidFill>
                <a:srgbClr val="009246"/>
              </a:solidFill>
            </a:endParaRPr>
          </a:p>
          <a:p>
            <a:pPr marL="0" lvl="0" indent="0" algn="ctr" rtl="0">
              <a:spcBef>
                <a:spcPts val="0"/>
              </a:spcBef>
              <a:spcAft>
                <a:spcPts val="0"/>
              </a:spcAft>
              <a:buNone/>
            </a:pPr>
            <a:r>
              <a:rPr lang="fi-FI" sz="1000" b="1">
                <a:solidFill>
                  <a:srgbClr val="009246"/>
                </a:solidFill>
              </a:rPr>
              <a:t>Tieto- ja viestintäteknologian osaaminen</a:t>
            </a:r>
            <a:endParaRPr sz="1000" b="1">
              <a:solidFill>
                <a:srgbClr val="009246"/>
              </a:solidFill>
            </a:endParaRPr>
          </a:p>
          <a:p>
            <a:pPr marL="0" lvl="0" indent="0" algn="ctr" rtl="0">
              <a:spcBef>
                <a:spcPts val="0"/>
              </a:spcBef>
              <a:spcAft>
                <a:spcPts val="0"/>
              </a:spcAft>
              <a:buNone/>
            </a:pPr>
            <a:endParaRPr sz="1000" b="1">
              <a:solidFill>
                <a:srgbClr val="009246"/>
              </a:solidFill>
            </a:endParaRPr>
          </a:p>
          <a:p>
            <a:pPr marL="0" lvl="0" indent="0" algn="ctr" rtl="0">
              <a:spcBef>
                <a:spcPts val="0"/>
              </a:spcBef>
              <a:spcAft>
                <a:spcPts val="0"/>
              </a:spcAft>
              <a:buNone/>
            </a:pPr>
            <a:endParaRPr sz="1000" b="1">
              <a:solidFill>
                <a:srgbClr val="009246"/>
              </a:solidFill>
            </a:endParaRPr>
          </a:p>
          <a:p>
            <a:pPr marL="0" lvl="0" indent="0" algn="ctr" rtl="0">
              <a:spcBef>
                <a:spcPts val="0"/>
              </a:spcBef>
              <a:spcAft>
                <a:spcPts val="0"/>
              </a:spcAft>
              <a:buNone/>
            </a:pPr>
            <a:endParaRPr sz="1000" b="1">
              <a:solidFill>
                <a:srgbClr val="009246"/>
              </a:solidFill>
            </a:endParaRPr>
          </a:p>
          <a:p>
            <a:pPr marL="0" lvl="0" indent="0" algn="ctr" rtl="0">
              <a:spcBef>
                <a:spcPts val="0"/>
              </a:spcBef>
              <a:spcAft>
                <a:spcPts val="0"/>
              </a:spcAft>
              <a:buNone/>
            </a:pPr>
            <a:endParaRPr sz="1000" b="1">
              <a:solidFill>
                <a:srgbClr val="009246"/>
              </a:solidFill>
            </a:endParaRPr>
          </a:p>
          <a:p>
            <a:pPr marL="0" lvl="0" indent="0" algn="ctr" rtl="0">
              <a:spcBef>
                <a:spcPts val="0"/>
              </a:spcBef>
              <a:spcAft>
                <a:spcPts val="0"/>
              </a:spcAft>
              <a:buNone/>
            </a:pPr>
            <a:endParaRPr sz="1000" b="1">
              <a:solidFill>
                <a:srgbClr val="009246"/>
              </a:solidFill>
            </a:endParaRPr>
          </a:p>
          <a:p>
            <a:pPr marL="0" lvl="0" indent="0" algn="ctr" rtl="0">
              <a:spcBef>
                <a:spcPts val="0"/>
              </a:spcBef>
              <a:spcAft>
                <a:spcPts val="0"/>
              </a:spcAft>
              <a:buNone/>
            </a:pPr>
            <a:endParaRPr sz="1000" b="1">
              <a:solidFill>
                <a:srgbClr val="009246"/>
              </a:solidFill>
            </a:endParaRPr>
          </a:p>
          <a:p>
            <a:pPr marL="0" lvl="0" indent="0" algn="ctr" rtl="0">
              <a:spcBef>
                <a:spcPts val="0"/>
              </a:spcBef>
              <a:spcAft>
                <a:spcPts val="0"/>
              </a:spcAft>
              <a:buNone/>
            </a:pPr>
            <a:endParaRPr sz="1000" b="1">
              <a:solidFill>
                <a:srgbClr val="009246"/>
              </a:solidFill>
            </a:endParaRPr>
          </a:p>
        </p:txBody>
      </p:sp>
      <p:sp>
        <p:nvSpPr>
          <p:cNvPr id="377" name="Google Shape;377;p47"/>
          <p:cNvSpPr txBox="1"/>
          <p:nvPr/>
        </p:nvSpPr>
        <p:spPr>
          <a:xfrm>
            <a:off x="3638650" y="2257849"/>
            <a:ext cx="1995300" cy="13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solidFill>
                  <a:schemeClr val="accent5"/>
                </a:solidFill>
              </a:rPr>
              <a:t>L7</a:t>
            </a:r>
            <a:endParaRPr sz="1000" b="1">
              <a:solidFill>
                <a:schemeClr val="accent5"/>
              </a:solidFill>
            </a:endParaRPr>
          </a:p>
          <a:p>
            <a:pPr marL="0" lvl="0" indent="0" algn="ctr" rtl="0">
              <a:spcBef>
                <a:spcPts val="0"/>
              </a:spcBef>
              <a:spcAft>
                <a:spcPts val="0"/>
              </a:spcAft>
              <a:buNone/>
            </a:pPr>
            <a:r>
              <a:rPr lang="fi-FI" sz="1000" b="1">
                <a:solidFill>
                  <a:schemeClr val="accent5"/>
                </a:solidFill>
              </a:rPr>
              <a:t>Osallistuminen, vaikuttaminen ja kestävän tulevaisuuden rakentaminen </a:t>
            </a:r>
            <a:endParaRPr sz="1000" b="1">
              <a:solidFill>
                <a:schemeClr val="accent5"/>
              </a:solidFill>
            </a:endParaRPr>
          </a:p>
          <a:p>
            <a:pPr marL="0" lvl="0" indent="0" algn="ctr" rtl="0">
              <a:spcBef>
                <a:spcPts val="0"/>
              </a:spcBef>
              <a:spcAft>
                <a:spcPts val="0"/>
              </a:spcAft>
              <a:buNone/>
            </a:pPr>
            <a:endParaRPr sz="800"/>
          </a:p>
        </p:txBody>
      </p:sp>
      <p:sp>
        <p:nvSpPr>
          <p:cNvPr id="378" name="Google Shape;378;p4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
        <p:nvSpPr>
          <p:cNvPr id="379" name="Google Shape;379;p47"/>
          <p:cNvSpPr/>
          <p:nvPr/>
        </p:nvSpPr>
        <p:spPr>
          <a:xfrm>
            <a:off x="7637815" y="2996054"/>
            <a:ext cx="704100" cy="70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7"/>
          <p:cNvSpPr txBox="1"/>
          <p:nvPr/>
        </p:nvSpPr>
        <p:spPr>
          <a:xfrm>
            <a:off x="7612750" y="3072618"/>
            <a:ext cx="754200" cy="3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1000" b="1"/>
              <a:t>Lähtö-</a:t>
            </a:r>
            <a:endParaRPr sz="1000" b="1"/>
          </a:p>
          <a:p>
            <a:pPr marL="0" lvl="0" indent="0" algn="ctr" rtl="0">
              <a:spcBef>
                <a:spcPts val="0"/>
              </a:spcBef>
              <a:spcAft>
                <a:spcPts val="0"/>
              </a:spcAft>
              <a:buNone/>
            </a:pPr>
            <a:r>
              <a:rPr lang="fi-FI" sz="1000" b="1"/>
              <a:t>taso</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385" name="Google Shape;385;p48"/>
          <p:cNvGraphicFramePr/>
          <p:nvPr/>
        </p:nvGraphicFramePr>
        <p:xfrm>
          <a:off x="456338" y="630463"/>
          <a:ext cx="11370675" cy="5224580"/>
        </p:xfrm>
        <a:graphic>
          <a:graphicData uri="http://schemas.openxmlformats.org/drawingml/2006/table">
            <a:tbl>
              <a:tblPr>
                <a:noFill/>
                <a:tableStyleId>{A95C2EAF-8482-41FC-94B3-E6EEAC4F992E}</a:tableStyleId>
              </a:tblPr>
              <a:tblGrid>
                <a:gridCol w="396375">
                  <a:extLst>
                    <a:ext uri="{9D8B030D-6E8A-4147-A177-3AD203B41FA5}">
                      <a16:colId xmlns:a16="http://schemas.microsoft.com/office/drawing/2014/main" val="20000"/>
                    </a:ext>
                  </a:extLst>
                </a:gridCol>
                <a:gridCol w="1829050">
                  <a:extLst>
                    <a:ext uri="{9D8B030D-6E8A-4147-A177-3AD203B41FA5}">
                      <a16:colId xmlns:a16="http://schemas.microsoft.com/office/drawing/2014/main" val="20001"/>
                    </a:ext>
                  </a:extLst>
                </a:gridCol>
                <a:gridCol w="1829050">
                  <a:extLst>
                    <a:ext uri="{9D8B030D-6E8A-4147-A177-3AD203B41FA5}">
                      <a16:colId xmlns:a16="http://schemas.microsoft.com/office/drawing/2014/main" val="20002"/>
                    </a:ext>
                  </a:extLst>
                </a:gridCol>
                <a:gridCol w="1829050">
                  <a:extLst>
                    <a:ext uri="{9D8B030D-6E8A-4147-A177-3AD203B41FA5}">
                      <a16:colId xmlns:a16="http://schemas.microsoft.com/office/drawing/2014/main" val="20003"/>
                    </a:ext>
                  </a:extLst>
                </a:gridCol>
                <a:gridCol w="1829050">
                  <a:extLst>
                    <a:ext uri="{9D8B030D-6E8A-4147-A177-3AD203B41FA5}">
                      <a16:colId xmlns:a16="http://schemas.microsoft.com/office/drawing/2014/main" val="20004"/>
                    </a:ext>
                  </a:extLst>
                </a:gridCol>
                <a:gridCol w="1829050">
                  <a:extLst>
                    <a:ext uri="{9D8B030D-6E8A-4147-A177-3AD203B41FA5}">
                      <a16:colId xmlns:a16="http://schemas.microsoft.com/office/drawing/2014/main" val="20005"/>
                    </a:ext>
                  </a:extLst>
                </a:gridCol>
                <a:gridCol w="1829050">
                  <a:extLst>
                    <a:ext uri="{9D8B030D-6E8A-4147-A177-3AD203B41FA5}">
                      <a16:colId xmlns:a16="http://schemas.microsoft.com/office/drawing/2014/main" val="20006"/>
                    </a:ext>
                  </a:extLst>
                </a:gridCol>
              </a:tblGrid>
              <a:tr h="289525">
                <a:tc>
                  <a:txBody>
                    <a:bodyPr/>
                    <a:lstStyle/>
                    <a:p>
                      <a:pPr marL="0" lvl="0" indent="0" algn="ctr" rtl="0">
                        <a:spcBef>
                          <a:spcPts val="0"/>
                        </a:spcBef>
                        <a:spcAft>
                          <a:spcPts val="0"/>
                        </a:spcAft>
                        <a:buNone/>
                      </a:pPr>
                      <a:endParaRPr sz="700">
                        <a:solidFill>
                          <a:srgbClr val="666666"/>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Laaja-alaisen osaamisen taidot</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extLst>
                  <a:ext uri="{0D108BD9-81ED-4DB2-BD59-A6C34878D82A}">
                    <a16:rowId xmlns:a16="http://schemas.microsoft.com/office/drawing/2014/main" val="10000"/>
                  </a:ext>
                </a:extLst>
              </a:tr>
              <a:tr h="703750">
                <a:tc>
                  <a:txBody>
                    <a:bodyPr/>
                    <a:lstStyle/>
                    <a:p>
                      <a:pPr marL="0" lvl="0" indent="0" algn="ctr" rtl="0">
                        <a:spcBef>
                          <a:spcPts val="0"/>
                        </a:spcBef>
                        <a:spcAft>
                          <a:spcPts val="0"/>
                        </a:spcAft>
                        <a:buNone/>
                      </a:pPr>
                      <a:r>
                        <a:rPr lang="fi-FI" sz="1000" u="sng">
                          <a:solidFill>
                            <a:srgbClr val="FFFFFF"/>
                          </a:solidFill>
                          <a:latin typeface="Arial Black"/>
                          <a:ea typeface="Arial Black"/>
                          <a:cs typeface="Arial Black"/>
                          <a:sym typeface="Arial Black"/>
                        </a:rPr>
                        <a:t>L1</a:t>
                      </a:r>
                      <a:r>
                        <a:rPr lang="fi-FI" sz="1000">
                          <a:solidFill>
                            <a:srgbClr val="FFFFFF"/>
                          </a:solidFill>
                          <a:latin typeface="Arial Black"/>
                          <a:ea typeface="Arial Black"/>
                          <a:cs typeface="Arial Black"/>
                          <a:sym typeface="Arial Black"/>
                        </a:rPr>
                        <a:t> </a:t>
                      </a:r>
                      <a:endParaRPr sz="1000" u="sng">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B2719"/>
                    </a:solidFill>
                  </a:tcPr>
                </a:tc>
                <a:tc>
                  <a:txBody>
                    <a:bodyPr/>
                    <a:lstStyle/>
                    <a:p>
                      <a:pPr marL="0" lvl="0" indent="0" algn="l" rtl="0">
                        <a:spcBef>
                          <a:spcPts val="0"/>
                        </a:spcBef>
                        <a:spcAft>
                          <a:spcPts val="0"/>
                        </a:spcAft>
                        <a:buNone/>
                      </a:pPr>
                      <a:r>
                        <a:rPr lang="fi-FI" sz="800" b="1">
                          <a:solidFill>
                            <a:srgbClr val="DB2719"/>
                          </a:solidFill>
                        </a:rPr>
                        <a:t>Ajattelu ja oppimaan oppiminen</a:t>
                      </a:r>
                      <a:endParaRPr sz="800" b="1">
                        <a:solidFill>
                          <a:schemeClr val="dk1"/>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kokien, havainnoiden, kysyen, liikkuen, pelaten ja leikkien.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ikääni sopivaa ongelmanratkaisua ja tutkin asioita.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oman työni suunnittelua, tavoitteideni asettamista ja oman työskentelyni arviointia.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keskustelemaan yhdessä ja säätelemään itseäni.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hyödyntämään muistiani ja mielikuvitustani. Opin tuntemaan oppimisen iloa ja tunnistamaan omia tunteitani.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1"/>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L2</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01BE"/>
                    </a:solidFill>
                  </a:tcPr>
                </a:tc>
                <a:tc>
                  <a:txBody>
                    <a:bodyPr/>
                    <a:lstStyle/>
                    <a:p>
                      <a:pPr marL="0" lvl="0" indent="0" algn="l" rtl="0">
                        <a:spcBef>
                          <a:spcPts val="0"/>
                        </a:spcBef>
                        <a:spcAft>
                          <a:spcPts val="0"/>
                        </a:spcAft>
                        <a:buClr>
                          <a:schemeClr val="dk1"/>
                        </a:buClr>
                        <a:buSzPts val="1100"/>
                        <a:buFont typeface="Arial"/>
                        <a:buNone/>
                      </a:pPr>
                      <a:r>
                        <a:rPr lang="fi-FI" sz="800" b="1">
                          <a:solidFill>
                            <a:srgbClr val="0001BE"/>
                          </a:solidFill>
                        </a:rPr>
                        <a:t>Kulttuurinen osaaminen, vuorovaikutus ja ilmaisu</a:t>
                      </a:r>
                      <a:endParaRPr sz="800" b="1">
                        <a:solidFill>
                          <a:srgbClr val="0001B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neuvottelemista, jakamista ja kompromissien tekemistä sekä reilua peliä.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Tutustun läheiseen</a:t>
                      </a:r>
                      <a:endParaRPr sz="700"/>
                    </a:p>
                    <a:p>
                      <a:pPr marL="0" lvl="0" indent="0" algn="l" rtl="0">
                        <a:spcBef>
                          <a:spcPts val="0"/>
                        </a:spcBef>
                        <a:spcAft>
                          <a:spcPts val="0"/>
                        </a:spcAft>
                        <a:buNone/>
                      </a:pPr>
                      <a:r>
                        <a:rPr lang="fi-FI" sz="700"/>
                        <a:t>kulttuuriympäristöön ja pohdin, miten voin vaikuttaa siihen.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itselleni tärkeiden asioiden ilmaisemista monipuolisilla tavoilla.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Tutustun kulttuuriperintöön sekä taiteeseen ja muuhun kulttuuritarjontaan.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Tutustun kansainvälisyyteen.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2"/>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L3</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72C6"/>
                    </a:solidFill>
                  </a:tcPr>
                </a:tc>
                <a:tc>
                  <a:txBody>
                    <a:bodyPr/>
                    <a:lstStyle/>
                    <a:p>
                      <a:pPr marL="0" lvl="0" indent="0" algn="l" rtl="0">
                        <a:spcBef>
                          <a:spcPts val="0"/>
                        </a:spcBef>
                        <a:spcAft>
                          <a:spcPts val="0"/>
                        </a:spcAft>
                        <a:buNone/>
                      </a:pPr>
                      <a:r>
                        <a:rPr lang="fi-FI" sz="800" b="1">
                          <a:solidFill>
                            <a:srgbClr val="0072C6"/>
                          </a:solidFill>
                        </a:rPr>
                        <a:t>Itsestä huolehtiminen ja arjen taidot </a:t>
                      </a:r>
                      <a:endParaRPr sz="800" b="1">
                        <a:solidFill>
                          <a:srgbClr val="0072C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rahankäyttöä.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tunnetaitoja.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itsestä huolehtimista ja itsenäistä toimimista sekä ajan ja paikan käsitteitä.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Harjoittelen itsenäistä ja turvallista liikkumista lähiympäristössäni.</a:t>
                      </a:r>
                      <a:endParaRPr sz="700"/>
                    </a:p>
                    <a:p>
                      <a:pPr marL="0" lvl="0" indent="0" algn="l" rtl="0">
                        <a:spcBef>
                          <a:spcPts val="0"/>
                        </a:spcBef>
                        <a:spcAft>
                          <a:spcPts val="0"/>
                        </a:spcAft>
                        <a:buNone/>
                      </a:pPr>
                      <a:r>
                        <a:rPr lang="fi-FI" sz="700"/>
                        <a:t>Harjoittelen vaaratilanteissa toimimista ja avun hakemista.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hyviä tapoja.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3"/>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L4</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9FC9EB"/>
                    </a:solidFill>
                  </a:tcPr>
                </a:tc>
                <a:tc>
                  <a:txBody>
                    <a:bodyPr/>
                    <a:lstStyle/>
                    <a:p>
                      <a:pPr marL="0" lvl="0" indent="0" algn="l" rtl="0">
                        <a:spcBef>
                          <a:spcPts val="0"/>
                        </a:spcBef>
                        <a:spcAft>
                          <a:spcPts val="0"/>
                        </a:spcAft>
                        <a:buNone/>
                      </a:pPr>
                      <a:r>
                        <a:rPr lang="fi-FI" sz="800" b="1">
                          <a:solidFill>
                            <a:srgbClr val="9FC9EB"/>
                          </a:solidFill>
                        </a:rPr>
                        <a:t>Monilukutaito</a:t>
                      </a:r>
                      <a:endParaRPr sz="800" b="1">
                        <a:solidFill>
                          <a:srgbClr val="9FC9EB"/>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lukemaan ja kirjoittamaan erilaisia tekstejä käsin ja koneella.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tulkitsemaan kuvia.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Tututustun monipuolisesti fiktioon ja faktateksteihin kuuntelemalla, lukemalla, katselemalla ja keskustelemalla.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Opettelen löytämään minua kiinnostavia tekstejä.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etsimään tietoja erilaisista lähteistä.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4"/>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L5</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9246"/>
                    </a:solidFill>
                  </a:tcPr>
                </a:tc>
                <a:tc>
                  <a:txBody>
                    <a:bodyPr/>
                    <a:lstStyle/>
                    <a:p>
                      <a:pPr marL="0" lvl="0" indent="0" algn="l" rtl="0">
                        <a:spcBef>
                          <a:spcPts val="0"/>
                        </a:spcBef>
                        <a:spcAft>
                          <a:spcPts val="0"/>
                        </a:spcAft>
                        <a:buNone/>
                      </a:pPr>
                      <a:r>
                        <a:rPr lang="fi-FI" sz="800" b="1">
                          <a:solidFill>
                            <a:srgbClr val="009246"/>
                          </a:solidFill>
                        </a:rPr>
                        <a:t>Tieto- ja viestintäteknologian osaaminen</a:t>
                      </a:r>
                      <a:endParaRPr sz="800" b="1">
                        <a:solidFill>
                          <a:srgbClr val="00924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Tutustun omaan ja/tai kodin ja/tai koulun mobiililaitteiseen ja kokeilen niiden käyttämistä opiskelussa.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Tutustun ja harjoittelen</a:t>
                      </a:r>
                      <a:endParaRPr sz="700"/>
                    </a:p>
                    <a:p>
                      <a:pPr marL="0" lvl="0" indent="0" algn="l" rtl="0">
                        <a:spcBef>
                          <a:spcPts val="0"/>
                        </a:spcBef>
                        <a:spcAft>
                          <a:spcPts val="0"/>
                        </a:spcAft>
                        <a:buNone/>
                      </a:pPr>
                      <a:r>
                        <a:rPr lang="fi-FI" sz="700"/>
                        <a:t>vuorovaikutusta ja verkostoitumista turvallisessa suljetussa verkkoympäristössä.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ja tutustun erilaisiin tiedonhankintatapoihin.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ja pohdin vastuullista ja turvallista toimintaa.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leikinomaisesti käyttämään erilaisia laitteita, ohjelmistoja ja näppäintaitoja sekä ohjelmoimaan.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5"/>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L6</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D7A7"/>
                    </a:solidFill>
                  </a:tcPr>
                </a:tc>
                <a:tc>
                  <a:txBody>
                    <a:bodyPr/>
                    <a:lstStyle/>
                    <a:p>
                      <a:pPr marL="0" lvl="0" indent="0" algn="l" rtl="0">
                        <a:spcBef>
                          <a:spcPts val="0"/>
                        </a:spcBef>
                        <a:spcAft>
                          <a:spcPts val="0"/>
                        </a:spcAft>
                        <a:buNone/>
                      </a:pPr>
                      <a:r>
                        <a:rPr lang="fi-FI" sz="800" b="1">
                          <a:solidFill>
                            <a:srgbClr val="00D7A6"/>
                          </a:solidFill>
                        </a:rPr>
                        <a:t>Työelämätaidot ja yrittäjyys</a:t>
                      </a:r>
                      <a:endParaRPr sz="800" b="1">
                        <a:solidFill>
                          <a:srgbClr val="00D7A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Minulla on yritteliäs asenne oppimiseen.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Huomioin muut ja toimin reiluna kaverina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ryhmätöitä.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6"/>
                  </a:ext>
                </a:extLst>
              </a:tr>
              <a:tr h="6563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L7</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FFC61E"/>
                    </a:solidFill>
                  </a:tcPr>
                </a:tc>
                <a:tc>
                  <a:txBody>
                    <a:bodyPr/>
                    <a:lstStyle/>
                    <a:p>
                      <a:pPr marL="0" lvl="0" indent="0" algn="l" rtl="0">
                        <a:spcBef>
                          <a:spcPts val="0"/>
                        </a:spcBef>
                        <a:spcAft>
                          <a:spcPts val="0"/>
                        </a:spcAft>
                        <a:buNone/>
                      </a:pPr>
                      <a:r>
                        <a:rPr lang="fi-FI" sz="800" b="1">
                          <a:solidFill>
                            <a:srgbClr val="FFC61E"/>
                          </a:solidFill>
                        </a:rPr>
                        <a:t>Osallistuminen, vaikuttaminen ja kestävän tulevaisuuden rakentaminen </a:t>
                      </a:r>
                      <a:endParaRPr sz="800" b="1">
                        <a:solidFill>
                          <a:srgbClr val="FFC61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Minä ryhmän ja luokan jäsenenä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Opettelen päättämään omista asioistani.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muiden kanssa yhdessä toimimista.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Luonnon kunnioittaminen ohjaa toimintaani.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luonnossa liikkumista.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86" name="Google Shape;386;p48"/>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solidFill>
                  <a:srgbClr val="343D58"/>
                </a:solidFill>
                <a:latin typeface="Arial"/>
                <a:ea typeface="Arial"/>
                <a:cs typeface="Arial"/>
                <a:sym typeface="Arial"/>
              </a:rPr>
              <a:t>ILMIÖ</a:t>
            </a:r>
            <a:r>
              <a:rPr lang="fi-FI" sz="1200" b="1">
                <a:solidFill>
                  <a:srgbClr val="343D58"/>
                </a:solidFill>
              </a:rPr>
              <a:t>:________________________________________________</a:t>
            </a:r>
            <a:endParaRPr/>
          </a:p>
          <a:p>
            <a:pPr marL="0" lvl="0" indent="0" algn="l" rtl="0">
              <a:lnSpc>
                <a:spcPct val="90000"/>
              </a:lnSpc>
              <a:spcBef>
                <a:spcPts val="600"/>
              </a:spcBef>
              <a:spcAft>
                <a:spcPts val="0"/>
              </a:spcAft>
              <a:buClr>
                <a:srgbClr val="343D58"/>
              </a:buClr>
              <a:buSzPts val="800"/>
              <a:buFont typeface="Arial"/>
              <a:buNone/>
            </a:pPr>
            <a:r>
              <a:rPr lang="fi-FI" sz="800">
                <a:solidFill>
                  <a:srgbClr val="343D58"/>
                </a:solidFill>
              </a:rPr>
              <a:t>Kirjoita tähän tutkittavan ilmiön nimi</a:t>
            </a:r>
            <a:endParaRPr/>
          </a:p>
        </p:txBody>
      </p:sp>
      <p:sp>
        <p:nvSpPr>
          <p:cNvPr id="387" name="Google Shape;387;p48"/>
          <p:cNvSpPr txBox="1"/>
          <p:nvPr/>
        </p:nvSpPr>
        <p:spPr>
          <a:xfrm>
            <a:off x="1382300" y="628785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LAAJA-ALAISEN OSAAMISEN TYÖVÄLINE</a:t>
            </a:r>
            <a:endParaRPr sz="800" b="1"/>
          </a:p>
        </p:txBody>
      </p:sp>
      <p:sp>
        <p:nvSpPr>
          <p:cNvPr id="388" name="Google Shape;388;p48"/>
          <p:cNvSpPr txBox="1">
            <a:spLocks noGrp="1"/>
          </p:cNvSpPr>
          <p:nvPr>
            <p:ph type="sldNum" idx="12"/>
          </p:nvPr>
        </p:nvSpPr>
        <p:spPr>
          <a:xfrm>
            <a:off x="10590180" y="64212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sp>
        <p:nvSpPr>
          <p:cNvPr id="389" name="Google Shape;389;p48"/>
          <p:cNvSpPr txBox="1">
            <a:spLocks noGrp="1"/>
          </p:cNvSpPr>
          <p:nvPr>
            <p:ph type="body" idx="1"/>
          </p:nvPr>
        </p:nvSpPr>
        <p:spPr>
          <a:xfrm>
            <a:off x="6781800" y="6287850"/>
            <a:ext cx="4685100" cy="5304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800" b="1"/>
          </a:p>
          <a:p>
            <a:pPr marL="0" lvl="0" indent="0" algn="r" rtl="0">
              <a:spcBef>
                <a:spcPts val="0"/>
              </a:spcBef>
              <a:spcAft>
                <a:spcPts val="0"/>
              </a:spcAft>
              <a:buNone/>
            </a:pPr>
            <a:r>
              <a:rPr lang="fi-FI" sz="800" b="1"/>
              <a:t>Lähde: </a:t>
            </a:r>
            <a:r>
              <a:rPr lang="fi-FI" sz="800"/>
              <a:t>Lahden perusopetuksen laaja-alaisen osaamisen ja toiminnan ydin kuvaus</a:t>
            </a:r>
            <a:endParaRPr sz="800"/>
          </a:p>
          <a:p>
            <a:pPr marL="0" lvl="0" indent="0" algn="r" rtl="0">
              <a:spcBef>
                <a:spcPts val="0"/>
              </a:spcBef>
              <a:spcAft>
                <a:spcPts val="0"/>
              </a:spcAft>
              <a:buNone/>
            </a:pPr>
            <a:r>
              <a:rPr lang="fi-FI" sz="800" u="sng">
                <a:solidFill>
                  <a:schemeClr val="hlink"/>
                </a:solidFill>
                <a:hlinkClick r:id="rId3"/>
              </a:rPr>
              <a:t>https://www.lahti.fi/PalvelutSite/PerusopetusSite/Documents/Laaja-alaisen%20osaamisen%20nostot.pdf</a:t>
            </a:r>
            <a:r>
              <a:rPr lang="fi-FI" sz="800"/>
              <a:t> </a:t>
            </a:r>
            <a:endParaRPr sz="800"/>
          </a:p>
        </p:txBody>
      </p:sp>
      <p:sp>
        <p:nvSpPr>
          <p:cNvPr id="390" name="Google Shape;390;p48"/>
          <p:cNvSpPr txBox="1"/>
          <p:nvPr/>
        </p:nvSpPr>
        <p:spPr>
          <a:xfrm>
            <a:off x="7001525" y="210900"/>
            <a:ext cx="4733400" cy="322500"/>
          </a:xfrm>
          <a:prstGeom prst="rect">
            <a:avLst/>
          </a:prstGeom>
          <a:noFill/>
          <a:ln>
            <a:noFill/>
          </a:ln>
        </p:spPr>
        <p:txBody>
          <a:bodyPr spcFirstLastPara="1" wrap="square" lIns="18000" tIns="0" rIns="0" bIns="0" anchor="t" anchorCtr="0">
            <a:noAutofit/>
          </a:bodyPr>
          <a:lstStyle/>
          <a:p>
            <a:pPr marL="0" marR="0" lvl="0" indent="0" algn="r" rtl="0">
              <a:lnSpc>
                <a:spcPct val="90000"/>
              </a:lnSpc>
              <a:spcBef>
                <a:spcPts val="600"/>
              </a:spcBef>
              <a:spcAft>
                <a:spcPts val="0"/>
              </a:spcAft>
              <a:buClr>
                <a:srgbClr val="343D58"/>
              </a:buClr>
              <a:buSzPts val="800"/>
              <a:buFont typeface="Arial"/>
              <a:buNone/>
            </a:pPr>
            <a:r>
              <a:rPr lang="fi-FI" sz="1200" b="1"/>
              <a:t>VUOSILUOKAT 1-2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aphicFrame>
        <p:nvGraphicFramePr>
          <p:cNvPr id="395" name="Google Shape;395;p49"/>
          <p:cNvGraphicFramePr/>
          <p:nvPr/>
        </p:nvGraphicFramePr>
        <p:xfrm>
          <a:off x="456338" y="630463"/>
          <a:ext cx="11370675" cy="5224580"/>
        </p:xfrm>
        <a:graphic>
          <a:graphicData uri="http://schemas.openxmlformats.org/drawingml/2006/table">
            <a:tbl>
              <a:tblPr>
                <a:noFill/>
                <a:tableStyleId>{A95C2EAF-8482-41FC-94B3-E6EEAC4F992E}</a:tableStyleId>
              </a:tblPr>
              <a:tblGrid>
                <a:gridCol w="396375">
                  <a:extLst>
                    <a:ext uri="{9D8B030D-6E8A-4147-A177-3AD203B41FA5}">
                      <a16:colId xmlns:a16="http://schemas.microsoft.com/office/drawing/2014/main" val="20000"/>
                    </a:ext>
                  </a:extLst>
                </a:gridCol>
                <a:gridCol w="1829050">
                  <a:extLst>
                    <a:ext uri="{9D8B030D-6E8A-4147-A177-3AD203B41FA5}">
                      <a16:colId xmlns:a16="http://schemas.microsoft.com/office/drawing/2014/main" val="20001"/>
                    </a:ext>
                  </a:extLst>
                </a:gridCol>
                <a:gridCol w="1829050">
                  <a:extLst>
                    <a:ext uri="{9D8B030D-6E8A-4147-A177-3AD203B41FA5}">
                      <a16:colId xmlns:a16="http://schemas.microsoft.com/office/drawing/2014/main" val="20002"/>
                    </a:ext>
                  </a:extLst>
                </a:gridCol>
                <a:gridCol w="1829050">
                  <a:extLst>
                    <a:ext uri="{9D8B030D-6E8A-4147-A177-3AD203B41FA5}">
                      <a16:colId xmlns:a16="http://schemas.microsoft.com/office/drawing/2014/main" val="20003"/>
                    </a:ext>
                  </a:extLst>
                </a:gridCol>
                <a:gridCol w="1829050">
                  <a:extLst>
                    <a:ext uri="{9D8B030D-6E8A-4147-A177-3AD203B41FA5}">
                      <a16:colId xmlns:a16="http://schemas.microsoft.com/office/drawing/2014/main" val="20004"/>
                    </a:ext>
                  </a:extLst>
                </a:gridCol>
                <a:gridCol w="1829050">
                  <a:extLst>
                    <a:ext uri="{9D8B030D-6E8A-4147-A177-3AD203B41FA5}">
                      <a16:colId xmlns:a16="http://schemas.microsoft.com/office/drawing/2014/main" val="20005"/>
                    </a:ext>
                  </a:extLst>
                </a:gridCol>
                <a:gridCol w="1829050">
                  <a:extLst>
                    <a:ext uri="{9D8B030D-6E8A-4147-A177-3AD203B41FA5}">
                      <a16:colId xmlns:a16="http://schemas.microsoft.com/office/drawing/2014/main" val="20006"/>
                    </a:ext>
                  </a:extLst>
                </a:gridCol>
              </a:tblGrid>
              <a:tr h="289525">
                <a:tc>
                  <a:txBody>
                    <a:bodyPr/>
                    <a:lstStyle/>
                    <a:p>
                      <a:pPr marL="0" lvl="0" indent="0" algn="ctr" rtl="0">
                        <a:spcBef>
                          <a:spcPts val="0"/>
                        </a:spcBef>
                        <a:spcAft>
                          <a:spcPts val="0"/>
                        </a:spcAft>
                        <a:buNone/>
                      </a:pPr>
                      <a:endParaRPr sz="700">
                        <a:solidFill>
                          <a:srgbClr val="666666"/>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Laaja-alaisen osaamisen taidot</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extLst>
                  <a:ext uri="{0D108BD9-81ED-4DB2-BD59-A6C34878D82A}">
                    <a16:rowId xmlns:a16="http://schemas.microsoft.com/office/drawing/2014/main" val="10000"/>
                  </a:ext>
                </a:extLst>
              </a:tr>
              <a:tr h="703750">
                <a:tc>
                  <a:txBody>
                    <a:bodyPr/>
                    <a:lstStyle/>
                    <a:p>
                      <a:pPr marL="0" lvl="0" indent="0" algn="ctr" rtl="0">
                        <a:spcBef>
                          <a:spcPts val="0"/>
                        </a:spcBef>
                        <a:spcAft>
                          <a:spcPts val="0"/>
                        </a:spcAft>
                        <a:buNone/>
                      </a:pPr>
                      <a:r>
                        <a:rPr lang="fi-FI" sz="1000" u="sng">
                          <a:solidFill>
                            <a:srgbClr val="FFFFFF"/>
                          </a:solidFill>
                          <a:latin typeface="Arial Black"/>
                          <a:ea typeface="Arial Black"/>
                          <a:cs typeface="Arial Black"/>
                          <a:sym typeface="Arial Black"/>
                        </a:rPr>
                        <a:t>L1</a:t>
                      </a:r>
                      <a:r>
                        <a:rPr lang="fi-FI" sz="1000">
                          <a:solidFill>
                            <a:srgbClr val="FFFFFF"/>
                          </a:solidFill>
                          <a:latin typeface="Arial Black"/>
                          <a:ea typeface="Arial Black"/>
                          <a:cs typeface="Arial Black"/>
                          <a:sym typeface="Arial Black"/>
                        </a:rPr>
                        <a:t> </a:t>
                      </a:r>
                      <a:endParaRPr sz="1000" u="sng">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B2719"/>
                    </a:solidFill>
                  </a:tcPr>
                </a:tc>
                <a:tc>
                  <a:txBody>
                    <a:bodyPr/>
                    <a:lstStyle/>
                    <a:p>
                      <a:pPr marL="0" lvl="0" indent="0" algn="l" rtl="0">
                        <a:spcBef>
                          <a:spcPts val="0"/>
                        </a:spcBef>
                        <a:spcAft>
                          <a:spcPts val="0"/>
                        </a:spcAft>
                        <a:buNone/>
                      </a:pPr>
                      <a:r>
                        <a:rPr lang="fi-FI" sz="800" b="1">
                          <a:solidFill>
                            <a:srgbClr val="DB2719"/>
                          </a:solidFill>
                        </a:rPr>
                        <a:t>Ajattelu ja oppimaan oppiminen</a:t>
                      </a:r>
                      <a:endParaRPr sz="800" b="1">
                        <a:solidFill>
                          <a:schemeClr val="dk1"/>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asettamaan kysymyksiä ja etsimään niihin vastauksia yksin ja yhdessä ja ongelmanratkaisukykyni vahvistuu.</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näkemään asioiden välisiä suhteita ja vuorovaikutuksia.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ymmärtämään tiedon rakentumista eri tavoin.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yhdessä työskentelyn taitoja ja vertaisoppimista. Opin sietämään pettymyksiä.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oppimisessa tarvittavia taitoja ja oppimistyylejä sekä harjoittelen ohjatusti niiden vahvistamista kaikissa aineissa.*)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1"/>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L2</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01BE"/>
                    </a:solidFill>
                  </a:tcPr>
                </a:tc>
                <a:tc>
                  <a:txBody>
                    <a:bodyPr/>
                    <a:lstStyle/>
                    <a:p>
                      <a:pPr marL="0" lvl="0" indent="0" algn="l" rtl="0">
                        <a:spcBef>
                          <a:spcPts val="0"/>
                        </a:spcBef>
                        <a:spcAft>
                          <a:spcPts val="0"/>
                        </a:spcAft>
                        <a:buClr>
                          <a:schemeClr val="dk1"/>
                        </a:buClr>
                        <a:buSzPts val="1100"/>
                        <a:buFont typeface="Arial"/>
                        <a:buNone/>
                      </a:pPr>
                      <a:r>
                        <a:rPr lang="fi-FI" sz="800" b="1">
                          <a:solidFill>
                            <a:srgbClr val="0001BE"/>
                          </a:solidFill>
                        </a:rPr>
                        <a:t>Kulttuurinen osaaminen, vuorovaikutus ja ilmaisu</a:t>
                      </a:r>
                      <a:endParaRPr sz="800" b="1">
                        <a:solidFill>
                          <a:srgbClr val="0001B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Tunnen ja arvostan omia ja muiden sosiaalisia, kulttuurisia, uskonnollisia, katsomuksellisia ja kielellisiä juuria.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Tutustun kouluyhteisön ja kotiseudun kulttuuriin, sen muutoksiin ja moninaisuuteen.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Opettelen tunnistamaan ja pohdin median vaikutusta.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Kokeilen erilaisia ilmaisutapoja, harjoittelen toisen asemaan asettumista ja tarkastelemaan asioita eri näkökulmista.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Tutustun kansainväliseen yhteistyöhön ja rohkaistun ilmaisemaan itseäni vieraalla kielellä.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2"/>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L3</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72C6"/>
                    </a:solidFill>
                  </a:tcPr>
                </a:tc>
                <a:tc>
                  <a:txBody>
                    <a:bodyPr/>
                    <a:lstStyle/>
                    <a:p>
                      <a:pPr marL="0" lvl="0" indent="0" algn="l" rtl="0">
                        <a:spcBef>
                          <a:spcPts val="0"/>
                        </a:spcBef>
                        <a:spcAft>
                          <a:spcPts val="0"/>
                        </a:spcAft>
                        <a:buNone/>
                      </a:pPr>
                      <a:r>
                        <a:rPr lang="fi-FI" sz="800" b="1">
                          <a:solidFill>
                            <a:srgbClr val="0072C6"/>
                          </a:solidFill>
                        </a:rPr>
                        <a:t>Itsestä huolehtiminen ja arjen taidot </a:t>
                      </a:r>
                      <a:endParaRPr sz="800" b="1">
                        <a:solidFill>
                          <a:srgbClr val="0072C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Opettelen kuluttajana toimimista.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suojaamaan yksityisyyttäni. Ymmärrän omat ja muiden rajat.</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tunne- sekä sosiaalisia taitoja.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liikenneturvallisuutta ja vaaratilanteissa toimimista.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vastuun ottamista oppimisympäristöstäni.Olen mukana laatimassa yhteisiä pelisääntöjä.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3"/>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L4</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9FC9EB"/>
                    </a:solidFill>
                  </a:tcPr>
                </a:tc>
                <a:tc>
                  <a:txBody>
                    <a:bodyPr/>
                    <a:lstStyle/>
                    <a:p>
                      <a:pPr marL="0" lvl="0" indent="0" algn="l" rtl="0">
                        <a:spcBef>
                          <a:spcPts val="0"/>
                        </a:spcBef>
                        <a:spcAft>
                          <a:spcPts val="0"/>
                        </a:spcAft>
                        <a:buNone/>
                      </a:pPr>
                      <a:r>
                        <a:rPr lang="fi-FI" sz="800" b="1">
                          <a:solidFill>
                            <a:srgbClr val="9FC9EB"/>
                          </a:solidFill>
                        </a:rPr>
                        <a:t>Monilukutaito</a:t>
                      </a:r>
                      <a:endParaRPr sz="800" b="1">
                        <a:solidFill>
                          <a:srgbClr val="9FC9EB"/>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Syvennän tekstitaitojani lukemalla/kuuntelemalla, tuottamalla ja analysoimalla erilaisia tekstejä.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työskennellä monipuolisten opiskelutekstien kanssa: kerron, kuvaan vertailen ja selostan.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etsiä tietoa erilaisista lähteistä ja harjoittelen suhtautumaan teksteihin kriittisesti.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Harjoittelen keskustelemaan teksteistä ja työstämään niitä muiden kanssa.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Nautin minua kiinnostavista teksteistä.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4"/>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L5</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9246"/>
                    </a:solidFill>
                  </a:tcPr>
                </a:tc>
                <a:tc>
                  <a:txBody>
                    <a:bodyPr/>
                    <a:lstStyle/>
                    <a:p>
                      <a:pPr marL="0" lvl="0" indent="0" algn="l" rtl="0">
                        <a:spcBef>
                          <a:spcPts val="0"/>
                        </a:spcBef>
                        <a:spcAft>
                          <a:spcPts val="0"/>
                        </a:spcAft>
                        <a:buNone/>
                      </a:pPr>
                      <a:r>
                        <a:rPr lang="fi-FI" sz="800" b="1">
                          <a:solidFill>
                            <a:srgbClr val="009246"/>
                          </a:solidFill>
                        </a:rPr>
                        <a:t>Tieto- ja viestintäteknologian osaaminen</a:t>
                      </a:r>
                      <a:endParaRPr sz="800" b="1">
                        <a:solidFill>
                          <a:srgbClr val="00924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hyödyntää omaa/koulun mobiililaitetta oppimisessa.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vuorovaikuttaa, verkostoitua ja muokata tietoa yhteistoiminnallisesti muiden kanssa.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hakea tietoa, tuottaa itse tietoa ja arvioida kriittisesti netistä löytyvään tietoon.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toimia vastuullisesti ja turvallisesti.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käyttämään erilaisia laitteita, ohjelmistoja ja palveluja. Kehityn näppäintaidoissa ja opin tuottamaan mediaa. Ymmärrän ohjelmmoinnin käyttölogiikan.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5"/>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L6</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D7A7"/>
                    </a:solidFill>
                  </a:tcPr>
                </a:tc>
                <a:tc>
                  <a:txBody>
                    <a:bodyPr/>
                    <a:lstStyle/>
                    <a:p>
                      <a:pPr marL="0" lvl="0" indent="0" algn="l" rtl="0">
                        <a:spcBef>
                          <a:spcPts val="0"/>
                        </a:spcBef>
                        <a:spcAft>
                          <a:spcPts val="0"/>
                        </a:spcAft>
                        <a:buNone/>
                      </a:pPr>
                      <a:r>
                        <a:rPr lang="fi-FI" sz="800" b="1">
                          <a:solidFill>
                            <a:srgbClr val="00D7A6"/>
                          </a:solidFill>
                        </a:rPr>
                        <a:t>Työelämätaidot ja yrittäjyys</a:t>
                      </a:r>
                      <a:endParaRPr sz="800" b="1">
                        <a:solidFill>
                          <a:srgbClr val="00D7A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Vastaan itsestäni ja omasta osaamisestani.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Minulla on ymmärrys tiimitaidoista ja tiimityöstä.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Osallistun projektien tekemiseen.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6"/>
                  </a:ext>
                </a:extLst>
              </a:tr>
              <a:tr h="6563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L7</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FFC61E"/>
                    </a:solidFill>
                  </a:tcPr>
                </a:tc>
                <a:tc>
                  <a:txBody>
                    <a:bodyPr/>
                    <a:lstStyle/>
                    <a:p>
                      <a:pPr marL="0" lvl="0" indent="0" algn="l" rtl="0">
                        <a:spcBef>
                          <a:spcPts val="0"/>
                        </a:spcBef>
                        <a:spcAft>
                          <a:spcPts val="0"/>
                        </a:spcAft>
                        <a:buNone/>
                      </a:pPr>
                      <a:r>
                        <a:rPr lang="fi-FI" sz="800" b="1">
                          <a:solidFill>
                            <a:srgbClr val="FFC61E"/>
                          </a:solidFill>
                        </a:rPr>
                        <a:t>Osallistuminen, vaikuttaminen ja kestävän tulevaisuuden rakentaminen </a:t>
                      </a:r>
                      <a:endParaRPr sz="800" b="1">
                        <a:solidFill>
                          <a:srgbClr val="FFC61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Minä oman koulun jäsenenä</a:t>
                      </a:r>
                      <a:endParaRPr sz="700"/>
                    </a:p>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Kasvan yhteisön jäseneksi. Osallistun yhteiseen päätöksentekoon.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Opettelen valitsemaan kestävän kehityksen mukaisesti.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Minulle syntyy omakohtainen luontosuhde.</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Opettelen suojelemaan ympäristöä.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96" name="Google Shape;396;p49"/>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solidFill>
                  <a:srgbClr val="343D58"/>
                </a:solidFill>
                <a:latin typeface="Arial"/>
                <a:ea typeface="Arial"/>
                <a:cs typeface="Arial"/>
                <a:sym typeface="Arial"/>
              </a:rPr>
              <a:t>ILMIÖ</a:t>
            </a:r>
            <a:r>
              <a:rPr lang="fi-FI" sz="1200" b="1">
                <a:solidFill>
                  <a:srgbClr val="343D58"/>
                </a:solidFill>
              </a:rPr>
              <a:t>:________________________________________________</a:t>
            </a:r>
            <a:endParaRPr/>
          </a:p>
          <a:p>
            <a:pPr marL="0" lvl="0" indent="0" algn="l" rtl="0">
              <a:lnSpc>
                <a:spcPct val="90000"/>
              </a:lnSpc>
              <a:spcBef>
                <a:spcPts val="600"/>
              </a:spcBef>
              <a:spcAft>
                <a:spcPts val="0"/>
              </a:spcAft>
              <a:buClr>
                <a:srgbClr val="343D58"/>
              </a:buClr>
              <a:buSzPts val="800"/>
              <a:buFont typeface="Arial"/>
              <a:buNone/>
            </a:pPr>
            <a:r>
              <a:rPr lang="fi-FI" sz="800">
                <a:solidFill>
                  <a:srgbClr val="343D58"/>
                </a:solidFill>
              </a:rPr>
              <a:t>Kirjoita tähän tutkittavan ilmiön nimi</a:t>
            </a:r>
            <a:endParaRPr/>
          </a:p>
        </p:txBody>
      </p:sp>
      <p:sp>
        <p:nvSpPr>
          <p:cNvPr id="397" name="Google Shape;397;p4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lvl="0" indent="0" algn="l" rtl="0">
              <a:lnSpc>
                <a:spcPct val="90000"/>
              </a:lnSpc>
              <a:spcBef>
                <a:spcPts val="600"/>
              </a:spcBef>
              <a:spcAft>
                <a:spcPts val="0"/>
              </a:spcAft>
              <a:buClr>
                <a:srgbClr val="343D58"/>
              </a:buClr>
              <a:buSzPts val="800"/>
              <a:buFont typeface="Arial"/>
              <a:buNone/>
            </a:pPr>
            <a:r>
              <a:rPr lang="fi-FI" sz="800" b="1">
                <a:solidFill>
                  <a:schemeClr val="dk1"/>
                </a:solidFill>
              </a:rPr>
              <a:t>LAAJA-ALAISEN OSAAMISEN TYÖVÄLINE</a:t>
            </a:r>
            <a:endParaRPr sz="800" b="1"/>
          </a:p>
        </p:txBody>
      </p:sp>
      <p:sp>
        <p:nvSpPr>
          <p:cNvPr id="398" name="Google Shape;398;p49"/>
          <p:cNvSpPr txBox="1">
            <a:spLocks noGrp="1"/>
          </p:cNvSpPr>
          <p:nvPr>
            <p:ph type="sldNum" idx="12"/>
          </p:nvPr>
        </p:nvSpPr>
        <p:spPr>
          <a:xfrm>
            <a:off x="10590180" y="64212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8</a:t>
            </a:fld>
            <a:endParaRPr/>
          </a:p>
        </p:txBody>
      </p:sp>
      <p:sp>
        <p:nvSpPr>
          <p:cNvPr id="399" name="Google Shape;399;p49"/>
          <p:cNvSpPr txBox="1"/>
          <p:nvPr/>
        </p:nvSpPr>
        <p:spPr>
          <a:xfrm>
            <a:off x="7001525" y="210900"/>
            <a:ext cx="4733400" cy="322500"/>
          </a:xfrm>
          <a:prstGeom prst="rect">
            <a:avLst/>
          </a:prstGeom>
          <a:noFill/>
          <a:ln>
            <a:noFill/>
          </a:ln>
        </p:spPr>
        <p:txBody>
          <a:bodyPr spcFirstLastPara="1" wrap="square" lIns="18000" tIns="0" rIns="0" bIns="0" anchor="t" anchorCtr="0">
            <a:noAutofit/>
          </a:bodyPr>
          <a:lstStyle/>
          <a:p>
            <a:pPr marL="0" marR="0" lvl="0" indent="0" algn="r" rtl="0">
              <a:lnSpc>
                <a:spcPct val="90000"/>
              </a:lnSpc>
              <a:spcBef>
                <a:spcPts val="600"/>
              </a:spcBef>
              <a:spcAft>
                <a:spcPts val="0"/>
              </a:spcAft>
              <a:buClr>
                <a:srgbClr val="343D58"/>
              </a:buClr>
              <a:buSzPts val="800"/>
              <a:buFont typeface="Arial"/>
              <a:buNone/>
            </a:pPr>
            <a:r>
              <a:rPr lang="fi-FI" sz="1200" b="1"/>
              <a:t>VUOSILUOKAT 3-6</a:t>
            </a:r>
            <a:endParaRPr/>
          </a:p>
        </p:txBody>
      </p:sp>
      <p:sp>
        <p:nvSpPr>
          <p:cNvPr id="400" name="Google Shape;400;p49"/>
          <p:cNvSpPr txBox="1">
            <a:spLocks noGrp="1"/>
          </p:cNvSpPr>
          <p:nvPr>
            <p:ph type="body" idx="1"/>
          </p:nvPr>
        </p:nvSpPr>
        <p:spPr>
          <a:xfrm>
            <a:off x="6781800" y="6287850"/>
            <a:ext cx="4685100" cy="5304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800" b="1"/>
          </a:p>
          <a:p>
            <a:pPr marL="0" lvl="0" indent="0" algn="r" rtl="0">
              <a:spcBef>
                <a:spcPts val="0"/>
              </a:spcBef>
              <a:spcAft>
                <a:spcPts val="0"/>
              </a:spcAft>
              <a:buNone/>
            </a:pPr>
            <a:r>
              <a:rPr lang="fi-FI" sz="800" b="1"/>
              <a:t>Lähde: </a:t>
            </a:r>
            <a:r>
              <a:rPr lang="fi-FI" sz="800"/>
              <a:t>Lahden perusopetuksen laaja-alaisen osaamisen ja toiminnan ydin kuvaus</a:t>
            </a:r>
            <a:endParaRPr sz="800"/>
          </a:p>
          <a:p>
            <a:pPr marL="0" lvl="0" indent="0" algn="r" rtl="0">
              <a:spcBef>
                <a:spcPts val="0"/>
              </a:spcBef>
              <a:spcAft>
                <a:spcPts val="0"/>
              </a:spcAft>
              <a:buNone/>
            </a:pPr>
            <a:r>
              <a:rPr lang="fi-FI" sz="800" u="sng">
                <a:solidFill>
                  <a:schemeClr val="hlink"/>
                </a:solidFill>
                <a:hlinkClick r:id="rId3"/>
              </a:rPr>
              <a:t>https://www.lahti.fi/PalvelutSite/PerusopetusSite/Documents/Laaja-alaisen%20osaamisen%20nostot.pdf</a:t>
            </a:r>
            <a:r>
              <a:rPr lang="fi-FI" sz="800"/>
              <a:t> </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50"/>
          <p:cNvGraphicFramePr/>
          <p:nvPr/>
        </p:nvGraphicFramePr>
        <p:xfrm>
          <a:off x="456338" y="630463"/>
          <a:ext cx="11370675" cy="5237080"/>
        </p:xfrm>
        <a:graphic>
          <a:graphicData uri="http://schemas.openxmlformats.org/drawingml/2006/table">
            <a:tbl>
              <a:tblPr>
                <a:noFill/>
                <a:tableStyleId>{A95C2EAF-8482-41FC-94B3-E6EEAC4F992E}</a:tableStyleId>
              </a:tblPr>
              <a:tblGrid>
                <a:gridCol w="396375">
                  <a:extLst>
                    <a:ext uri="{9D8B030D-6E8A-4147-A177-3AD203B41FA5}">
                      <a16:colId xmlns:a16="http://schemas.microsoft.com/office/drawing/2014/main" val="20000"/>
                    </a:ext>
                  </a:extLst>
                </a:gridCol>
                <a:gridCol w="1829050">
                  <a:extLst>
                    <a:ext uri="{9D8B030D-6E8A-4147-A177-3AD203B41FA5}">
                      <a16:colId xmlns:a16="http://schemas.microsoft.com/office/drawing/2014/main" val="20001"/>
                    </a:ext>
                  </a:extLst>
                </a:gridCol>
                <a:gridCol w="1829050">
                  <a:extLst>
                    <a:ext uri="{9D8B030D-6E8A-4147-A177-3AD203B41FA5}">
                      <a16:colId xmlns:a16="http://schemas.microsoft.com/office/drawing/2014/main" val="20002"/>
                    </a:ext>
                  </a:extLst>
                </a:gridCol>
                <a:gridCol w="1829050">
                  <a:extLst>
                    <a:ext uri="{9D8B030D-6E8A-4147-A177-3AD203B41FA5}">
                      <a16:colId xmlns:a16="http://schemas.microsoft.com/office/drawing/2014/main" val="20003"/>
                    </a:ext>
                  </a:extLst>
                </a:gridCol>
                <a:gridCol w="1829050">
                  <a:extLst>
                    <a:ext uri="{9D8B030D-6E8A-4147-A177-3AD203B41FA5}">
                      <a16:colId xmlns:a16="http://schemas.microsoft.com/office/drawing/2014/main" val="20004"/>
                    </a:ext>
                  </a:extLst>
                </a:gridCol>
                <a:gridCol w="1829050">
                  <a:extLst>
                    <a:ext uri="{9D8B030D-6E8A-4147-A177-3AD203B41FA5}">
                      <a16:colId xmlns:a16="http://schemas.microsoft.com/office/drawing/2014/main" val="20005"/>
                    </a:ext>
                  </a:extLst>
                </a:gridCol>
                <a:gridCol w="1829050">
                  <a:extLst>
                    <a:ext uri="{9D8B030D-6E8A-4147-A177-3AD203B41FA5}">
                      <a16:colId xmlns:a16="http://schemas.microsoft.com/office/drawing/2014/main" val="20006"/>
                    </a:ext>
                  </a:extLst>
                </a:gridCol>
              </a:tblGrid>
              <a:tr h="289525">
                <a:tc>
                  <a:txBody>
                    <a:bodyPr/>
                    <a:lstStyle/>
                    <a:p>
                      <a:pPr marL="0" lvl="0" indent="0" algn="ctr" rtl="0">
                        <a:spcBef>
                          <a:spcPts val="0"/>
                        </a:spcBef>
                        <a:spcAft>
                          <a:spcPts val="0"/>
                        </a:spcAft>
                        <a:buNone/>
                      </a:pPr>
                      <a:endParaRPr sz="700">
                        <a:solidFill>
                          <a:srgbClr val="666666"/>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Laaja-alaisen osaamisen taidot</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extLst>
                  <a:ext uri="{0D108BD9-81ED-4DB2-BD59-A6C34878D82A}">
                    <a16:rowId xmlns:a16="http://schemas.microsoft.com/office/drawing/2014/main" val="10000"/>
                  </a:ext>
                </a:extLst>
              </a:tr>
              <a:tr h="703750">
                <a:tc>
                  <a:txBody>
                    <a:bodyPr/>
                    <a:lstStyle/>
                    <a:p>
                      <a:pPr marL="0" lvl="0" indent="0" algn="ctr" rtl="0">
                        <a:spcBef>
                          <a:spcPts val="0"/>
                        </a:spcBef>
                        <a:spcAft>
                          <a:spcPts val="0"/>
                        </a:spcAft>
                        <a:buNone/>
                      </a:pPr>
                      <a:r>
                        <a:rPr lang="fi-FI" sz="1000" u="sng">
                          <a:solidFill>
                            <a:srgbClr val="FFFFFF"/>
                          </a:solidFill>
                          <a:latin typeface="Arial Black"/>
                          <a:ea typeface="Arial Black"/>
                          <a:cs typeface="Arial Black"/>
                          <a:sym typeface="Arial Black"/>
                        </a:rPr>
                        <a:t>L1</a:t>
                      </a:r>
                      <a:r>
                        <a:rPr lang="fi-FI" sz="1000">
                          <a:solidFill>
                            <a:srgbClr val="FFFFFF"/>
                          </a:solidFill>
                          <a:latin typeface="Arial Black"/>
                          <a:ea typeface="Arial Black"/>
                          <a:cs typeface="Arial Black"/>
                          <a:sym typeface="Arial Black"/>
                        </a:rPr>
                        <a:t> </a:t>
                      </a:r>
                      <a:endParaRPr sz="1000" u="sng">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B2719"/>
                    </a:solidFill>
                  </a:tcPr>
                </a:tc>
                <a:tc>
                  <a:txBody>
                    <a:bodyPr/>
                    <a:lstStyle/>
                    <a:p>
                      <a:pPr marL="0" lvl="0" indent="0" algn="l" rtl="0">
                        <a:spcBef>
                          <a:spcPts val="0"/>
                        </a:spcBef>
                        <a:spcAft>
                          <a:spcPts val="0"/>
                        </a:spcAft>
                        <a:buNone/>
                      </a:pPr>
                      <a:r>
                        <a:rPr lang="fi-FI" sz="800" b="1">
                          <a:solidFill>
                            <a:srgbClr val="DB2719"/>
                          </a:solidFill>
                        </a:rPr>
                        <a:t>Ajattelu ja oppimaan oppiminen</a:t>
                      </a:r>
                      <a:endParaRPr sz="800" b="1">
                        <a:solidFill>
                          <a:schemeClr val="dk1"/>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Käytän keinoja vahvistaakseni omaa tarkkaavaisuuttani sekä keskittymistäni.</a:t>
                      </a:r>
                      <a:endParaRPr sz="700"/>
                    </a:p>
                    <a:p>
                      <a:pPr marL="0" lvl="0" indent="0" algn="l" rtl="0">
                        <a:spcBef>
                          <a:spcPts val="0"/>
                        </a:spcBef>
                        <a:spcAft>
                          <a:spcPts val="0"/>
                        </a:spcAft>
                        <a:buNone/>
                      </a:pPr>
                      <a:r>
                        <a:rPr lang="fi-FI" sz="700"/>
                        <a:t>Tunnistan omat tunteeni ja opin selviytymään niiden kanssa.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Luotan omiin näkemyksiini ja hyödynnän sekä arvostan koulun ulkopuolelta itse hankkimaani osaamista.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Argumentoin, päättelen ja pohdin. Esitän omia ideoitani ja ajatuksiani. Tutkin yksin ja yhdessä tiedon rakentumista.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Työskentelen oppiainerajat ylittäen ja tutkin ilmiöitä erilaisin keinoin teknologiaa hyödyntäen. Havainnointiherkkyyteni ja yhteistyötaitoni kehittyvät.</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Ajattelutaitoni, oppimismotivaationi, eettinen ajatteluni ja opiskeluni merkitys tulevaisuudelleni vahvistuu. Uskon kykyyni oppia.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1"/>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L2</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01BE"/>
                    </a:solidFill>
                  </a:tcPr>
                </a:tc>
                <a:tc>
                  <a:txBody>
                    <a:bodyPr/>
                    <a:lstStyle/>
                    <a:p>
                      <a:pPr marL="0" lvl="0" indent="0" algn="l" rtl="0">
                        <a:spcBef>
                          <a:spcPts val="0"/>
                        </a:spcBef>
                        <a:spcAft>
                          <a:spcPts val="0"/>
                        </a:spcAft>
                        <a:buClr>
                          <a:schemeClr val="dk1"/>
                        </a:buClr>
                        <a:buSzPts val="1100"/>
                        <a:buFont typeface="Arial"/>
                        <a:buNone/>
                      </a:pPr>
                      <a:r>
                        <a:rPr lang="fi-FI" sz="800" b="1">
                          <a:solidFill>
                            <a:srgbClr val="0001BE"/>
                          </a:solidFill>
                        </a:rPr>
                        <a:t>Kulttuurinen osaaminen, vuorovaikutus ja ilmaisu</a:t>
                      </a:r>
                      <a:endParaRPr sz="800" b="1">
                        <a:solidFill>
                          <a:srgbClr val="0001B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Muodostan omaa kulttuuri- identiteettiäni ja kulttuurisesti kestävää elämäntapaa.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Ymmärrän, että kulttuurinen moninaisuus on voimavara.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Ilmaisen mielipiteeni rakentavasti eri keinoin ja luon myönteistä ilmapiiriä.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Arvostan, ylläpidän ja luon uutta kulttuuriperintöä.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Maailmankuvani avartuu kansainvälisyyteen.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2"/>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L3</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72C6"/>
                    </a:solidFill>
                  </a:tcPr>
                </a:tc>
                <a:tc>
                  <a:txBody>
                    <a:bodyPr/>
                    <a:lstStyle/>
                    <a:p>
                      <a:pPr marL="0" lvl="0" indent="0" algn="l" rtl="0">
                        <a:spcBef>
                          <a:spcPts val="0"/>
                        </a:spcBef>
                        <a:spcAft>
                          <a:spcPts val="0"/>
                        </a:spcAft>
                        <a:buNone/>
                      </a:pPr>
                      <a:r>
                        <a:rPr lang="fi-FI" sz="800" b="1">
                          <a:solidFill>
                            <a:srgbClr val="0072C6"/>
                          </a:solidFill>
                        </a:rPr>
                        <a:t>Itsestä huolehtiminen ja arjen taidot </a:t>
                      </a:r>
                      <a:endParaRPr sz="800" b="1">
                        <a:solidFill>
                          <a:srgbClr val="0072C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i-FI" sz="700"/>
                        <a:t>Saan ohjausta oman talouden suunnitteluun ja siitä huolehtimiseen.</a:t>
                      </a:r>
                      <a:endParaRPr sz="700"/>
                    </a:p>
                    <a:p>
                      <a:pPr marL="0" lvl="0" indent="0" algn="l" rtl="0">
                        <a:spcBef>
                          <a:spcPts val="0"/>
                        </a:spcBef>
                        <a:spcAft>
                          <a:spcPts val="0"/>
                        </a:spcAft>
                        <a:buNone/>
                      </a:pPr>
                      <a:r>
                        <a:rPr lang="fi-FI" sz="700"/>
                        <a:t>Tarkastelen omia kulutustottumuksia kestävän tulevaisuuden näkökulmasta sekä mainosviestintää analyyttisesti.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Otan vastuuta itsestä, toisista ja arjen sujumisesta. Minulla on mahdollisuus osallistua koulutyön ja oppimisympäristön suunnitteluun ja toteutukseen.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Tiedän terveiden elämäntapojen tärkeyden. Harjoittelen sosiaalisia- ja tunnetaitoja. Harjoittelen yksityisyyden ja henkilökohtaisten rajojen suojaamista.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ennakoimaan ja välttämään vaaratilanteita sekä toimimaan onnettomuustilanteessa tarkoituksenmukaisesti. Toimin vastuullisesti liikenteessä.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3"/>
                  </a:ext>
                </a:extLst>
              </a:tr>
              <a:tr h="7037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L4</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9FC9EB"/>
                    </a:solidFill>
                  </a:tcPr>
                </a:tc>
                <a:tc>
                  <a:txBody>
                    <a:bodyPr/>
                    <a:lstStyle/>
                    <a:p>
                      <a:pPr marL="0" lvl="0" indent="0" algn="l" rtl="0">
                        <a:spcBef>
                          <a:spcPts val="0"/>
                        </a:spcBef>
                        <a:spcAft>
                          <a:spcPts val="0"/>
                        </a:spcAft>
                        <a:buNone/>
                      </a:pPr>
                      <a:r>
                        <a:rPr lang="fi-FI" sz="800" b="1">
                          <a:solidFill>
                            <a:srgbClr val="9FC9EB"/>
                          </a:solidFill>
                        </a:rPr>
                        <a:t>Monilukutaito</a:t>
                      </a:r>
                      <a:endParaRPr sz="800" b="1">
                        <a:solidFill>
                          <a:srgbClr val="9FC9EB"/>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lukea/kuunnella, tuottaa ja analysoida erilaisia opiskeluun ja yhteiskuntaan liittyviä tekstejä ja suhtautua tekstien sisältöön kriittisesti.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Saan teksteistä iloa ja viihdykettä elämääni ja osaan valita minua kiinnostavia tekstejä.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Ymmärrän, miten teksteillä voi vaikuttaa ja osaan käyttää vaikuttamiskeinoja myös itse.</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keskustella teksteistä, työstää niitä yhdessä muiden kanssa ja käyttää tekstejä tehokkaasti opiskelussa.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4"/>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L5</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9246"/>
                    </a:solidFill>
                  </a:tcPr>
                </a:tc>
                <a:tc>
                  <a:txBody>
                    <a:bodyPr/>
                    <a:lstStyle/>
                    <a:p>
                      <a:pPr marL="0" lvl="0" indent="0" algn="l" rtl="0">
                        <a:spcBef>
                          <a:spcPts val="0"/>
                        </a:spcBef>
                        <a:spcAft>
                          <a:spcPts val="0"/>
                        </a:spcAft>
                        <a:buNone/>
                      </a:pPr>
                      <a:r>
                        <a:rPr lang="fi-FI" sz="800" b="1">
                          <a:solidFill>
                            <a:srgbClr val="009246"/>
                          </a:solidFill>
                        </a:rPr>
                        <a:t>Tieto- ja viestintäteknologian osaaminen</a:t>
                      </a:r>
                      <a:endParaRPr sz="800" b="1">
                        <a:solidFill>
                          <a:srgbClr val="00924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oma- aloitteisesti ja monipuolisesti hyödyntää omaa/koulun mobiililaitetta oppimisessa.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vuorovaikuttaa ja verkostoitua avoimissa verkkoympäristöissä ja suhtautua vastuullisesti niissä toimimiseen.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suhtautua kriittisesti netissä olevaan tietoon, tehdä   johtopäätöksiä ja hakemaan monipuolisesti tietoa eri kanavista.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oma- aloitteisesti toimia vastuullisesti ja turvallisesti ja säätelemään oman tiedon näkymistä netissä.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oma-aloitteisesti valita laitteen, ohjelmiston ja palvelun. Tuotan monipuolisesti mediaa. Tutustun oikeaan ohjelmointikieleen.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5"/>
                  </a:ext>
                </a:extLst>
              </a:tr>
              <a:tr h="7318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L6</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00D7A7"/>
                    </a:solidFill>
                  </a:tcPr>
                </a:tc>
                <a:tc>
                  <a:txBody>
                    <a:bodyPr/>
                    <a:lstStyle/>
                    <a:p>
                      <a:pPr marL="0" lvl="0" indent="0" algn="l" rtl="0">
                        <a:spcBef>
                          <a:spcPts val="0"/>
                        </a:spcBef>
                        <a:spcAft>
                          <a:spcPts val="0"/>
                        </a:spcAft>
                        <a:buNone/>
                      </a:pPr>
                      <a:r>
                        <a:rPr lang="fi-FI" sz="800" b="1">
                          <a:solidFill>
                            <a:srgbClr val="00D7A6"/>
                          </a:solidFill>
                        </a:rPr>
                        <a:t>Työelämätaidot ja yrittäjyys</a:t>
                      </a:r>
                      <a:endParaRPr sz="800" b="1">
                        <a:solidFill>
                          <a:srgbClr val="00D7A6"/>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Haluan ja kykenen kehittymään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Minulla on taito toimia ryhmän vastuullisena jäsenenä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Teen oppijalähtöisiä projekteja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6"/>
                  </a:ext>
                </a:extLst>
              </a:tr>
              <a:tr h="656350">
                <a:tc>
                  <a:txBody>
                    <a:bodyPr/>
                    <a:lstStyle/>
                    <a:p>
                      <a:pPr marL="0" lvl="0" indent="0" algn="ctr" rtl="0">
                        <a:spcBef>
                          <a:spcPts val="0"/>
                        </a:spcBef>
                        <a:spcAft>
                          <a:spcPts val="0"/>
                        </a:spcAft>
                        <a:buNone/>
                      </a:pPr>
                      <a:r>
                        <a:rPr lang="fi-FI" sz="1000">
                          <a:solidFill>
                            <a:srgbClr val="FFFFFF"/>
                          </a:solidFill>
                          <a:latin typeface="Arial Black"/>
                          <a:ea typeface="Arial Black"/>
                          <a:cs typeface="Arial Black"/>
                          <a:sym typeface="Arial Black"/>
                        </a:rPr>
                        <a:t>L7</a:t>
                      </a:r>
                      <a:endParaRPr sz="1000">
                        <a:solidFill>
                          <a:srgbClr val="FFFFFF"/>
                        </a:solidFill>
                        <a:latin typeface="Arial Black"/>
                        <a:ea typeface="Arial Black"/>
                        <a:cs typeface="Arial Black"/>
                        <a:sym typeface="Arial Black"/>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FFC61E"/>
                    </a:solidFill>
                  </a:tcPr>
                </a:tc>
                <a:tc>
                  <a:txBody>
                    <a:bodyPr/>
                    <a:lstStyle/>
                    <a:p>
                      <a:pPr marL="0" lvl="0" indent="0" algn="l" rtl="0">
                        <a:spcBef>
                          <a:spcPts val="0"/>
                        </a:spcBef>
                        <a:spcAft>
                          <a:spcPts val="0"/>
                        </a:spcAft>
                        <a:buNone/>
                      </a:pPr>
                      <a:r>
                        <a:rPr lang="fi-FI" sz="800" b="1">
                          <a:solidFill>
                            <a:srgbClr val="FFC61E"/>
                          </a:solidFill>
                        </a:rPr>
                        <a:t>Osallistuminen, vaikuttaminen ja kestävän tulevaisuuden rakentaminen </a:t>
                      </a:r>
                      <a:endParaRPr sz="800" b="1">
                        <a:solidFill>
                          <a:srgbClr val="FFC61E"/>
                        </a:solidFill>
                      </a:endParaRPr>
                    </a:p>
                  </a:txBody>
                  <a:tcPr marL="91425" marR="91425" marT="91425" marB="91425" anchor="ctr">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Minä yhteiskunnan jäsenenä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Ymmärrän vaikuttamisen mahdollisuuksia.</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Osaan tarvittaessa olla aktiivinen kansalainen.</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Toimin kestävän elämäntavan mukaisesti.</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700"/>
                        <a:t>Opin ottamaan vastuuta ympäristöstä.</a:t>
                      </a:r>
                      <a:endParaRPr sz="7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06" name="Google Shape;406;p50"/>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solidFill>
                  <a:schemeClr val="dk1"/>
                </a:solidFill>
                <a:latin typeface="Arial"/>
                <a:ea typeface="Arial"/>
                <a:cs typeface="Arial"/>
                <a:sym typeface="Arial"/>
              </a:rPr>
              <a:t>ILMIÖ</a:t>
            </a:r>
            <a:r>
              <a:rPr lang="fi-FI" sz="1200" b="1">
                <a:solidFill>
                  <a:schemeClr val="dk1"/>
                </a:solidFill>
              </a:rPr>
              <a:t>:________________________________________________</a:t>
            </a:r>
            <a:endParaRPr>
              <a:solidFill>
                <a:schemeClr val="dk1"/>
              </a:solidFill>
            </a:endParaRPr>
          </a:p>
          <a:p>
            <a:pPr marL="0" lvl="0" indent="0" algn="l" rtl="0">
              <a:lnSpc>
                <a:spcPct val="90000"/>
              </a:lnSpc>
              <a:spcBef>
                <a:spcPts val="600"/>
              </a:spcBef>
              <a:spcAft>
                <a:spcPts val="0"/>
              </a:spcAft>
              <a:buClr>
                <a:srgbClr val="343D58"/>
              </a:buClr>
              <a:buSzPts val="800"/>
              <a:buFont typeface="Arial"/>
              <a:buNone/>
            </a:pPr>
            <a:r>
              <a:rPr lang="fi-FI" sz="800">
                <a:solidFill>
                  <a:schemeClr val="dk1"/>
                </a:solidFill>
              </a:rPr>
              <a:t>Kirjoita tähän tutkittavan ilmiön nimi</a:t>
            </a:r>
            <a:endParaRPr>
              <a:solidFill>
                <a:schemeClr val="dk1"/>
              </a:solidFill>
            </a:endParaRPr>
          </a:p>
        </p:txBody>
      </p:sp>
      <p:sp>
        <p:nvSpPr>
          <p:cNvPr id="407" name="Google Shape;407;p50"/>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lvl="0" indent="0" algn="l" rtl="0">
              <a:lnSpc>
                <a:spcPct val="90000"/>
              </a:lnSpc>
              <a:spcBef>
                <a:spcPts val="600"/>
              </a:spcBef>
              <a:spcAft>
                <a:spcPts val="0"/>
              </a:spcAft>
              <a:buClr>
                <a:srgbClr val="343D58"/>
              </a:buClr>
              <a:buSzPts val="800"/>
              <a:buFont typeface="Arial"/>
              <a:buNone/>
            </a:pPr>
            <a:r>
              <a:rPr lang="fi-FI" sz="800" b="1">
                <a:solidFill>
                  <a:schemeClr val="dk1"/>
                </a:solidFill>
              </a:rPr>
              <a:t>LAAJA-ALAISEN OSAAMISEN TYÖVÄLINE</a:t>
            </a:r>
            <a:endParaRPr sz="800" b="1"/>
          </a:p>
        </p:txBody>
      </p:sp>
      <p:sp>
        <p:nvSpPr>
          <p:cNvPr id="408" name="Google Shape;408;p50"/>
          <p:cNvSpPr txBox="1">
            <a:spLocks noGrp="1"/>
          </p:cNvSpPr>
          <p:nvPr>
            <p:ph type="sldNum" idx="12"/>
          </p:nvPr>
        </p:nvSpPr>
        <p:spPr>
          <a:xfrm>
            <a:off x="10590180" y="64212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9</a:t>
            </a:fld>
            <a:endParaRPr/>
          </a:p>
        </p:txBody>
      </p:sp>
      <p:sp>
        <p:nvSpPr>
          <p:cNvPr id="409" name="Google Shape;409;p50"/>
          <p:cNvSpPr txBox="1"/>
          <p:nvPr/>
        </p:nvSpPr>
        <p:spPr>
          <a:xfrm>
            <a:off x="7001525" y="210900"/>
            <a:ext cx="4733400" cy="322500"/>
          </a:xfrm>
          <a:prstGeom prst="rect">
            <a:avLst/>
          </a:prstGeom>
          <a:noFill/>
          <a:ln>
            <a:noFill/>
          </a:ln>
        </p:spPr>
        <p:txBody>
          <a:bodyPr spcFirstLastPara="1" wrap="square" lIns="18000" tIns="0" rIns="0" bIns="0" anchor="t" anchorCtr="0">
            <a:noAutofit/>
          </a:bodyPr>
          <a:lstStyle/>
          <a:p>
            <a:pPr marL="0" marR="0" lvl="0" indent="0" algn="r" rtl="0">
              <a:lnSpc>
                <a:spcPct val="90000"/>
              </a:lnSpc>
              <a:spcBef>
                <a:spcPts val="600"/>
              </a:spcBef>
              <a:spcAft>
                <a:spcPts val="0"/>
              </a:spcAft>
              <a:buClr>
                <a:srgbClr val="343D58"/>
              </a:buClr>
              <a:buSzPts val="800"/>
              <a:buFont typeface="Arial"/>
              <a:buNone/>
            </a:pPr>
            <a:r>
              <a:rPr lang="fi-FI" sz="1200" b="1"/>
              <a:t>VUOSILUOKAT 7-9</a:t>
            </a:r>
            <a:endParaRPr/>
          </a:p>
        </p:txBody>
      </p:sp>
      <p:sp>
        <p:nvSpPr>
          <p:cNvPr id="410" name="Google Shape;410;p50"/>
          <p:cNvSpPr txBox="1">
            <a:spLocks noGrp="1"/>
          </p:cNvSpPr>
          <p:nvPr>
            <p:ph type="body" idx="1"/>
          </p:nvPr>
        </p:nvSpPr>
        <p:spPr>
          <a:xfrm>
            <a:off x="6781800" y="6287850"/>
            <a:ext cx="4685100" cy="5304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800" b="1"/>
          </a:p>
          <a:p>
            <a:pPr marL="0" lvl="0" indent="0" algn="r" rtl="0">
              <a:spcBef>
                <a:spcPts val="0"/>
              </a:spcBef>
              <a:spcAft>
                <a:spcPts val="0"/>
              </a:spcAft>
              <a:buNone/>
            </a:pPr>
            <a:r>
              <a:rPr lang="fi-FI" sz="800" b="1"/>
              <a:t>Lähde: </a:t>
            </a:r>
            <a:r>
              <a:rPr lang="fi-FI" sz="800"/>
              <a:t>Lahden perusopetuksen laaja-alaisen osaamisen ja toiminnan ydin kuvaus</a:t>
            </a:r>
            <a:endParaRPr sz="800"/>
          </a:p>
          <a:p>
            <a:pPr marL="0" lvl="0" indent="0" algn="r" rtl="0">
              <a:spcBef>
                <a:spcPts val="0"/>
              </a:spcBef>
              <a:spcAft>
                <a:spcPts val="0"/>
              </a:spcAft>
              <a:buNone/>
            </a:pPr>
            <a:r>
              <a:rPr lang="fi-FI" sz="800" u="sng">
                <a:solidFill>
                  <a:schemeClr val="hlink"/>
                </a:solidFill>
                <a:hlinkClick r:id="rId3"/>
              </a:rPr>
              <a:t>https://www.lahti.fi/PalvelutSite/PerusopetusSite/Documents/Laaja-alaisen%20osaamisen%20nostot.pdf</a:t>
            </a:r>
            <a:r>
              <a:rPr lang="fi-FI" sz="800"/>
              <a:t> </a:t>
            </a:r>
            <a:endParaRPr sz="800"/>
          </a:p>
        </p:txBody>
      </p:sp>
    </p:spTree>
  </p:cSld>
  <p:clrMapOvr>
    <a:masterClrMapping/>
  </p:clrMapOvr>
</p:sld>
</file>

<file path=ppt/theme/theme1.xml><?xml version="1.0" encoding="utf-8"?>
<a:theme xmlns:a="http://schemas.openxmlformats.org/drawingml/2006/main" name="Office Theme">
  <a:themeElements>
    <a:clrScheme name="Custom 1">
      <a:dk1>
        <a:srgbClr val="343D58"/>
      </a:dk1>
      <a:lt1>
        <a:srgbClr val="FFFFFF"/>
      </a:lt1>
      <a:dk2>
        <a:srgbClr val="343D58"/>
      </a:dk2>
      <a:lt2>
        <a:srgbClr val="EBEBEB"/>
      </a:lt2>
      <a:accent1>
        <a:srgbClr val="ED3B56"/>
      </a:accent1>
      <a:accent2>
        <a:srgbClr val="F9C22D"/>
      </a:accent2>
      <a:accent3>
        <a:srgbClr val="41D3BD"/>
      </a:accent3>
      <a:accent4>
        <a:srgbClr val="4C2A85"/>
      </a:accent4>
      <a:accent5>
        <a:srgbClr val="000000"/>
      </a:accent5>
      <a:accent6>
        <a:srgbClr val="000000"/>
      </a:accent6>
      <a:hlink>
        <a:srgbClr val="48A1F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4b5fd0cd-a615-46ae-ab86-79584c8b7ad4">
      <UserInfo>
        <DisplayName/>
        <AccountId xsi:nil="true"/>
        <AccountType/>
      </UserInfo>
    </Owner>
    <Has_Leaders_Only_SectionGroup xmlns="4b5fd0cd-a615-46ae-ab86-79584c8b7ad4" xsi:nil="true"/>
    <TeamsChannelId xmlns="4b5fd0cd-a615-46ae-ab86-79584c8b7ad4" xsi:nil="true"/>
    <IsNotebookLocked xmlns="4b5fd0cd-a615-46ae-ab86-79584c8b7ad4" xsi:nil="true"/>
    <NotebookType xmlns="4b5fd0cd-a615-46ae-ab86-79584c8b7ad4" xsi:nil="true"/>
    <Math_Settings xmlns="4b5fd0cd-a615-46ae-ab86-79584c8b7ad4" xsi:nil="true"/>
    <FolderType xmlns="4b5fd0cd-a615-46ae-ab86-79584c8b7ad4" xsi:nil="true"/>
    <Distribution_Groups xmlns="4b5fd0cd-a615-46ae-ab86-79584c8b7ad4" xsi:nil="true"/>
    <Self_Registration_Enabled xmlns="4b5fd0cd-a615-46ae-ab86-79584c8b7ad4" xsi:nil="true"/>
    <AppVersion xmlns="4b5fd0cd-a615-46ae-ab86-79584c8b7ad4" xsi:nil="true"/>
    <Is_Collaboration_Space_Locked xmlns="4b5fd0cd-a615-46ae-ab86-79584c8b7ad4" xsi:nil="true"/>
    <LMS_Mappings xmlns="4b5fd0cd-a615-46ae-ab86-79584c8b7ad4" xsi:nil="true"/>
    <Invited_Leaders xmlns="4b5fd0cd-a615-46ae-ab86-79584c8b7ad4" xsi:nil="true"/>
    <CultureName xmlns="4b5fd0cd-a615-46ae-ab86-79584c8b7ad4" xsi:nil="true"/>
    <Leaders xmlns="4b5fd0cd-a615-46ae-ab86-79584c8b7ad4">
      <UserInfo>
        <DisplayName/>
        <AccountId xsi:nil="true"/>
        <AccountType/>
      </UserInfo>
    </Leaders>
    <Templates xmlns="4b5fd0cd-a615-46ae-ab86-79584c8b7ad4" xsi:nil="true"/>
    <Members xmlns="4b5fd0cd-a615-46ae-ab86-79584c8b7ad4">
      <UserInfo>
        <DisplayName/>
        <AccountId xsi:nil="true"/>
        <AccountType/>
      </UserInfo>
    </Members>
    <Member_Groups xmlns="4b5fd0cd-a615-46ae-ab86-79584c8b7ad4">
      <UserInfo>
        <DisplayName/>
        <AccountId xsi:nil="true"/>
        <AccountType/>
      </UserInfo>
    </Member_Groups>
    <DefaultSectionNames xmlns="4b5fd0cd-a615-46ae-ab86-79584c8b7ad4" xsi:nil="true"/>
    <Invited_Members xmlns="4b5fd0cd-a615-46ae-ab86-79584c8b7a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22" ma:contentTypeDescription="Luo uusi asiakirja." ma:contentTypeScope="" ma:versionID="10fd5199cdabee57dec727d03bdf60dd">
  <xsd:schema xmlns:xsd="http://www.w3.org/2001/XMLSchema" xmlns:xs="http://www.w3.org/2001/XMLSchema" xmlns:p="http://schemas.microsoft.com/office/2006/metadata/properties" xmlns:ns2="4b5fd0cd-a615-46ae-ab86-79584c8b7ad4" targetNamespace="http://schemas.microsoft.com/office/2006/metadata/properties" ma:root="true" ma:fieldsID="b9229f7cef13a528dfa371e86b24d5c4" ns2:_="">
    <xsd:import namespace="4b5fd0cd-a615-46ae-ab86-79584c8b7ad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A146A-590F-4EC2-A7A5-098E1D413980}">
  <ds:schemaRefs>
    <ds:schemaRef ds:uri="http://purl.org/dc/terms/"/>
    <ds:schemaRef ds:uri="4b5fd0cd-a615-46ae-ab86-79584c8b7ad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9B5671-F854-4CA6-8D0E-32D6831E94A2}">
  <ds:schemaRefs>
    <ds:schemaRef ds:uri="http://schemas.microsoft.com/sharepoint/v3/contenttype/forms"/>
  </ds:schemaRefs>
</ds:datastoreItem>
</file>

<file path=customXml/itemProps3.xml><?xml version="1.0" encoding="utf-8"?>
<ds:datastoreItem xmlns:ds="http://schemas.openxmlformats.org/officeDocument/2006/customXml" ds:itemID="{432F233A-CD84-4672-81CF-9F4E94E6F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fd0cd-a615-46ae-ab86-79584c8b7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4489</Words>
  <Application>Microsoft Office PowerPoint</Application>
  <PresentationFormat>Laajakuva</PresentationFormat>
  <Paragraphs>714</Paragraphs>
  <Slides>16</Slides>
  <Notes>16</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16</vt:i4>
      </vt:variant>
    </vt:vector>
  </HeadingPairs>
  <TitlesOfParts>
    <vt:vector size="21" baseType="lpstr">
      <vt:lpstr>Arial Black</vt:lpstr>
      <vt:lpstr>Arial</vt:lpstr>
      <vt:lpstr>Calibri</vt:lpstr>
      <vt:lpstr>Office Theme</vt:lpstr>
      <vt:lpstr>HKI-perus</vt:lpstr>
      <vt:lpstr>Ilmiöoppimisen arvioinnin  työkalut</vt:lpstr>
      <vt:lpstr>Ohjeistus työkalujen käyttöön</vt:lpstr>
      <vt:lpstr>Arviointityökalut ilmiöoppimisen eri vaiheisiin </vt:lpstr>
      <vt:lpstr>Laaja-alaisen osaamisen arviointi </vt:lpstr>
      <vt:lpstr>Työkalut </vt:lpstr>
      <vt:lpstr>Laaja-alaisen osaamisen tavoitteet</vt:lpstr>
      <vt:lpstr>PowerPoint-esitys</vt:lpstr>
      <vt:lpstr>PowerPoint-esitys</vt:lpstr>
      <vt:lpstr>PowerPoint-esitys</vt:lpstr>
      <vt:lpstr>Laaja-alaisen osaamisen arviointitaulukko </vt:lpstr>
      <vt:lpstr>PowerPoint-esitys</vt:lpstr>
      <vt:lpstr>PowerPoint-esitys</vt:lpstr>
      <vt:lpstr>PowerPoint-esitys</vt:lpstr>
      <vt:lpstr>PowerPoint-esitys</vt:lpstr>
      <vt:lpstr>Laaja-alaisen osaamisen itsearviointi taitotasoilla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Ilmiöoppimisen arvioinnin  työkalut</dc:title>
  <dc:creator>Halkilahti Heidi</dc:creator>
  <cp:lastModifiedBy>Juntunen Seija</cp:lastModifiedBy>
  <cp:revision>2</cp:revision>
  <dcterms:modified xsi:type="dcterms:W3CDTF">2020-02-05T10:28:35Z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