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 id="2147483683" r:id="rId5"/>
  </p:sldMasterIdLst>
  <p:notesMasterIdLst>
    <p:notesMasterId r:id="rId15"/>
  </p:notesMasterIdLst>
  <p:sldIdLst>
    <p:sldId id="256" r:id="rId6"/>
    <p:sldId id="257" r:id="rId7"/>
    <p:sldId id="258" r:id="rId8"/>
    <p:sldId id="259" r:id="rId9"/>
    <p:sldId id="260" r:id="rId10"/>
    <p:sldId id="261" r:id="rId11"/>
    <p:sldId id="262" r:id="rId12"/>
    <p:sldId id="263" r:id="rId13"/>
    <p:sldId id="285" r:id="rId14"/>
  </p:sldIdLst>
  <p:sldSz cx="12192000" cy="6858000"/>
  <p:notesSz cx="6808788" cy="9940925"/>
  <p:embeddedFontLst>
    <p:embeddedFont>
      <p:font typeface="Arial Black" panose="020B0A04020102020204" pitchFamily="34" charset="0"/>
      <p:regular r:id="rId16"/>
      <p:bold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00">
          <p15:clr>
            <a:srgbClr val="9AA0A6"/>
          </p15:clr>
        </p15:guide>
        <p15:guide id="2" pos="7347">
          <p15:clr>
            <a:srgbClr val="9AA0A6"/>
          </p15:clr>
        </p15:guide>
        <p15:guide id="3" orient="horz" pos="73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5C2EAF-8482-41FC-94B3-E6EEAC4F992E}">
  <a:tblStyle styleId="{A95C2EAF-8482-41FC-94B3-E6EEAC4F99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pos="300"/>
        <p:guide pos="7347"/>
        <p:guide orient="horz" pos="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475" cy="49877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6737" y="0"/>
            <a:ext cx="2950475" cy="49877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154"/>
            <a:ext cx="2950475" cy="49877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02272d516_0_1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02272d516_0_1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Clr>
                <a:srgbClr val="000000"/>
              </a:buClr>
              <a:buSzPts val="1400"/>
              <a:buFont typeface="Arial"/>
              <a:buAutoNum type="arabicPeriod"/>
            </a:pPr>
            <a:endParaRPr>
              <a:solidFill>
                <a:srgbClr val="000000"/>
              </a:solidFill>
              <a:latin typeface="Arial"/>
              <a:ea typeface="Arial"/>
              <a:cs typeface="Arial"/>
              <a:sym typeface="Arial"/>
            </a:endParaRPr>
          </a:p>
        </p:txBody>
      </p:sp>
      <p:sp>
        <p:nvSpPr>
          <p:cNvPr id="207" name="Google Shape;207;g602272d516_0_1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02272d516_0_16: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i-FI" sz="1100">
                <a:solidFill>
                  <a:srgbClr val="1F497D"/>
                </a:solidFill>
              </a:rPr>
              <a:t>työkalujen soveltuvuudesta 0365 ja google-ympäristöihin?</a:t>
            </a:r>
            <a:endParaRPr/>
          </a:p>
        </p:txBody>
      </p:sp>
      <p:sp>
        <p:nvSpPr>
          <p:cNvPr id="212" name="Google Shape;212;g602272d516_0_1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02272d516_2_26: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18" name="Google Shape;218;g602272d516_2_2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5b1c14422_0_76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5b1c14422_0_769: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75b1c14422_0_769: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5b1c14422_2_2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5b1c14422_2_23: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75b1c14422_2_23: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5b1c14422_0_17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5b1c14422_0_174: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spcBef>
                <a:spcPts val="1200"/>
              </a:spcBef>
              <a:spcAft>
                <a:spcPts val="0"/>
              </a:spcAft>
              <a:buNone/>
            </a:pPr>
            <a:endParaRPr/>
          </a:p>
        </p:txBody>
      </p:sp>
      <p:sp>
        <p:nvSpPr>
          <p:cNvPr id="289" name="Google Shape;289;g75b1c14422_0_174: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5b1c14422_0_200: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000">
              <a:latin typeface="Arial"/>
              <a:ea typeface="Arial"/>
              <a:cs typeface="Arial"/>
              <a:sym typeface="Arial"/>
            </a:endParaRPr>
          </a:p>
        </p:txBody>
      </p:sp>
      <p:sp>
        <p:nvSpPr>
          <p:cNvPr id="315" name="Google Shape;315;g75b1c14422_0_20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5b1c14422_0_210:notes"/>
          <p:cNvSpPr txBox="1">
            <a:spLocks noGrp="1"/>
          </p:cNvSpPr>
          <p:nvPr>
            <p:ph type="body" idx="1"/>
          </p:nvPr>
        </p:nvSpPr>
        <p:spPr>
          <a:xfrm>
            <a:off x="680878" y="4784070"/>
            <a:ext cx="5447100" cy="3914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75b1c14422_0_21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602272d516_2_2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602272d516_2_20:notes"/>
          <p:cNvSpPr txBox="1">
            <a:spLocks noGrp="1"/>
          </p:cNvSpPr>
          <p:nvPr>
            <p:ph type="body" idx="1"/>
          </p:nvPr>
        </p:nvSpPr>
        <p:spPr>
          <a:xfrm>
            <a:off x="680879" y="4784070"/>
            <a:ext cx="5447100" cy="3914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g602272d516_2_20:notes"/>
          <p:cNvSpPr txBox="1">
            <a:spLocks noGrp="1"/>
          </p:cNvSpPr>
          <p:nvPr>
            <p:ph type="sldNum" idx="12"/>
          </p:nvPr>
        </p:nvSpPr>
        <p:spPr>
          <a:xfrm>
            <a:off x="3856737" y="9442154"/>
            <a:ext cx="2950500" cy="498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6178351" y="0"/>
            <a:ext cx="6013649" cy="6858000"/>
          </a:xfrm>
          <a:prstGeom prst="rect">
            <a:avLst/>
          </a:prstGeom>
          <a:solidFill>
            <a:srgbClr val="EAEAEA"/>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body" idx="1"/>
          </p:nvPr>
        </p:nvSpPr>
        <p:spPr>
          <a:xfrm>
            <a:off x="1219199" y="4653848"/>
            <a:ext cx="4876799" cy="405750"/>
          </a:xfrm>
          <a:prstGeom prst="rect">
            <a:avLst/>
          </a:prstGeom>
          <a:noFill/>
          <a:ln>
            <a:noFill/>
          </a:ln>
        </p:spPr>
        <p:txBody>
          <a:bodyPr spcFirstLastPara="1" wrap="square" lIns="54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body" idx="3"/>
          </p:nvPr>
        </p:nvSpPr>
        <p:spPr>
          <a:xfrm>
            <a:off x="1219199" y="4901438"/>
            <a:ext cx="4876799" cy="699383"/>
          </a:xfrm>
          <a:prstGeom prst="rect">
            <a:avLst/>
          </a:prstGeom>
          <a:noFill/>
          <a:ln>
            <a:noFill/>
          </a:ln>
        </p:spPr>
        <p:txBody>
          <a:bodyPr spcFirstLastPara="1" wrap="square" lIns="43200" tIns="0" rIns="0" bIns="0" anchor="t" anchorCtr="0">
            <a:noAutofit/>
          </a:bodyPr>
          <a:lstStyle>
            <a:lvl1pPr marL="457200" marR="0" lvl="0" indent="-228600" algn="l" rtl="0">
              <a:lnSpc>
                <a:spcPct val="110000"/>
              </a:lnSpc>
              <a:spcBef>
                <a:spcPts val="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L="914400" marR="0" lvl="1"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2"/>
          <p:cNvSpPr txBox="1"/>
          <p:nvPr/>
        </p:nvSpPr>
        <p:spPr>
          <a:xfrm>
            <a:off x="2272274" y="5965898"/>
            <a:ext cx="2461834" cy="169277"/>
          </a:xfrm>
          <a:prstGeom prst="rect">
            <a:avLst/>
          </a:prstGeom>
          <a:noFill/>
          <a:ln>
            <a:noFill/>
          </a:ln>
        </p:spPr>
        <p:txBody>
          <a:bodyPr spcFirstLastPara="1" wrap="square" lIns="54000" tIns="0" rIns="0" bIns="0" anchor="t" anchorCtr="0">
            <a:noAutofit/>
          </a:bodyPr>
          <a:lstStyle/>
          <a:p>
            <a:pPr marL="0" marR="0" lvl="0" indent="0" algn="l" rtl="0">
              <a:spcBef>
                <a:spcPts val="0"/>
              </a:spcBef>
              <a:spcAft>
                <a:spcPts val="0"/>
              </a:spcAft>
              <a:buNone/>
            </a:pPr>
            <a:r>
              <a:rPr lang="fi-FI" sz="1100" b="0" i="0" u="none" strike="noStrike" cap="none">
                <a:solidFill>
                  <a:srgbClr val="343D58"/>
                </a:solidFill>
                <a:latin typeface="Arial"/>
                <a:ea typeface="Arial"/>
                <a:cs typeface="Arial"/>
                <a:sym typeface="Arial"/>
              </a:rPr>
              <a:t>LINK Design and Development Oy</a:t>
            </a:r>
            <a:endParaRPr sz="1100" b="0" i="0" u="none" strike="noStrike" cap="none">
              <a:solidFill>
                <a:srgbClr val="343D58"/>
              </a:solidFill>
              <a:latin typeface="Arial"/>
              <a:ea typeface="Arial"/>
              <a:cs typeface="Arial"/>
              <a:sym typeface="Arial"/>
            </a:endParaRPr>
          </a:p>
        </p:txBody>
      </p:sp>
      <p:cxnSp>
        <p:nvCxnSpPr>
          <p:cNvPr id="15" name="Google Shape;15;p2"/>
          <p:cNvCxnSpPr/>
          <p:nvPr/>
        </p:nvCxnSpPr>
        <p:spPr>
          <a:xfrm>
            <a:off x="2189921" y="5957950"/>
            <a:ext cx="0" cy="182404"/>
          </a:xfrm>
          <a:prstGeom prst="straightConnector1">
            <a:avLst/>
          </a:prstGeom>
          <a:noFill/>
          <a:ln w="9525" cap="flat" cmpd="sng">
            <a:solidFill>
              <a:srgbClr val="343D58"/>
            </a:solidFill>
            <a:prstDash val="solid"/>
            <a:miter lim="800000"/>
            <a:headEnd type="none" w="sm" len="sm"/>
            <a:tailEnd type="none" w="sm" len="sm"/>
          </a:ln>
        </p:spPr>
      </p:cxnSp>
      <p:sp>
        <p:nvSpPr>
          <p:cNvPr id="16" name="Google Shape;16;p2"/>
          <p:cNvSpPr txBox="1"/>
          <p:nvPr/>
        </p:nvSpPr>
        <p:spPr>
          <a:xfrm>
            <a:off x="4889148" y="5967614"/>
            <a:ext cx="1335020" cy="169277"/>
          </a:xfrm>
          <a:prstGeom prst="rect">
            <a:avLst/>
          </a:prstGeom>
          <a:noFill/>
          <a:ln>
            <a:noFill/>
          </a:ln>
        </p:spPr>
        <p:txBody>
          <a:bodyPr spcFirstLastPara="1" wrap="square" lIns="21600" tIns="0" rIns="0" bIns="0" anchor="t" anchorCtr="0">
            <a:noAutofit/>
          </a:bodyPr>
          <a:lstStyle/>
          <a:p>
            <a:pPr marL="0" marR="0" lvl="0" indent="0" algn="l" rtl="0">
              <a:spcBef>
                <a:spcPts val="0"/>
              </a:spcBef>
              <a:spcAft>
                <a:spcPts val="0"/>
              </a:spcAft>
              <a:buNone/>
            </a:pPr>
            <a:r>
              <a:rPr lang="fi-FI" sz="1100" b="0" i="0" u="none" strike="noStrike" cap="none">
                <a:solidFill>
                  <a:srgbClr val="343D58"/>
                </a:solidFill>
                <a:latin typeface="Arial"/>
                <a:ea typeface="Arial"/>
                <a:cs typeface="Arial"/>
                <a:sym typeface="Arial"/>
              </a:rPr>
              <a:t>linkdesign.fi</a:t>
            </a:r>
            <a:endParaRPr sz="1100" b="0" i="0" u="none" strike="noStrike" cap="none">
              <a:solidFill>
                <a:srgbClr val="343D58"/>
              </a:solidFill>
              <a:latin typeface="Arial"/>
              <a:ea typeface="Arial"/>
              <a:cs typeface="Arial"/>
              <a:sym typeface="Arial"/>
            </a:endParaRPr>
          </a:p>
        </p:txBody>
      </p:sp>
      <p:pic>
        <p:nvPicPr>
          <p:cNvPr id="17" name="Google Shape;17;p2"/>
          <p:cNvPicPr preferRelativeResize="0"/>
          <p:nvPr/>
        </p:nvPicPr>
        <p:blipFill rotWithShape="1">
          <a:blip r:embed="rId2">
            <a:alphaModFix/>
          </a:blip>
          <a:srcRect/>
          <a:stretch/>
        </p:blipFill>
        <p:spPr>
          <a:xfrm>
            <a:off x="1266616" y="5975792"/>
            <a:ext cx="763316" cy="145393"/>
          </a:xfrm>
          <a:prstGeom prst="rect">
            <a:avLst/>
          </a:prstGeom>
          <a:noFill/>
          <a:ln>
            <a:noFill/>
          </a:ln>
        </p:spPr>
      </p:pic>
      <p:sp>
        <p:nvSpPr>
          <p:cNvPr id="18" name="Google Shape;18;p2"/>
          <p:cNvSpPr txBox="1">
            <a:spLocks noGrp="1"/>
          </p:cNvSpPr>
          <p:nvPr>
            <p:ph type="body" idx="4"/>
          </p:nvPr>
        </p:nvSpPr>
        <p:spPr>
          <a:xfrm>
            <a:off x="1219201" y="2001726"/>
            <a:ext cx="5395494" cy="2072299"/>
          </a:xfrm>
          <a:prstGeom prst="rect">
            <a:avLst/>
          </a:prstGeom>
          <a:noFill/>
          <a:ln>
            <a:noFill/>
          </a:ln>
        </p:spPr>
        <p:txBody>
          <a:bodyPr spcFirstLastPara="1" wrap="square" lIns="0" tIns="0" rIns="0" bIns="0" anchor="b" anchorCtr="0">
            <a:noAutofit/>
          </a:bodyPr>
          <a:lstStyle>
            <a:lvl1pPr marL="457200" marR="0" lvl="0" indent="-228600" algn="l" rtl="0">
              <a:lnSpc>
                <a:spcPct val="83000"/>
              </a:lnSpc>
              <a:spcBef>
                <a:spcPts val="0"/>
              </a:spcBef>
              <a:spcAft>
                <a:spcPts val="0"/>
              </a:spcAft>
              <a:buClr>
                <a:srgbClr val="343D58"/>
              </a:buClr>
              <a:buSzPts val="8000"/>
              <a:buFont typeface="Arial"/>
              <a:buNone/>
              <a:defRPr sz="8000" b="1"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9" name="Google Shape;19;p2"/>
          <p:cNvCxnSpPr/>
          <p:nvPr/>
        </p:nvCxnSpPr>
        <p:spPr>
          <a:xfrm>
            <a:off x="4769814" y="5957950"/>
            <a:ext cx="0" cy="182404"/>
          </a:xfrm>
          <a:prstGeom prst="straightConnector1">
            <a:avLst/>
          </a:prstGeom>
          <a:noFill/>
          <a:ln w="9525" cap="flat" cmpd="sng">
            <a:solidFill>
              <a:srgbClr val="343D58"/>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ystykuva ja puhekupla A">
  <p:cSld name="Pystykuva ja puhekupla A">
    <p:spTree>
      <p:nvGrpSpPr>
        <p:cNvPr id="1" name="Shape 59"/>
        <p:cNvGrpSpPr/>
        <p:nvPr/>
      </p:nvGrpSpPr>
      <p:grpSpPr>
        <a:xfrm>
          <a:off x="0" y="0"/>
          <a:ext cx="0" cy="0"/>
          <a:chOff x="0" y="0"/>
          <a:chExt cx="0" cy="0"/>
        </a:xfrm>
      </p:grpSpPr>
      <p:sp>
        <p:nvSpPr>
          <p:cNvPr id="60" name="Google Shape;60;p11"/>
          <p:cNvSpPr txBox="1"/>
          <p:nvPr/>
        </p:nvSpPr>
        <p:spPr>
          <a:xfrm>
            <a:off x="182817" y="6562498"/>
            <a:ext cx="1086836"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a:solidFill>
                  <a:srgbClr val="343D58"/>
                </a:solidFill>
                <a:latin typeface="Arial"/>
                <a:ea typeface="Arial"/>
                <a:cs typeface="Arial"/>
                <a:sym typeface="Arial"/>
              </a:rPr>
              <a:t>For the Real World.</a:t>
            </a:r>
            <a:endParaRPr sz="900" b="1">
              <a:solidFill>
                <a:srgbClr val="343D58"/>
              </a:solidFill>
              <a:latin typeface="Arial"/>
              <a:ea typeface="Arial"/>
              <a:cs typeface="Arial"/>
              <a:sym typeface="Arial"/>
            </a:endParaRPr>
          </a:p>
        </p:txBody>
      </p:sp>
      <p:sp>
        <p:nvSpPr>
          <p:cNvPr id="61" name="Google Shape;61;p11"/>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a:solidFill>
                  <a:srgbClr val="343D58"/>
                </a:solidFill>
                <a:latin typeface="Arial"/>
                <a:ea typeface="Arial"/>
                <a:cs typeface="Arial"/>
                <a:sym typeface="Arial"/>
              </a:rPr>
              <a:t>linkdesign.fi</a:t>
            </a:r>
            <a:endParaRPr sz="900" b="1">
              <a:solidFill>
                <a:srgbClr val="343D58"/>
              </a:solidFill>
              <a:latin typeface="Arial"/>
              <a:ea typeface="Arial"/>
              <a:cs typeface="Arial"/>
              <a:sym typeface="Arial"/>
            </a:endParaRPr>
          </a:p>
        </p:txBody>
      </p:sp>
      <p:sp>
        <p:nvSpPr>
          <p:cNvPr id="62" name="Google Shape;62;p11"/>
          <p:cNvSpPr>
            <a:spLocks noGrp="1"/>
          </p:cNvSpPr>
          <p:nvPr>
            <p:ph type="pic" idx="2"/>
          </p:nvPr>
        </p:nvSpPr>
        <p:spPr>
          <a:xfrm>
            <a:off x="1" y="0"/>
            <a:ext cx="4872037" cy="685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4"/>
          <p:cNvSpPr txBox="1">
            <a:spLocks noGrp="1"/>
          </p:cNvSpPr>
          <p:nvPr>
            <p:ph type="body" idx="1"/>
          </p:nvPr>
        </p:nvSpPr>
        <p:spPr>
          <a:xfrm>
            <a:off x="457199" y="1196502"/>
            <a:ext cx="9972000" cy="49806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0" name="Google Shape;80;p14"/>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ansi 1 B">
  <p:cSld name="Kansi 1 B">
    <p:bg>
      <p:bgPr>
        <a:solidFill>
          <a:srgbClr val="0001BE"/>
        </a:solidFill>
        <a:effectLst/>
      </p:bgPr>
    </p:bg>
    <p:spTree>
      <p:nvGrpSpPr>
        <p:cNvPr id="1" name="Shape 83"/>
        <p:cNvGrpSpPr/>
        <p:nvPr/>
      </p:nvGrpSpPr>
      <p:grpSpPr>
        <a:xfrm>
          <a:off x="0" y="0"/>
          <a:ext cx="0" cy="0"/>
          <a:chOff x="0" y="0"/>
          <a:chExt cx="0" cy="0"/>
        </a:xfrm>
      </p:grpSpPr>
      <p:sp>
        <p:nvSpPr>
          <p:cNvPr id="84" name="Google Shape;84;p15"/>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15"/>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5"/>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7" name="Google Shape;87;p15"/>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so kuva">
  <p:cSld name="Iso kuva">
    <p:spTree>
      <p:nvGrpSpPr>
        <p:cNvPr id="1" name="Shape 88"/>
        <p:cNvGrpSpPr/>
        <p:nvPr/>
      </p:nvGrpSpPr>
      <p:grpSpPr>
        <a:xfrm>
          <a:off x="0" y="0"/>
          <a:ext cx="0" cy="0"/>
          <a:chOff x="0" y="0"/>
          <a:chExt cx="0" cy="0"/>
        </a:xfrm>
      </p:grpSpPr>
      <p:sp>
        <p:nvSpPr>
          <p:cNvPr id="89" name="Google Shape;89;p16"/>
          <p:cNvSpPr>
            <a:spLocks noGrp="1"/>
          </p:cNvSpPr>
          <p:nvPr>
            <p:ph type="pic" idx="2"/>
          </p:nvPr>
        </p:nvSpPr>
        <p:spPr>
          <a:xfrm>
            <a:off x="0" y="0"/>
            <a:ext cx="12192000" cy="54285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16"/>
          <p:cNvSpPr txBox="1">
            <a:spLocks noGrp="1"/>
          </p:cNvSpPr>
          <p:nvPr>
            <p:ph type="title"/>
          </p:nvPr>
        </p:nvSpPr>
        <p:spPr>
          <a:xfrm>
            <a:off x="457199" y="5486400"/>
            <a:ext cx="11235300" cy="6708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dk1"/>
              </a:buClr>
              <a:buSzPts val="2600"/>
              <a:buFont typeface="Arial"/>
              <a:buNone/>
              <a:defRPr sz="2600" b="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16"/>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6"/>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7"/>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17"/>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7"/>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petus">
  <p:cSld name="Lopetus">
    <p:bg>
      <p:bgPr>
        <a:solidFill>
          <a:srgbClr val="0001BE"/>
        </a:solidFill>
        <a:effectLst/>
      </p:bgPr>
    </p:bg>
    <p:spTree>
      <p:nvGrpSpPr>
        <p:cNvPr id="1" name="Shape 99"/>
        <p:cNvGrpSpPr/>
        <p:nvPr/>
      </p:nvGrpSpPr>
      <p:grpSpPr>
        <a:xfrm>
          <a:off x="0" y="0"/>
          <a:ext cx="0" cy="0"/>
          <a:chOff x="0" y="0"/>
          <a:chExt cx="0" cy="0"/>
        </a:xfrm>
      </p:grpSpPr>
      <p:sp>
        <p:nvSpPr>
          <p:cNvPr id="100" name="Google Shape;100;p18"/>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18"/>
          <p:cNvSpPr txBox="1">
            <a:spLocks noGrp="1"/>
          </p:cNvSpPr>
          <p:nvPr>
            <p:ph type="body" idx="1"/>
          </p:nvPr>
        </p:nvSpPr>
        <p:spPr>
          <a:xfrm>
            <a:off x="457200" y="2344738"/>
            <a:ext cx="5460900" cy="30444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rgbClr val="FFFFFF"/>
              </a:buClr>
              <a:buSzPts val="2500"/>
              <a:buNone/>
              <a:defRPr>
                <a:solidFill>
                  <a:srgbClr val="FFFFFF"/>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2" name="Google Shape;102;p18"/>
          <p:cNvSpPr txBox="1"/>
          <p:nvPr/>
        </p:nvSpPr>
        <p:spPr>
          <a:xfrm>
            <a:off x="301556" y="194553"/>
            <a:ext cx="10087500" cy="17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9000" b="1">
                <a:solidFill>
                  <a:srgbClr val="FFFFFF"/>
                </a:solidFill>
                <a:latin typeface="Arial"/>
                <a:ea typeface="Arial"/>
                <a:cs typeface="Arial"/>
                <a:sym typeface="Arial"/>
              </a:rPr>
              <a:t>Kiitos!</a:t>
            </a:r>
            <a:endParaRPr/>
          </a:p>
        </p:txBody>
      </p:sp>
      <p:pic>
        <p:nvPicPr>
          <p:cNvPr id="103" name="Google Shape;103;p18"/>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7000"/>
              <a:buFont typeface="Arial"/>
              <a:buNone/>
              <a:defRPr sz="70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9"/>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9"/>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9"/>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Otsikkodia nega">
  <p:cSld name="Otsikkodia nega">
    <p:bg>
      <p:bgPr>
        <a:solidFill>
          <a:srgbClr val="000000"/>
        </a:solid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20"/>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0"/>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20"/>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14" name="Google Shape;114;p20"/>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Väliotsikko spåra">
  <p:cSld name="Väliotsikko spåra">
    <p:bg>
      <p:bgPr>
        <a:solidFill>
          <a:srgbClr val="009246"/>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21"/>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1"/>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1"/>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20" name="Google Shape;120;p21"/>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Väliotsikko kupari">
  <p:cSld name="Väliotsikko kupari">
    <p:bg>
      <p:bgPr>
        <a:solidFill>
          <a:srgbClr val="00D7A6"/>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2"/>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2"/>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26" name="Google Shape;126;p22"/>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Punainen sivu ja iso teksti">
  <p:cSld name="1_Punainen sivu ja iso teksti">
    <p:bg>
      <p:bgPr>
        <a:solidFill>
          <a:srgbClr val="ED3B56"/>
        </a:solidFill>
        <a:effectLst/>
      </p:bgPr>
    </p:bg>
    <p:spTree>
      <p:nvGrpSpPr>
        <p:cNvPr id="1" name="Shape 20"/>
        <p:cNvGrpSpPr/>
        <p:nvPr/>
      </p:nvGrpSpPr>
      <p:grpSpPr>
        <a:xfrm>
          <a:off x="0" y="0"/>
          <a:ext cx="0" cy="0"/>
          <a:chOff x="0" y="0"/>
          <a:chExt cx="0" cy="0"/>
        </a:xfrm>
      </p:grpSpPr>
      <p:sp>
        <p:nvSpPr>
          <p:cNvPr id="21" name="Google Shape;21;p3"/>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i="0" u="none" strike="noStrike" cap="none">
                <a:solidFill>
                  <a:schemeClr val="lt1"/>
                </a:solidFill>
                <a:latin typeface="Arial"/>
                <a:ea typeface="Arial"/>
                <a:cs typeface="Arial"/>
                <a:sym typeface="Arial"/>
              </a:rPr>
              <a:t>linkdesign.fi</a:t>
            </a:r>
            <a:endParaRPr sz="900" b="1" i="0" u="none" strike="noStrike" cap="none">
              <a:solidFill>
                <a:schemeClr val="lt1"/>
              </a:solidFill>
              <a:latin typeface="Arial"/>
              <a:ea typeface="Arial"/>
              <a:cs typeface="Arial"/>
              <a:sym typeface="Arial"/>
            </a:endParaRPr>
          </a:p>
        </p:txBody>
      </p:sp>
      <p:sp>
        <p:nvSpPr>
          <p:cNvPr id="22" name="Google Shape;22;p3"/>
          <p:cNvSpPr txBox="1">
            <a:spLocks noGrp="1"/>
          </p:cNvSpPr>
          <p:nvPr>
            <p:ph type="body" idx="1"/>
          </p:nvPr>
        </p:nvSpPr>
        <p:spPr>
          <a:xfrm>
            <a:off x="1524000" y="2928031"/>
            <a:ext cx="9144000" cy="172266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10000"/>
              </a:lnSpc>
              <a:spcBef>
                <a:spcPts val="100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i="0" u="none" strike="noStrike" cap="none">
                <a:solidFill>
                  <a:schemeClr val="lt1"/>
                </a:solidFill>
                <a:latin typeface="Arial"/>
                <a:ea typeface="Arial"/>
                <a:cs typeface="Arial"/>
                <a:sym typeface="Arial"/>
              </a:rPr>
              <a:t>For the real world.</a:t>
            </a:r>
            <a:endParaRPr sz="900" b="1"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Väliotsikko vaakuna">
  <p:cSld name="Väliotsikko vaakuna">
    <p:bg>
      <p:bgPr>
        <a:solidFill>
          <a:srgbClr val="0001BE"/>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3"/>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3"/>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3"/>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32" name="Google Shape;132;p23"/>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äliotsikko tiili">
  <p:cSld name="Väliotsikko tiili">
    <p:bg>
      <p:bgPr>
        <a:solidFill>
          <a:srgbClr val="DB2719"/>
        </a:solid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4"/>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4"/>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38" name="Google Shape;138;p24"/>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äliotsikko sumu">
  <p:cSld name="Väliotsikko sumu">
    <p:bg>
      <p:bgPr>
        <a:solidFill>
          <a:schemeClr val="accent3"/>
        </a:solidFill>
        <a:effectLst/>
      </p:bgPr>
    </p:bg>
    <p:spTree>
      <p:nvGrpSpPr>
        <p:cNvPr id="1" name="Shape 139"/>
        <p:cNvGrpSpPr/>
        <p:nvPr/>
      </p:nvGrpSpPr>
      <p:grpSpPr>
        <a:xfrm>
          <a:off x="0" y="0"/>
          <a:ext cx="0" cy="0"/>
          <a:chOff x="0" y="0"/>
          <a:chExt cx="0" cy="0"/>
        </a:xfrm>
      </p:grpSpPr>
      <p:sp>
        <p:nvSpPr>
          <p:cNvPr id="140" name="Google Shape;140;p25"/>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5"/>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5"/>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5"/>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44" name="Google Shape;144;p25"/>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äliotsikko metro">
  <p:cSld name="Väliotsikko metro">
    <p:bg>
      <p:bgPr>
        <a:solidFill>
          <a:schemeClr val="accent2"/>
        </a:solidFill>
        <a:effectLst/>
      </p:bgPr>
    </p:bg>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486383" y="457200"/>
            <a:ext cx="9972000" cy="51363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6"/>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6"/>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26"/>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300" b="1">
                <a:solidFill>
                  <a:srgbClr val="FFFFFF"/>
                </a:solidFill>
                <a:latin typeface="Arial"/>
                <a:ea typeface="Arial"/>
                <a:cs typeface="Arial"/>
                <a:sym typeface="Arial"/>
              </a:defRPr>
            </a:lvl1pPr>
            <a:lvl2pPr marL="0" lvl="1" indent="0" algn="r" rtl="0">
              <a:spcBef>
                <a:spcPts val="0"/>
              </a:spcBef>
              <a:buNone/>
              <a:defRPr sz="1300" b="1">
                <a:solidFill>
                  <a:srgbClr val="FFFFFF"/>
                </a:solidFill>
                <a:latin typeface="Arial"/>
                <a:ea typeface="Arial"/>
                <a:cs typeface="Arial"/>
                <a:sym typeface="Arial"/>
              </a:defRPr>
            </a:lvl2pPr>
            <a:lvl3pPr marL="0" lvl="2" indent="0" algn="r" rtl="0">
              <a:spcBef>
                <a:spcPts val="0"/>
              </a:spcBef>
              <a:buNone/>
              <a:defRPr sz="1300" b="1">
                <a:solidFill>
                  <a:srgbClr val="FFFFFF"/>
                </a:solidFill>
                <a:latin typeface="Arial"/>
                <a:ea typeface="Arial"/>
                <a:cs typeface="Arial"/>
                <a:sym typeface="Arial"/>
              </a:defRPr>
            </a:lvl3pPr>
            <a:lvl4pPr marL="0" lvl="3" indent="0" algn="r" rtl="0">
              <a:spcBef>
                <a:spcPts val="0"/>
              </a:spcBef>
              <a:buNone/>
              <a:defRPr sz="1300" b="1">
                <a:solidFill>
                  <a:srgbClr val="FFFFFF"/>
                </a:solidFill>
                <a:latin typeface="Arial"/>
                <a:ea typeface="Arial"/>
                <a:cs typeface="Arial"/>
                <a:sym typeface="Arial"/>
              </a:defRPr>
            </a:lvl4pPr>
            <a:lvl5pPr marL="0" lvl="4" indent="0" algn="r" rtl="0">
              <a:spcBef>
                <a:spcPts val="0"/>
              </a:spcBef>
              <a:buNone/>
              <a:defRPr sz="1300" b="1">
                <a:solidFill>
                  <a:srgbClr val="FFFFFF"/>
                </a:solidFill>
                <a:latin typeface="Arial"/>
                <a:ea typeface="Arial"/>
                <a:cs typeface="Arial"/>
                <a:sym typeface="Arial"/>
              </a:defRPr>
            </a:lvl5pPr>
            <a:lvl6pPr marL="0" lvl="5" indent="0" algn="r" rtl="0">
              <a:spcBef>
                <a:spcPts val="0"/>
              </a:spcBef>
              <a:buNone/>
              <a:defRPr sz="1300" b="1">
                <a:solidFill>
                  <a:srgbClr val="FFFFFF"/>
                </a:solidFill>
                <a:latin typeface="Arial"/>
                <a:ea typeface="Arial"/>
                <a:cs typeface="Arial"/>
                <a:sym typeface="Arial"/>
              </a:defRPr>
            </a:lvl6pPr>
            <a:lvl7pPr marL="0" lvl="6" indent="0" algn="r" rtl="0">
              <a:spcBef>
                <a:spcPts val="0"/>
              </a:spcBef>
              <a:buNone/>
              <a:defRPr sz="1300" b="1">
                <a:solidFill>
                  <a:srgbClr val="FFFFFF"/>
                </a:solidFill>
                <a:latin typeface="Arial"/>
                <a:ea typeface="Arial"/>
                <a:cs typeface="Arial"/>
                <a:sym typeface="Arial"/>
              </a:defRPr>
            </a:lvl7pPr>
            <a:lvl8pPr marL="0" lvl="7" indent="0" algn="r" rtl="0">
              <a:spcBef>
                <a:spcPts val="0"/>
              </a:spcBef>
              <a:buNone/>
              <a:defRPr sz="1300" b="1">
                <a:solidFill>
                  <a:srgbClr val="FFFFFF"/>
                </a:solidFill>
                <a:latin typeface="Arial"/>
                <a:ea typeface="Arial"/>
                <a:cs typeface="Arial"/>
                <a:sym typeface="Arial"/>
              </a:defRPr>
            </a:lvl8pPr>
            <a:lvl9pPr marL="0" lvl="8" indent="0" algn="r" rtl="0">
              <a:spcBef>
                <a:spcPts val="0"/>
              </a:spcBef>
              <a:buNone/>
              <a:defRPr sz="1300" b="1">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pic>
        <p:nvPicPr>
          <p:cNvPr id="150" name="Google Shape;150;p26"/>
          <p:cNvPicPr preferRelativeResize="0"/>
          <p:nvPr/>
        </p:nvPicPr>
        <p:blipFill rotWithShape="1">
          <a:blip r:embed="rId2">
            <a:alphaModFix/>
          </a:blip>
          <a:srcRect/>
          <a:stretch/>
        </p:blipFill>
        <p:spPr>
          <a:xfrm>
            <a:off x="320412" y="6134100"/>
            <a:ext cx="1058332" cy="59399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7"/>
          <p:cNvSpPr txBox="1">
            <a:spLocks noGrp="1"/>
          </p:cNvSpPr>
          <p:nvPr>
            <p:ph type="body" idx="1"/>
          </p:nvPr>
        </p:nvSpPr>
        <p:spPr>
          <a:xfrm>
            <a:off x="457200" y="1935804"/>
            <a:ext cx="5364000" cy="42417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4" name="Google Shape;154;p27"/>
          <p:cNvSpPr txBox="1">
            <a:spLocks noGrp="1"/>
          </p:cNvSpPr>
          <p:nvPr>
            <p:ph type="body" idx="2"/>
          </p:nvPr>
        </p:nvSpPr>
        <p:spPr>
          <a:xfrm>
            <a:off x="6172200" y="1935804"/>
            <a:ext cx="5364000" cy="42417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 name="Google Shape;155;p27"/>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7"/>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7"/>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158" name="Google Shape;158;p27"/>
          <p:cNvSpPr txBox="1">
            <a:spLocks noGrp="1"/>
          </p:cNvSpPr>
          <p:nvPr>
            <p:ph type="body" idx="3"/>
          </p:nvPr>
        </p:nvSpPr>
        <p:spPr>
          <a:xfrm>
            <a:off x="457200" y="1555784"/>
            <a:ext cx="5364300" cy="409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9" name="Google Shape;159;p27"/>
          <p:cNvSpPr txBox="1">
            <a:spLocks noGrp="1"/>
          </p:cNvSpPr>
          <p:nvPr>
            <p:ph type="body" idx="4"/>
          </p:nvPr>
        </p:nvSpPr>
        <p:spPr>
          <a:xfrm>
            <a:off x="6174000" y="1555784"/>
            <a:ext cx="5364300" cy="409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500"/>
              <a:buNone/>
              <a:defRPr>
                <a:latin typeface="Arial Black"/>
                <a:ea typeface="Arial Black"/>
                <a:cs typeface="Arial Black"/>
                <a:sym typeface="Arial Black"/>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isältö ja kuva">
  <p:cSld name="Sisältö ja kuva">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457200" y="408562"/>
            <a:ext cx="63717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28"/>
          <p:cNvSpPr txBox="1">
            <a:spLocks noGrp="1"/>
          </p:cNvSpPr>
          <p:nvPr>
            <p:ph type="body" idx="1"/>
          </p:nvPr>
        </p:nvSpPr>
        <p:spPr>
          <a:xfrm>
            <a:off x="457200" y="1195200"/>
            <a:ext cx="6371700" cy="4982400"/>
          </a:xfrm>
          <a:prstGeom prst="rect">
            <a:avLst/>
          </a:prstGeom>
          <a:noFill/>
          <a:ln>
            <a:noFill/>
          </a:ln>
        </p:spPr>
        <p:txBody>
          <a:bodyPr spcFirstLastPara="1" wrap="square" lIns="0" tIns="0" rIns="0" bIns="0" anchor="t" anchorCtr="0">
            <a:noAutofit/>
          </a:bodyPr>
          <a:lstStyle>
            <a:lvl1pPr marL="457200" lvl="0" indent="-342900" algn="l" rtl="0">
              <a:lnSpc>
                <a:spcPct val="100000"/>
              </a:lnSpc>
              <a:spcBef>
                <a:spcPts val="0"/>
              </a:spcBef>
              <a:spcAft>
                <a:spcPts val="0"/>
              </a:spcAft>
              <a:buClr>
                <a:schemeClr val="dk1"/>
              </a:buClr>
              <a:buSzPts val="1800"/>
              <a:buChar char="•"/>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28"/>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8"/>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8"/>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
        <p:nvSpPr>
          <p:cNvPr id="166" name="Google Shape;166;p28"/>
          <p:cNvSpPr>
            <a:spLocks noGrp="1"/>
          </p:cNvSpPr>
          <p:nvPr>
            <p:ph type="pic" idx="2"/>
          </p:nvPr>
        </p:nvSpPr>
        <p:spPr>
          <a:xfrm>
            <a:off x="7131050" y="0"/>
            <a:ext cx="5061000" cy="6858000"/>
          </a:xfrm>
          <a:prstGeom prst="rect">
            <a:avLst/>
          </a:prstGeom>
          <a:solidFill>
            <a:srgbClr val="D8D8D8"/>
          </a:solidFill>
          <a:ln>
            <a:noFill/>
          </a:ln>
        </p:spPr>
        <p:txBody>
          <a:bodyPr spcFirstLastPara="1" wrap="square" lIns="0" tIns="0" rIns="0" bIns="0" anchor="t" anchorCtr="0">
            <a:noAutofit/>
          </a:bodyPr>
          <a:lstStyle>
            <a:lvl1pPr marR="0" lvl="0" algn="r"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67"/>
        <p:cNvGrpSpPr/>
        <p:nvPr/>
      </p:nvGrpSpPr>
      <p:grpSpPr>
        <a:xfrm>
          <a:off x="0" y="0"/>
          <a:ext cx="0" cy="0"/>
          <a:chOff x="0" y="0"/>
          <a:chExt cx="0" cy="0"/>
        </a:xfrm>
      </p:grpSpPr>
      <p:sp>
        <p:nvSpPr>
          <p:cNvPr id="168" name="Google Shape;168;p29"/>
          <p:cNvSpPr>
            <a:spLocks noGrp="1"/>
          </p:cNvSpPr>
          <p:nvPr>
            <p:ph type="pic" idx="2"/>
          </p:nvPr>
        </p:nvSpPr>
        <p:spPr>
          <a:xfrm>
            <a:off x="0" y="0"/>
            <a:ext cx="12192000" cy="6858000"/>
          </a:xfrm>
          <a:prstGeom prst="rect">
            <a:avLst/>
          </a:prstGeom>
          <a:solidFill>
            <a:srgbClr val="D8D8D8"/>
          </a:solid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29"/>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ogo" type="blank">
  <p:cSld name="BLANK">
    <p:spTree>
      <p:nvGrpSpPr>
        <p:cNvPr id="1" name="Shape 170"/>
        <p:cNvGrpSpPr/>
        <p:nvPr/>
      </p:nvGrpSpPr>
      <p:grpSpPr>
        <a:xfrm>
          <a:off x="0" y="0"/>
          <a:ext cx="0" cy="0"/>
          <a:chOff x="0" y="0"/>
          <a:chExt cx="0" cy="0"/>
        </a:xfrm>
      </p:grpSpPr>
      <p:sp>
        <p:nvSpPr>
          <p:cNvPr id="171" name="Google Shape;171;p30"/>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30"/>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30"/>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174" name="Google Shape;174;p30"/>
          <p:cNvPicPr preferRelativeResize="0"/>
          <p:nvPr/>
        </p:nvPicPr>
        <p:blipFill>
          <a:blip r:embed="rId2">
            <a:alphaModFix/>
          </a:blip>
          <a:stretch>
            <a:fillRect/>
          </a:stretch>
        </p:blipFill>
        <p:spPr>
          <a:xfrm>
            <a:off x="5015874" y="1529550"/>
            <a:ext cx="6749977" cy="37988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yhjä">
  <p:cSld name="Tyhjä">
    <p:spTree>
      <p:nvGrpSpPr>
        <p:cNvPr id="1" name="Shape 175"/>
        <p:cNvGrpSpPr/>
        <p:nvPr/>
      </p:nvGrpSpPr>
      <p:grpSpPr>
        <a:xfrm>
          <a:off x="0" y="0"/>
          <a:ext cx="0" cy="0"/>
          <a:chOff x="0" y="0"/>
          <a:chExt cx="0" cy="0"/>
        </a:xfrm>
      </p:grpSpPr>
      <p:sp>
        <p:nvSpPr>
          <p:cNvPr id="176" name="Google Shape;176;p31"/>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p31"/>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31"/>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Kansi 2 B">
  <p:cSld name="Kansi 2 B">
    <p:bg>
      <p:bgPr>
        <a:solidFill>
          <a:srgbClr val="9FC9EB"/>
        </a:solidFill>
        <a:effectLst/>
      </p:bgPr>
    </p:bg>
    <p:spTree>
      <p:nvGrpSpPr>
        <p:cNvPr id="1" name="Shape 179"/>
        <p:cNvGrpSpPr/>
        <p:nvPr/>
      </p:nvGrpSpPr>
      <p:grpSpPr>
        <a:xfrm>
          <a:off x="0" y="0"/>
          <a:ext cx="0" cy="0"/>
          <a:chOff x="0" y="0"/>
          <a:chExt cx="0" cy="0"/>
        </a:xfrm>
      </p:grpSpPr>
      <p:sp>
        <p:nvSpPr>
          <p:cNvPr id="180" name="Google Shape;180;p32"/>
          <p:cNvSpPr/>
          <p:nvPr/>
        </p:nvSpPr>
        <p:spPr>
          <a:xfrm>
            <a:off x="0" y="0"/>
            <a:ext cx="12193206" cy="5572472"/>
          </a:xfrm>
          <a:custGeom>
            <a:avLst/>
            <a:gdLst/>
            <a:ahLst/>
            <a:cxnLst/>
            <a:rect l="l" t="t" r="r" b="b"/>
            <a:pathLst>
              <a:path w="25400" h="11590" extrusionOk="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32"/>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p32"/>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3" name="Google Shape;183;p32"/>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palstaa">
  <p:cSld name="Kaksi palstaa">
    <p:spTree>
      <p:nvGrpSpPr>
        <p:cNvPr id="1" name="Shape 24"/>
        <p:cNvGrpSpPr/>
        <p:nvPr/>
      </p:nvGrpSpPr>
      <p:grpSpPr>
        <a:xfrm>
          <a:off x="0" y="0"/>
          <a:ext cx="0" cy="0"/>
          <a:chOff x="0" y="0"/>
          <a:chExt cx="0" cy="0"/>
        </a:xfrm>
      </p:grpSpPr>
      <p:sp>
        <p:nvSpPr>
          <p:cNvPr id="25" name="Google Shape;25;p4"/>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i="0" u="none" strike="noStrike" cap="none">
                <a:solidFill>
                  <a:srgbClr val="343D58"/>
                </a:solidFill>
                <a:latin typeface="Arial"/>
                <a:ea typeface="Arial"/>
                <a:cs typeface="Arial"/>
                <a:sym typeface="Arial"/>
              </a:rPr>
              <a:t>linkdesign.fi</a:t>
            </a:r>
            <a:endParaRPr sz="900" b="1" i="0" u="none" strike="noStrike" cap="none">
              <a:solidFill>
                <a:srgbClr val="343D58"/>
              </a:solidFill>
              <a:latin typeface="Arial"/>
              <a:ea typeface="Arial"/>
              <a:cs typeface="Arial"/>
              <a:sym typeface="Arial"/>
            </a:endParaRPr>
          </a:p>
        </p:txBody>
      </p:sp>
      <p:sp>
        <p:nvSpPr>
          <p:cNvPr id="26" name="Google Shape;26;p4"/>
          <p:cNvSpPr txBox="1">
            <a:spLocks noGrp="1"/>
          </p:cNvSpPr>
          <p:nvPr>
            <p:ph type="body" idx="1"/>
          </p:nvPr>
        </p:nvSpPr>
        <p:spPr>
          <a:xfrm>
            <a:off x="2424112" y="2212566"/>
            <a:ext cx="7308850" cy="54187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body" idx="2"/>
          </p:nvPr>
        </p:nvSpPr>
        <p:spPr>
          <a:xfrm>
            <a:off x="2424113" y="1884960"/>
            <a:ext cx="2447925" cy="317878"/>
          </a:xfrm>
          <a:prstGeom prst="rect">
            <a:avLst/>
          </a:prstGeom>
          <a:noFill/>
          <a:ln>
            <a:noFill/>
          </a:ln>
        </p:spPr>
        <p:txBody>
          <a:bodyPr spcFirstLastPara="1" wrap="square" lIns="18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4"/>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i="0" u="none" strike="noStrike" cap="none">
                <a:solidFill>
                  <a:srgbClr val="343D58"/>
                </a:solidFill>
                <a:latin typeface="Arial"/>
                <a:ea typeface="Arial"/>
                <a:cs typeface="Arial"/>
                <a:sym typeface="Arial"/>
              </a:rPr>
              <a:t>For the real world.</a:t>
            </a:r>
            <a:endParaRPr sz="900" b="1" i="0" u="none" strike="noStrike" cap="none">
              <a:solidFill>
                <a:srgbClr val="343D58"/>
              </a:solidFill>
              <a:latin typeface="Arial"/>
              <a:ea typeface="Arial"/>
              <a:cs typeface="Arial"/>
              <a:sym typeface="Arial"/>
            </a:endParaRPr>
          </a:p>
        </p:txBody>
      </p:sp>
      <p:sp>
        <p:nvSpPr>
          <p:cNvPr id="29" name="Google Shape;29;p4"/>
          <p:cNvSpPr txBox="1">
            <a:spLocks noGrp="1"/>
          </p:cNvSpPr>
          <p:nvPr>
            <p:ph type="body" idx="3"/>
          </p:nvPr>
        </p:nvSpPr>
        <p:spPr>
          <a:xfrm>
            <a:off x="2424113" y="3171640"/>
            <a:ext cx="7308850" cy="2249803"/>
          </a:xfrm>
          <a:prstGeom prst="rect">
            <a:avLst/>
          </a:prstGeom>
          <a:noFill/>
          <a:ln>
            <a:noFill/>
          </a:ln>
        </p:spPr>
        <p:txBody>
          <a:bodyPr spcFirstLastPara="1" wrap="square" lIns="18000" tIns="0" rIns="0" bIns="0" anchor="t" anchorCtr="0">
            <a:noAutofit/>
          </a:bodyPr>
          <a:lstStyle>
            <a:lvl1pPr marL="457200" marR="0" lvl="0" indent="-228600" algn="l" rtl="0">
              <a:lnSpc>
                <a:spcPct val="11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Kansi 3 B">
  <p:cSld name="Kansi 3 B">
    <p:bg>
      <p:bgPr>
        <a:solidFill>
          <a:srgbClr val="FFC61E"/>
        </a:solidFill>
        <a:effectLst/>
      </p:bgPr>
    </p:bg>
    <p:spTree>
      <p:nvGrpSpPr>
        <p:cNvPr id="1" name="Shape 184"/>
        <p:cNvGrpSpPr/>
        <p:nvPr/>
      </p:nvGrpSpPr>
      <p:grpSpPr>
        <a:xfrm>
          <a:off x="0" y="0"/>
          <a:ext cx="0" cy="0"/>
          <a:chOff x="0" y="0"/>
          <a:chExt cx="0" cy="0"/>
        </a:xfrm>
      </p:grpSpPr>
      <p:sp>
        <p:nvSpPr>
          <p:cNvPr id="185" name="Google Shape;185;p33"/>
          <p:cNvSpPr/>
          <p:nvPr/>
        </p:nvSpPr>
        <p:spPr>
          <a:xfrm>
            <a:off x="0" y="0"/>
            <a:ext cx="9679037" cy="6857994"/>
          </a:xfrm>
          <a:custGeom>
            <a:avLst/>
            <a:gdLst/>
            <a:ahLst/>
            <a:cxnLst/>
            <a:rect l="l" t="t" r="r" b="b"/>
            <a:pathLst>
              <a:path w="20142" h="14300" extrusionOk="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33"/>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33"/>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8" name="Google Shape;188;p33"/>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Kansi 4 B">
  <p:cSld name="Kansi 4 B">
    <p:bg>
      <p:bgPr>
        <a:solidFill>
          <a:srgbClr val="00D7A7"/>
        </a:solidFill>
        <a:effectLst/>
      </p:bgPr>
    </p:bg>
    <p:spTree>
      <p:nvGrpSpPr>
        <p:cNvPr id="1" name="Shape 189"/>
        <p:cNvGrpSpPr/>
        <p:nvPr/>
      </p:nvGrpSpPr>
      <p:grpSpPr>
        <a:xfrm>
          <a:off x="0" y="0"/>
          <a:ext cx="0" cy="0"/>
          <a:chOff x="0" y="0"/>
          <a:chExt cx="0" cy="0"/>
        </a:xfrm>
      </p:grpSpPr>
      <p:sp>
        <p:nvSpPr>
          <p:cNvPr id="190" name="Google Shape;190;p34"/>
          <p:cNvSpPr/>
          <p:nvPr/>
        </p:nvSpPr>
        <p:spPr>
          <a:xfrm>
            <a:off x="-1" y="0"/>
            <a:ext cx="12193206" cy="6857996"/>
          </a:xfrm>
          <a:custGeom>
            <a:avLst/>
            <a:gdLst/>
            <a:ahLst/>
            <a:cxnLst/>
            <a:rect l="l" t="t" r="r" b="b"/>
            <a:pathLst>
              <a:path w="25400" h="14293" extrusionOk="0">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34"/>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34"/>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3" name="Google Shape;193;p34"/>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Kansi 5 B">
  <p:cSld name="Kansi 5 B">
    <p:bg>
      <p:bgPr>
        <a:solidFill>
          <a:srgbClr val="9FC9EB"/>
        </a:solidFill>
        <a:effectLst/>
      </p:bgPr>
    </p:bg>
    <p:spTree>
      <p:nvGrpSpPr>
        <p:cNvPr id="1" name="Shape 194"/>
        <p:cNvGrpSpPr/>
        <p:nvPr/>
      </p:nvGrpSpPr>
      <p:grpSpPr>
        <a:xfrm>
          <a:off x="0" y="0"/>
          <a:ext cx="0" cy="0"/>
          <a:chOff x="0" y="0"/>
          <a:chExt cx="0" cy="0"/>
        </a:xfrm>
      </p:grpSpPr>
      <p:sp>
        <p:nvSpPr>
          <p:cNvPr id="195" name="Google Shape;195;p35"/>
          <p:cNvSpPr/>
          <p:nvPr/>
        </p:nvSpPr>
        <p:spPr>
          <a:xfrm>
            <a:off x="0" y="0"/>
            <a:ext cx="12193206" cy="6857994"/>
          </a:xfrm>
          <a:custGeom>
            <a:avLst/>
            <a:gdLst/>
            <a:ahLst/>
            <a:cxnLst/>
            <a:rect l="l" t="t" r="r" b="b"/>
            <a:pathLst>
              <a:path w="25400" h="14300" extrusionOk="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35"/>
          <p:cNvSpPr txBox="1">
            <a:spLocks noGrp="1"/>
          </p:cNvSpPr>
          <p:nvPr>
            <p:ph type="ctrTitle"/>
          </p:nvPr>
        </p:nvSpPr>
        <p:spPr>
          <a:xfrm>
            <a:off x="408563" y="457200"/>
            <a:ext cx="10739400" cy="20721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FFFFFF"/>
              </a:buClr>
              <a:buSzPts val="7000"/>
              <a:buFont typeface="Arial"/>
              <a:buNone/>
              <a:defRPr sz="7000">
                <a:solidFill>
                  <a:srgbClr val="FFFFFF"/>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35"/>
          <p:cNvSpPr txBox="1">
            <a:spLocks noGrp="1"/>
          </p:cNvSpPr>
          <p:nvPr>
            <p:ph type="body" idx="1"/>
          </p:nvPr>
        </p:nvSpPr>
        <p:spPr>
          <a:xfrm>
            <a:off x="447472" y="2665378"/>
            <a:ext cx="10709400" cy="972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rgbClr val="FFFFFF"/>
              </a:buClr>
              <a:buSzPts val="2500"/>
              <a:buNone/>
              <a:defRPr b="1">
                <a:solidFill>
                  <a:srgbClr val="FFFFFF"/>
                </a:solidFill>
                <a:latin typeface="Arial"/>
                <a:ea typeface="Arial"/>
                <a:cs typeface="Arial"/>
                <a:sym typeface="Aria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8" name="Google Shape;198;p35"/>
          <p:cNvPicPr preferRelativeResize="0"/>
          <p:nvPr/>
        </p:nvPicPr>
        <p:blipFill rotWithShape="1">
          <a:blip r:embed="rId2">
            <a:alphaModFix/>
          </a:blip>
          <a:srcRect/>
          <a:stretch/>
        </p:blipFill>
        <p:spPr>
          <a:xfrm>
            <a:off x="244211" y="5677621"/>
            <a:ext cx="1686983" cy="946833"/>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opetus 2">
  <p:cSld name="Lopetus 2">
    <p:bg>
      <p:bgPr>
        <a:solidFill>
          <a:srgbClr val="0001BE"/>
        </a:solidFill>
        <a:effectLst/>
      </p:bgPr>
    </p:bg>
    <p:spTree>
      <p:nvGrpSpPr>
        <p:cNvPr id="1" name="Shape 199"/>
        <p:cNvGrpSpPr/>
        <p:nvPr/>
      </p:nvGrpSpPr>
      <p:grpSpPr>
        <a:xfrm>
          <a:off x="0" y="0"/>
          <a:ext cx="0" cy="0"/>
          <a:chOff x="0" y="0"/>
          <a:chExt cx="0" cy="0"/>
        </a:xfrm>
      </p:grpSpPr>
      <p:sp>
        <p:nvSpPr>
          <p:cNvPr id="200" name="Google Shape;200;p36"/>
          <p:cNvSpPr/>
          <p:nvPr/>
        </p:nvSpPr>
        <p:spPr>
          <a:xfrm>
            <a:off x="0" y="0"/>
            <a:ext cx="12192000" cy="6857994"/>
          </a:xfrm>
          <a:custGeom>
            <a:avLst/>
            <a:gdLst/>
            <a:ahLst/>
            <a:cxnLst/>
            <a:rect l="l" t="t" r="r" b="b"/>
            <a:pathLst>
              <a:path w="25400" h="14300" extrusionOk="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01" name="Google Shape;201;p36"/>
          <p:cNvPicPr preferRelativeResize="0"/>
          <p:nvPr/>
        </p:nvPicPr>
        <p:blipFill rotWithShape="1">
          <a:blip r:embed="rId2">
            <a:alphaModFix/>
          </a:blip>
          <a:srcRect/>
          <a:stretch/>
        </p:blipFill>
        <p:spPr>
          <a:xfrm>
            <a:off x="244211" y="5677621"/>
            <a:ext cx="1686983" cy="946833"/>
          </a:xfrm>
          <a:prstGeom prst="rect">
            <a:avLst/>
          </a:prstGeom>
          <a:noFill/>
          <a:ln>
            <a:noFill/>
          </a:ln>
        </p:spPr>
      </p:pic>
      <p:sp>
        <p:nvSpPr>
          <p:cNvPr id="202" name="Google Shape;202;p36"/>
          <p:cNvSpPr txBox="1">
            <a:spLocks noGrp="1"/>
          </p:cNvSpPr>
          <p:nvPr>
            <p:ph type="body" idx="1"/>
          </p:nvPr>
        </p:nvSpPr>
        <p:spPr>
          <a:xfrm>
            <a:off x="457200" y="2344738"/>
            <a:ext cx="5460900" cy="30444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Clr>
                <a:srgbClr val="FFFFFF"/>
              </a:buClr>
              <a:buSzPts val="2500"/>
              <a:buNone/>
              <a:defRPr>
                <a:solidFill>
                  <a:srgbClr val="FFFFFF"/>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3" name="Google Shape;203;p36"/>
          <p:cNvSpPr txBox="1"/>
          <p:nvPr/>
        </p:nvSpPr>
        <p:spPr>
          <a:xfrm>
            <a:off x="301556" y="194553"/>
            <a:ext cx="10087500" cy="17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9000" b="1">
                <a:solidFill>
                  <a:srgbClr val="FFFFFF"/>
                </a:solidFill>
                <a:latin typeface="Arial"/>
                <a:ea typeface="Arial"/>
                <a:cs typeface="Arial"/>
                <a:sym typeface="Arial"/>
              </a:rPr>
              <a:t>Thank you!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rgbClr val="343D58"/>
        </a:solidFill>
        <a:effectLst/>
      </p:bgPr>
    </p:bg>
    <p:spTree>
      <p:nvGrpSpPr>
        <p:cNvPr id="1" name="Shape 30"/>
        <p:cNvGrpSpPr/>
        <p:nvPr/>
      </p:nvGrpSpPr>
      <p:grpSpPr>
        <a:xfrm>
          <a:off x="0" y="0"/>
          <a:ext cx="0" cy="0"/>
          <a:chOff x="0" y="0"/>
          <a:chExt cx="0" cy="0"/>
        </a:xfrm>
      </p:grpSpPr>
      <p:sp>
        <p:nvSpPr>
          <p:cNvPr id="31" name="Google Shape;31;p5"/>
          <p:cNvSpPr txBox="1"/>
          <p:nvPr/>
        </p:nvSpPr>
        <p:spPr>
          <a:xfrm>
            <a:off x="2473150" y="3191050"/>
            <a:ext cx="7385300" cy="6190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fi-FI" sz="4000" b="1">
                <a:solidFill>
                  <a:schemeClr val="lt1"/>
                </a:solidFill>
                <a:latin typeface="Arial"/>
                <a:ea typeface="Arial"/>
                <a:cs typeface="Arial"/>
                <a:sym typeface="Arial"/>
              </a:rPr>
              <a:t>For the real world.</a:t>
            </a:r>
            <a:endParaRPr sz="3000" b="1">
              <a:solidFill>
                <a:schemeClr val="lt1"/>
              </a:solidFill>
              <a:latin typeface="Arial"/>
              <a:ea typeface="Arial"/>
              <a:cs typeface="Arial"/>
              <a:sym typeface="Arial"/>
            </a:endParaRPr>
          </a:p>
        </p:txBody>
      </p:sp>
      <p:sp>
        <p:nvSpPr>
          <p:cNvPr id="32" name="Google Shape;32;p5"/>
          <p:cNvSpPr txBox="1"/>
          <p:nvPr/>
        </p:nvSpPr>
        <p:spPr>
          <a:xfrm>
            <a:off x="5718890" y="5987678"/>
            <a:ext cx="754219" cy="138499"/>
          </a:xfrm>
          <a:prstGeom prst="rect">
            <a:avLst/>
          </a:prstGeom>
          <a:noFill/>
          <a:ln>
            <a:noFill/>
          </a:ln>
        </p:spPr>
        <p:txBody>
          <a:bodyPr spcFirstLastPara="1" wrap="square" lIns="21600" tIns="0" rIns="0" bIns="0" anchor="t" anchorCtr="0">
            <a:noAutofit/>
          </a:bodyPr>
          <a:lstStyle/>
          <a:p>
            <a:pPr marL="0" marR="0" lvl="0" indent="0" algn="ctr" rtl="0">
              <a:spcBef>
                <a:spcPts val="0"/>
              </a:spcBef>
              <a:spcAft>
                <a:spcPts val="0"/>
              </a:spcAft>
              <a:buNone/>
            </a:pPr>
            <a:r>
              <a:rPr lang="fi-FI" sz="900" b="0">
                <a:solidFill>
                  <a:schemeClr val="lt1"/>
                </a:solidFill>
                <a:latin typeface="Arial"/>
                <a:ea typeface="Arial"/>
                <a:cs typeface="Arial"/>
                <a:sym typeface="Arial"/>
              </a:rPr>
              <a:t>linkdesign.fi</a:t>
            </a:r>
            <a:endParaRPr sz="900" b="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lkoinen pohja">
  <p:cSld name="Valkoinen pohja">
    <p:spTree>
      <p:nvGrpSpPr>
        <p:cNvPr id="1" name="Shape 33"/>
        <p:cNvGrpSpPr/>
        <p:nvPr/>
      </p:nvGrpSpPr>
      <p:grpSpPr>
        <a:xfrm>
          <a:off x="0" y="0"/>
          <a:ext cx="0" cy="0"/>
          <a:chOff x="0" y="0"/>
          <a:chExt cx="0" cy="0"/>
        </a:xfrm>
      </p:grpSpPr>
      <p:sp>
        <p:nvSpPr>
          <p:cNvPr id="34" name="Google Shape;34;p6"/>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a:solidFill>
                  <a:srgbClr val="343D58"/>
                </a:solidFill>
                <a:latin typeface="Arial"/>
                <a:ea typeface="Arial"/>
                <a:cs typeface="Arial"/>
                <a:sym typeface="Arial"/>
              </a:rPr>
              <a:t>linkdesign.fi</a:t>
            </a:r>
            <a:endParaRPr sz="900" b="1">
              <a:solidFill>
                <a:srgbClr val="343D58"/>
              </a:solidFill>
              <a:latin typeface="Arial"/>
              <a:ea typeface="Arial"/>
              <a:cs typeface="Arial"/>
              <a:sym typeface="Arial"/>
            </a:endParaRPr>
          </a:p>
        </p:txBody>
      </p:sp>
      <p:sp>
        <p:nvSpPr>
          <p:cNvPr id="35" name="Google Shape;35;p6"/>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a:solidFill>
                  <a:srgbClr val="343D58"/>
                </a:solidFill>
                <a:latin typeface="Arial"/>
                <a:ea typeface="Arial"/>
                <a:cs typeface="Arial"/>
                <a:sym typeface="Arial"/>
              </a:rPr>
              <a:t>For the real world.</a:t>
            </a:r>
            <a:endParaRPr sz="900" b="1">
              <a:solidFill>
                <a:srgbClr val="343D5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3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arjouskansi, pitkä otsikko">
  <p:cSld name="1_Tarjouskansi, pitkä otsikko">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a:off x="1219200" y="1644028"/>
            <a:ext cx="4876799" cy="2323841"/>
          </a:xfrm>
          <a:prstGeom prst="rect">
            <a:avLst/>
          </a:prstGeom>
          <a:noFill/>
          <a:ln>
            <a:noFill/>
          </a:ln>
        </p:spPr>
        <p:txBody>
          <a:bodyPr spcFirstLastPara="1" wrap="square" lIns="18000" tIns="0" rIns="0" bIns="0" anchor="t" anchorCtr="0">
            <a:noAutofit/>
          </a:bodyPr>
          <a:lstStyle>
            <a:lvl1pPr marL="457200" marR="0" lvl="0" indent="-228600" algn="l" rtl="0">
              <a:lnSpc>
                <a:spcPct val="100000"/>
              </a:lnSpc>
              <a:spcBef>
                <a:spcPts val="0"/>
              </a:spcBef>
              <a:spcAft>
                <a:spcPts val="0"/>
              </a:spcAft>
              <a:buClr>
                <a:srgbClr val="343D58"/>
              </a:buClr>
              <a:buSzPts val="4500"/>
              <a:buFont typeface="Arial"/>
              <a:buNone/>
              <a:defRPr sz="4500" b="1"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8"/>
          <p:cNvSpPr>
            <a:spLocks noGrp="1"/>
          </p:cNvSpPr>
          <p:nvPr>
            <p:ph type="pic" idx="2"/>
          </p:nvPr>
        </p:nvSpPr>
        <p:spPr>
          <a:xfrm>
            <a:off x="6178351" y="0"/>
            <a:ext cx="6013649" cy="685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Google Shape;40;p8"/>
          <p:cNvSpPr txBox="1"/>
          <p:nvPr/>
        </p:nvSpPr>
        <p:spPr>
          <a:xfrm>
            <a:off x="1219199" y="4893889"/>
            <a:ext cx="1310640" cy="693588"/>
          </a:xfrm>
          <a:prstGeom prst="rect">
            <a:avLst/>
          </a:prstGeom>
          <a:noFill/>
          <a:ln>
            <a:noFill/>
          </a:ln>
        </p:spPr>
        <p:txBody>
          <a:bodyPr spcFirstLastPara="1" wrap="square" lIns="54000" tIns="45700" rIns="91425" bIns="45700" anchor="t" anchorCtr="0">
            <a:noAutofit/>
          </a:bodyPr>
          <a:lstStyle/>
          <a:p>
            <a:pPr marL="0" marR="0" lvl="0" indent="0" algn="l" rtl="0">
              <a:lnSpc>
                <a:spcPct val="110000"/>
              </a:lnSpc>
              <a:spcBef>
                <a:spcPts val="0"/>
              </a:spcBef>
              <a:spcAft>
                <a:spcPts val="0"/>
              </a:spcAft>
              <a:buNone/>
            </a:pPr>
            <a:r>
              <a:rPr lang="fi-FI" sz="1200" b="1">
                <a:solidFill>
                  <a:schemeClr val="dk1"/>
                </a:solidFill>
                <a:latin typeface="Arial"/>
                <a:ea typeface="Arial"/>
                <a:cs typeface="Arial"/>
                <a:sym typeface="Arial"/>
              </a:rPr>
              <a:t>Tarjous:</a:t>
            </a:r>
            <a:endParaRPr sz="1200" b="0">
              <a:solidFill>
                <a:schemeClr val="dk1"/>
              </a:solidFill>
              <a:latin typeface="Arial"/>
              <a:ea typeface="Arial"/>
              <a:cs typeface="Arial"/>
              <a:sym typeface="Arial"/>
            </a:endParaRPr>
          </a:p>
          <a:p>
            <a:pPr marL="0" marR="0" lvl="0" indent="0" algn="l" rtl="0">
              <a:lnSpc>
                <a:spcPct val="110000"/>
              </a:lnSpc>
              <a:spcBef>
                <a:spcPts val="0"/>
              </a:spcBef>
              <a:spcAft>
                <a:spcPts val="0"/>
              </a:spcAft>
              <a:buNone/>
            </a:pPr>
            <a:r>
              <a:rPr lang="fi-FI" sz="1200" b="1">
                <a:solidFill>
                  <a:schemeClr val="dk1"/>
                </a:solidFill>
                <a:latin typeface="Arial"/>
                <a:ea typeface="Arial"/>
                <a:cs typeface="Arial"/>
                <a:sym typeface="Arial"/>
              </a:rPr>
              <a:t>Pvm:</a:t>
            </a:r>
            <a:endParaRPr sz="1200" b="0">
              <a:solidFill>
                <a:schemeClr val="dk1"/>
              </a:solidFill>
              <a:latin typeface="Arial"/>
              <a:ea typeface="Arial"/>
              <a:cs typeface="Arial"/>
              <a:sym typeface="Arial"/>
            </a:endParaRPr>
          </a:p>
          <a:p>
            <a:pPr marL="0" marR="0" lvl="0" indent="0" algn="l" rtl="0">
              <a:lnSpc>
                <a:spcPct val="110000"/>
              </a:lnSpc>
              <a:spcBef>
                <a:spcPts val="0"/>
              </a:spcBef>
              <a:spcAft>
                <a:spcPts val="0"/>
              </a:spcAft>
              <a:buNone/>
            </a:pPr>
            <a:r>
              <a:rPr lang="fi-FI" sz="1200" b="1">
                <a:solidFill>
                  <a:schemeClr val="dk1"/>
                </a:solidFill>
                <a:latin typeface="Arial"/>
                <a:ea typeface="Arial"/>
                <a:cs typeface="Arial"/>
                <a:sym typeface="Arial"/>
              </a:rPr>
              <a:t>Vastaanottaja:</a:t>
            </a:r>
            <a:endParaRPr sz="1200" b="0">
              <a:solidFill>
                <a:schemeClr val="dk1"/>
              </a:solidFill>
              <a:latin typeface="Arial"/>
              <a:ea typeface="Arial"/>
              <a:cs typeface="Arial"/>
              <a:sym typeface="Arial"/>
            </a:endParaRPr>
          </a:p>
        </p:txBody>
      </p:sp>
      <p:sp>
        <p:nvSpPr>
          <p:cNvPr id="41" name="Google Shape;41;p8"/>
          <p:cNvSpPr txBox="1">
            <a:spLocks noGrp="1"/>
          </p:cNvSpPr>
          <p:nvPr>
            <p:ph type="body" idx="3"/>
          </p:nvPr>
        </p:nvSpPr>
        <p:spPr>
          <a:xfrm>
            <a:off x="1897674" y="4938633"/>
            <a:ext cx="3537836" cy="198337"/>
          </a:xfrm>
          <a:prstGeom prst="rect">
            <a:avLst/>
          </a:prstGeom>
          <a:noFill/>
          <a:ln>
            <a:noFill/>
          </a:ln>
        </p:spPr>
        <p:txBody>
          <a:bodyPr spcFirstLastPara="1" wrap="square" lIns="14400" tIns="0" rIns="0" bIns="0" anchor="t" anchorCtr="0">
            <a:noAutofit/>
          </a:bodyPr>
          <a:lstStyle>
            <a:lvl1pPr marL="457200" marR="0" lvl="0" indent="-228600" algn="l" rtl="0">
              <a:lnSpc>
                <a:spcPct val="110000"/>
              </a:lnSpc>
              <a:spcBef>
                <a:spcPts val="0"/>
              </a:spcBef>
              <a:spcAft>
                <a:spcPts val="0"/>
              </a:spcAft>
              <a:buClr>
                <a:srgbClr val="343D58"/>
              </a:buClr>
              <a:buSzPts val="1200"/>
              <a:buFont typeface="Arial"/>
              <a:buNone/>
              <a:defRPr sz="1200" b="0"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1662612" y="5141398"/>
            <a:ext cx="3746025" cy="189372"/>
          </a:xfrm>
          <a:prstGeom prst="rect">
            <a:avLst/>
          </a:prstGeom>
          <a:noFill/>
          <a:ln>
            <a:noFill/>
          </a:ln>
        </p:spPr>
        <p:txBody>
          <a:bodyPr spcFirstLastPara="1" wrap="square" lIns="14400" tIns="0" rIns="0" bIns="0" anchor="t" anchorCtr="0">
            <a:noAutofit/>
          </a:bodyPr>
          <a:lstStyle>
            <a:lvl1pPr marL="457200" marR="0" lvl="0" indent="-228600" algn="l" rtl="0">
              <a:lnSpc>
                <a:spcPct val="110000"/>
              </a:lnSpc>
              <a:spcBef>
                <a:spcPts val="0"/>
              </a:spcBef>
              <a:spcAft>
                <a:spcPts val="0"/>
              </a:spcAft>
              <a:buClr>
                <a:srgbClr val="343D58"/>
              </a:buClr>
              <a:buSzPts val="1200"/>
              <a:buFont typeface="Arial"/>
              <a:buNone/>
              <a:defRPr sz="1200" b="0"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body" idx="5"/>
          </p:nvPr>
        </p:nvSpPr>
        <p:spPr>
          <a:xfrm>
            <a:off x="2452284" y="5342721"/>
            <a:ext cx="2987349" cy="189372"/>
          </a:xfrm>
          <a:prstGeom prst="rect">
            <a:avLst/>
          </a:prstGeom>
          <a:noFill/>
          <a:ln>
            <a:noFill/>
          </a:ln>
        </p:spPr>
        <p:txBody>
          <a:bodyPr spcFirstLastPara="1" wrap="square" lIns="14400" tIns="0" rIns="0" bIns="0" anchor="t" anchorCtr="0">
            <a:noAutofit/>
          </a:bodyPr>
          <a:lstStyle>
            <a:lvl1pPr marL="457200" marR="0" lvl="0" indent="-228600" algn="l" rtl="0">
              <a:lnSpc>
                <a:spcPct val="110000"/>
              </a:lnSpc>
              <a:spcBef>
                <a:spcPts val="0"/>
              </a:spcBef>
              <a:spcAft>
                <a:spcPts val="0"/>
              </a:spcAft>
              <a:buClr>
                <a:srgbClr val="343D58"/>
              </a:buClr>
              <a:buSzPts val="1200"/>
              <a:buFont typeface="Arial"/>
              <a:buNone/>
              <a:defRPr sz="1200" b="0" i="0" u="none" strike="noStrike" cap="none">
                <a:solidFill>
                  <a:srgbClr val="343D5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8"/>
          <p:cNvSpPr txBox="1"/>
          <p:nvPr/>
        </p:nvSpPr>
        <p:spPr>
          <a:xfrm>
            <a:off x="1219200" y="4633490"/>
            <a:ext cx="1233084" cy="230832"/>
          </a:xfrm>
          <a:prstGeom prst="rect">
            <a:avLst/>
          </a:prstGeom>
          <a:noFill/>
          <a:ln>
            <a:noFill/>
          </a:ln>
        </p:spPr>
        <p:txBody>
          <a:bodyPr spcFirstLastPara="1" wrap="square" lIns="54000" tIns="0" rIns="0" bIns="0" anchor="t" anchorCtr="0">
            <a:noAutofit/>
          </a:bodyPr>
          <a:lstStyle/>
          <a:p>
            <a:pPr marL="0" marR="0" lvl="0" indent="0" algn="l" rtl="0">
              <a:spcBef>
                <a:spcPts val="0"/>
              </a:spcBef>
              <a:spcAft>
                <a:spcPts val="0"/>
              </a:spcAft>
              <a:buNone/>
            </a:pPr>
            <a:r>
              <a:rPr lang="fi-FI" sz="1500" b="1">
                <a:solidFill>
                  <a:srgbClr val="ED3B56"/>
                </a:solidFill>
                <a:latin typeface="Arial"/>
                <a:ea typeface="Arial"/>
                <a:cs typeface="Arial"/>
                <a:sym typeface="Arial"/>
              </a:rPr>
              <a:t>TARJOUS  |</a:t>
            </a:r>
            <a:endParaRPr sz="1500" b="1">
              <a:solidFill>
                <a:srgbClr val="ED3B56"/>
              </a:solidFill>
              <a:latin typeface="Arial"/>
              <a:ea typeface="Arial"/>
              <a:cs typeface="Arial"/>
              <a:sym typeface="Arial"/>
            </a:endParaRPr>
          </a:p>
        </p:txBody>
      </p:sp>
      <p:sp>
        <p:nvSpPr>
          <p:cNvPr id="45" name="Google Shape;45;p8"/>
          <p:cNvSpPr txBox="1">
            <a:spLocks noGrp="1"/>
          </p:cNvSpPr>
          <p:nvPr>
            <p:ph type="body" idx="6"/>
          </p:nvPr>
        </p:nvSpPr>
        <p:spPr>
          <a:xfrm>
            <a:off x="2424113" y="4653363"/>
            <a:ext cx="3976687" cy="260873"/>
          </a:xfrm>
          <a:prstGeom prst="rect">
            <a:avLst/>
          </a:prstGeom>
          <a:noFill/>
          <a:ln>
            <a:noFill/>
          </a:ln>
        </p:spPr>
        <p:txBody>
          <a:bodyPr spcFirstLastPara="1" wrap="square" lIns="54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Google Shape;46;p8"/>
          <p:cNvSpPr txBox="1"/>
          <p:nvPr/>
        </p:nvSpPr>
        <p:spPr>
          <a:xfrm>
            <a:off x="1960479" y="5990950"/>
            <a:ext cx="2057249" cy="138499"/>
          </a:xfrm>
          <a:prstGeom prst="rect">
            <a:avLst/>
          </a:prstGeom>
          <a:noFill/>
          <a:ln>
            <a:noFill/>
          </a:ln>
        </p:spPr>
        <p:txBody>
          <a:bodyPr spcFirstLastPara="1" wrap="square" lIns="54000" tIns="0" rIns="0" bIns="0" anchor="t" anchorCtr="0">
            <a:noAutofit/>
          </a:bodyPr>
          <a:lstStyle/>
          <a:p>
            <a:pPr marL="0" marR="0" lvl="0" indent="0" algn="l" rtl="0">
              <a:spcBef>
                <a:spcPts val="0"/>
              </a:spcBef>
              <a:spcAft>
                <a:spcPts val="0"/>
              </a:spcAft>
              <a:buNone/>
            </a:pPr>
            <a:r>
              <a:rPr lang="fi-FI" sz="900" b="0">
                <a:solidFill>
                  <a:srgbClr val="343D58"/>
                </a:solidFill>
                <a:latin typeface="Arial"/>
                <a:ea typeface="Arial"/>
                <a:cs typeface="Arial"/>
                <a:sym typeface="Arial"/>
              </a:rPr>
              <a:t>LINK Design and Development Oy</a:t>
            </a:r>
            <a:endParaRPr sz="900" b="0">
              <a:solidFill>
                <a:srgbClr val="343D58"/>
              </a:solidFill>
              <a:latin typeface="Arial"/>
              <a:ea typeface="Arial"/>
              <a:cs typeface="Arial"/>
              <a:sym typeface="Arial"/>
            </a:endParaRPr>
          </a:p>
        </p:txBody>
      </p:sp>
      <p:cxnSp>
        <p:nvCxnSpPr>
          <p:cNvPr id="47" name="Google Shape;47;p8"/>
          <p:cNvCxnSpPr/>
          <p:nvPr/>
        </p:nvCxnSpPr>
        <p:spPr>
          <a:xfrm>
            <a:off x="3997236" y="6000844"/>
            <a:ext cx="0" cy="111229"/>
          </a:xfrm>
          <a:prstGeom prst="straightConnector1">
            <a:avLst/>
          </a:prstGeom>
          <a:noFill/>
          <a:ln w="9525" cap="flat" cmpd="sng">
            <a:solidFill>
              <a:srgbClr val="343D58"/>
            </a:solidFill>
            <a:prstDash val="solid"/>
            <a:miter lim="800000"/>
            <a:headEnd type="none" w="sm" len="sm"/>
            <a:tailEnd type="none" w="sm" len="sm"/>
          </a:ln>
        </p:spPr>
      </p:cxnSp>
      <p:sp>
        <p:nvSpPr>
          <p:cNvPr id="48" name="Google Shape;48;p8"/>
          <p:cNvSpPr txBox="1"/>
          <p:nvPr/>
        </p:nvSpPr>
        <p:spPr>
          <a:xfrm>
            <a:off x="4071545" y="5992666"/>
            <a:ext cx="754219" cy="138499"/>
          </a:xfrm>
          <a:prstGeom prst="rect">
            <a:avLst/>
          </a:prstGeom>
          <a:noFill/>
          <a:ln>
            <a:noFill/>
          </a:ln>
        </p:spPr>
        <p:txBody>
          <a:bodyPr spcFirstLastPara="1" wrap="square" lIns="21600" tIns="0" rIns="0" bIns="0" anchor="t" anchorCtr="0">
            <a:noAutofit/>
          </a:bodyPr>
          <a:lstStyle/>
          <a:p>
            <a:pPr marL="0" marR="0" lvl="0" indent="0" algn="l" rtl="0">
              <a:spcBef>
                <a:spcPts val="0"/>
              </a:spcBef>
              <a:spcAft>
                <a:spcPts val="0"/>
              </a:spcAft>
              <a:buNone/>
            </a:pPr>
            <a:r>
              <a:rPr lang="fi-FI" sz="900" b="0">
                <a:solidFill>
                  <a:srgbClr val="343D58"/>
                </a:solidFill>
                <a:latin typeface="Arial"/>
                <a:ea typeface="Arial"/>
                <a:cs typeface="Arial"/>
                <a:sym typeface="Arial"/>
              </a:rPr>
              <a:t>linkdesign.fi</a:t>
            </a:r>
            <a:endParaRPr sz="900" b="0">
              <a:solidFill>
                <a:srgbClr val="343D58"/>
              </a:solidFill>
              <a:latin typeface="Arial"/>
              <a:ea typeface="Arial"/>
              <a:cs typeface="Arial"/>
              <a:sym typeface="Arial"/>
            </a:endParaRPr>
          </a:p>
        </p:txBody>
      </p:sp>
      <p:pic>
        <p:nvPicPr>
          <p:cNvPr id="49" name="Google Shape;49;p8"/>
          <p:cNvPicPr preferRelativeResize="0"/>
          <p:nvPr/>
        </p:nvPicPr>
        <p:blipFill rotWithShape="1">
          <a:blip r:embed="rId2">
            <a:alphaModFix/>
          </a:blip>
          <a:srcRect/>
          <a:stretch/>
        </p:blipFill>
        <p:spPr>
          <a:xfrm>
            <a:off x="1271682" y="6006760"/>
            <a:ext cx="531459" cy="101230"/>
          </a:xfrm>
          <a:prstGeom prst="rect">
            <a:avLst/>
          </a:prstGeom>
          <a:noFill/>
          <a:ln>
            <a:noFill/>
          </a:ln>
        </p:spPr>
      </p:pic>
      <p:cxnSp>
        <p:nvCxnSpPr>
          <p:cNvPr id="50" name="Google Shape;50;p8"/>
          <p:cNvCxnSpPr/>
          <p:nvPr/>
        </p:nvCxnSpPr>
        <p:spPr>
          <a:xfrm>
            <a:off x="1913995" y="6000844"/>
            <a:ext cx="0" cy="111229"/>
          </a:xfrm>
          <a:prstGeom prst="straightConnector1">
            <a:avLst/>
          </a:prstGeom>
          <a:noFill/>
          <a:ln w="9525" cap="flat" cmpd="sng">
            <a:solidFill>
              <a:srgbClr val="343D58"/>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Yksi palsta">
  <p:cSld name="Yksi palsta">
    <p:spTree>
      <p:nvGrpSpPr>
        <p:cNvPr id="1" name="Shape 51"/>
        <p:cNvGrpSpPr/>
        <p:nvPr/>
      </p:nvGrpSpPr>
      <p:grpSpPr>
        <a:xfrm>
          <a:off x="0" y="0"/>
          <a:ext cx="0" cy="0"/>
          <a:chOff x="0" y="0"/>
          <a:chExt cx="0" cy="0"/>
        </a:xfrm>
      </p:grpSpPr>
      <p:sp>
        <p:nvSpPr>
          <p:cNvPr id="52" name="Google Shape;52;p9"/>
          <p:cNvSpPr txBox="1"/>
          <p:nvPr/>
        </p:nvSpPr>
        <p:spPr>
          <a:xfrm>
            <a:off x="11307816" y="6562498"/>
            <a:ext cx="698909" cy="138499"/>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fi-FI" sz="900" b="1">
                <a:solidFill>
                  <a:srgbClr val="343D58"/>
                </a:solidFill>
                <a:latin typeface="Arial"/>
                <a:ea typeface="Arial"/>
                <a:cs typeface="Arial"/>
                <a:sym typeface="Arial"/>
              </a:rPr>
              <a:t>linkdesign.fi</a:t>
            </a:r>
            <a:endParaRPr sz="900" b="1">
              <a:solidFill>
                <a:srgbClr val="343D58"/>
              </a:solidFill>
              <a:latin typeface="Arial"/>
              <a:ea typeface="Arial"/>
              <a:cs typeface="Arial"/>
              <a:sym typeface="Arial"/>
            </a:endParaRPr>
          </a:p>
        </p:txBody>
      </p:sp>
      <p:sp>
        <p:nvSpPr>
          <p:cNvPr id="53" name="Google Shape;53;p9"/>
          <p:cNvSpPr txBox="1">
            <a:spLocks noGrp="1"/>
          </p:cNvSpPr>
          <p:nvPr>
            <p:ph type="body" idx="1"/>
          </p:nvPr>
        </p:nvSpPr>
        <p:spPr>
          <a:xfrm>
            <a:off x="2424112" y="2211605"/>
            <a:ext cx="7308851" cy="54187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9"/>
          <p:cNvSpPr txBox="1">
            <a:spLocks noGrp="1"/>
          </p:cNvSpPr>
          <p:nvPr>
            <p:ph type="body" idx="2"/>
          </p:nvPr>
        </p:nvSpPr>
        <p:spPr>
          <a:xfrm>
            <a:off x="2424113" y="1883999"/>
            <a:ext cx="2447925" cy="317878"/>
          </a:xfrm>
          <a:prstGeom prst="rect">
            <a:avLst/>
          </a:prstGeom>
          <a:noFill/>
          <a:ln>
            <a:noFill/>
          </a:ln>
        </p:spPr>
        <p:txBody>
          <a:bodyPr spcFirstLastPara="1" wrap="square" lIns="18000" tIns="0" rIns="0" bIns="0" anchor="t" anchorCtr="0">
            <a:noAutofit/>
          </a:bodyPr>
          <a:lstStyle>
            <a:lvl1pPr marL="457200" marR="0" lvl="0" indent="-228600" algn="l" rtl="0">
              <a:lnSpc>
                <a:spcPct val="90000"/>
              </a:lnSpc>
              <a:spcBef>
                <a:spcPts val="1000"/>
              </a:spcBef>
              <a:spcAft>
                <a:spcPts val="0"/>
              </a:spcAft>
              <a:buClr>
                <a:srgbClr val="ED3B56"/>
              </a:buClr>
              <a:buSzPts val="1500"/>
              <a:buFont typeface="Arial"/>
              <a:buNone/>
              <a:defRPr sz="1500" b="1" i="0" u="none" strike="noStrike" cap="none">
                <a:solidFill>
                  <a:srgbClr val="ED3B5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9"/>
          <p:cNvSpPr txBox="1"/>
          <p:nvPr/>
        </p:nvSpPr>
        <p:spPr>
          <a:xfrm>
            <a:off x="182817" y="6562498"/>
            <a:ext cx="1025922" cy="1384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i-FI" sz="900" b="1">
                <a:solidFill>
                  <a:srgbClr val="343D58"/>
                </a:solidFill>
                <a:latin typeface="Arial"/>
                <a:ea typeface="Arial"/>
                <a:cs typeface="Arial"/>
                <a:sym typeface="Arial"/>
              </a:rPr>
              <a:t>For the real world.</a:t>
            </a:r>
            <a:endParaRPr sz="900" b="1">
              <a:solidFill>
                <a:srgbClr val="343D58"/>
              </a:solidFill>
              <a:latin typeface="Arial"/>
              <a:ea typeface="Arial"/>
              <a:cs typeface="Arial"/>
              <a:sym typeface="Arial"/>
            </a:endParaRPr>
          </a:p>
        </p:txBody>
      </p:sp>
      <p:sp>
        <p:nvSpPr>
          <p:cNvPr id="56" name="Google Shape;56;p9"/>
          <p:cNvSpPr txBox="1">
            <a:spLocks noGrp="1"/>
          </p:cNvSpPr>
          <p:nvPr>
            <p:ph type="body" idx="3"/>
          </p:nvPr>
        </p:nvSpPr>
        <p:spPr>
          <a:xfrm>
            <a:off x="2424113" y="3259169"/>
            <a:ext cx="6196256" cy="2163388"/>
          </a:xfrm>
          <a:prstGeom prst="rect">
            <a:avLst/>
          </a:prstGeom>
          <a:noFill/>
          <a:ln>
            <a:noFill/>
          </a:ln>
        </p:spPr>
        <p:txBody>
          <a:bodyPr spcFirstLastPara="1" wrap="square" lIns="18000" tIns="0" rIns="0" bIns="0" anchor="t" anchorCtr="0">
            <a:noAutofit/>
          </a:bodyPr>
          <a:lstStyle>
            <a:lvl1pPr marL="457200" marR="0" lvl="0" indent="-228600" algn="l" rtl="0">
              <a:lnSpc>
                <a:spcPct val="11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äyden sivun kuva">
  <p:cSld name="Täyden sivun kuva">
    <p:spTree>
      <p:nvGrpSpPr>
        <p:cNvPr id="1" name="Shape 57"/>
        <p:cNvGrpSpPr/>
        <p:nvPr/>
      </p:nvGrpSpPr>
      <p:grpSpPr>
        <a:xfrm>
          <a:off x="0" y="0"/>
          <a:ext cx="0" cy="0"/>
          <a:chOff x="0" y="0"/>
          <a:chExt cx="0" cy="0"/>
        </a:xfrm>
      </p:grpSpPr>
      <p:sp>
        <p:nvSpPr>
          <p:cNvPr id="58" name="Google Shape;58;p10"/>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43D58"/>
              </a:buClr>
              <a:buSzPts val="1500"/>
              <a:buFont typeface="Arial"/>
              <a:buNone/>
              <a:defRPr sz="1500" b="0" i="0" u="none" strike="noStrike" cap="none">
                <a:solidFill>
                  <a:srgbClr val="343D58"/>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93">
          <p15:clr>
            <a:srgbClr val="000000"/>
          </p15:clr>
        </p15:guide>
        <p15:guide id="2" pos="7287">
          <p15:clr>
            <a:srgbClr val="000000"/>
          </p15:clr>
        </p15:guide>
        <p15:guide id="3" orient="horz" pos="482">
          <p15:clr>
            <a:srgbClr val="000000"/>
          </p15:clr>
        </p15:guide>
        <p15:guide id="4" orient="horz" pos="3838">
          <p15:clr>
            <a:srgbClr val="000000"/>
          </p15:clr>
        </p15:guide>
        <p15:guide id="5" pos="4611">
          <p15:clr>
            <a:srgbClr val="5ACBF0"/>
          </p15:clr>
        </p15:guide>
        <p15:guide id="6" pos="3069">
          <p15:clr>
            <a:srgbClr val="5ACBF0"/>
          </p15:clr>
        </p15:guide>
        <p15:guide id="7" pos="1527">
          <p15:clr>
            <a:srgbClr val="5ACBF0"/>
          </p15:clr>
        </p15:guide>
        <p15:guide id="8" pos="6131">
          <p15:clr>
            <a:srgbClr val="5ACBF0"/>
          </p15:clr>
        </p15:guide>
        <p15:guide id="9" orient="horz" pos="3362">
          <p15:clr>
            <a:srgbClr val="5ACBF0"/>
          </p15:clr>
        </p15:guide>
        <p15:guide id="10" orient="horz" pos="2387">
          <p15:clr>
            <a:srgbClr val="5ACBF0"/>
          </p15:clr>
        </p15:guide>
        <p15:guide id="11" orient="horz" pos="1434">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12"/>
          <p:cNvPicPr preferRelativeResize="0"/>
          <p:nvPr/>
        </p:nvPicPr>
        <p:blipFill rotWithShape="1">
          <a:blip r:embed="rId25">
            <a:alphaModFix/>
          </a:blip>
          <a:srcRect/>
          <a:stretch/>
        </p:blipFill>
        <p:spPr>
          <a:xfrm>
            <a:off x="320412" y="6134100"/>
            <a:ext cx="1058332" cy="593998"/>
          </a:xfrm>
          <a:prstGeom prst="rect">
            <a:avLst/>
          </a:prstGeom>
          <a:noFill/>
          <a:ln>
            <a:noFill/>
          </a:ln>
        </p:spPr>
      </p:pic>
      <p:sp>
        <p:nvSpPr>
          <p:cNvPr id="65" name="Google Shape;65;p12"/>
          <p:cNvSpPr txBox="1">
            <a:spLocks noGrp="1"/>
          </p:cNvSpPr>
          <p:nvPr>
            <p:ph type="title"/>
          </p:nvPr>
        </p:nvSpPr>
        <p:spPr>
          <a:xfrm>
            <a:off x="457199" y="408562"/>
            <a:ext cx="9972000" cy="7875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200"/>
              <a:buFont typeface="Arial Black"/>
              <a:buNone/>
              <a:defRPr sz="4200" b="1" i="0" u="none" strike="noStrike" cap="none">
                <a:solidFill>
                  <a:schemeClr val="dk1"/>
                </a:solidFill>
                <a:latin typeface="Arial Black"/>
                <a:ea typeface="Arial Black"/>
                <a:cs typeface="Arial Black"/>
                <a:sym typeface="Arial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Google Shape;66;p12"/>
          <p:cNvSpPr txBox="1">
            <a:spLocks noGrp="1"/>
          </p:cNvSpPr>
          <p:nvPr>
            <p:ph type="body" idx="1"/>
          </p:nvPr>
        </p:nvSpPr>
        <p:spPr>
          <a:xfrm>
            <a:off x="457199" y="1196502"/>
            <a:ext cx="9972000" cy="4980600"/>
          </a:xfrm>
          <a:prstGeom prst="rect">
            <a:avLst/>
          </a:prstGeom>
          <a:noFill/>
          <a:ln>
            <a:noFill/>
          </a:ln>
        </p:spPr>
        <p:txBody>
          <a:bodyPr spcFirstLastPara="1" wrap="square" lIns="0" tIns="0" rIns="0" bIns="0" anchor="t" anchorCtr="0">
            <a:noAutofit/>
          </a:bodyPr>
          <a:lstStyle>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dt" idx="10"/>
          </p:nvPr>
        </p:nvSpPr>
        <p:spPr>
          <a:xfrm>
            <a:off x="1663430" y="6268800"/>
            <a:ext cx="1305000" cy="258600"/>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ftr" idx="11"/>
          </p:nvPr>
        </p:nvSpPr>
        <p:spPr>
          <a:xfrm>
            <a:off x="3202022" y="6268800"/>
            <a:ext cx="4114800" cy="258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2"/>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300" b="1" i="0" u="none" strike="noStrike" cap="none">
                <a:solidFill>
                  <a:srgbClr val="000000"/>
                </a:solidFill>
                <a:latin typeface="Arial"/>
                <a:ea typeface="Arial"/>
                <a:cs typeface="Arial"/>
                <a:sym typeface="Arial"/>
              </a:defRPr>
            </a:lvl1pPr>
            <a:lvl2pPr marL="0" marR="0" lvl="1" indent="0" algn="r" rtl="0">
              <a:spcBef>
                <a:spcPts val="0"/>
              </a:spcBef>
              <a:buNone/>
              <a:defRPr sz="1300" b="1" i="0" u="none" strike="noStrike" cap="none">
                <a:solidFill>
                  <a:srgbClr val="000000"/>
                </a:solidFill>
                <a:latin typeface="Arial"/>
                <a:ea typeface="Arial"/>
                <a:cs typeface="Arial"/>
                <a:sym typeface="Arial"/>
              </a:defRPr>
            </a:lvl2pPr>
            <a:lvl3pPr marL="0" marR="0" lvl="2" indent="0" algn="r" rtl="0">
              <a:spcBef>
                <a:spcPts val="0"/>
              </a:spcBef>
              <a:buNone/>
              <a:defRPr sz="1300" b="1" i="0" u="none" strike="noStrike" cap="none">
                <a:solidFill>
                  <a:srgbClr val="000000"/>
                </a:solidFill>
                <a:latin typeface="Arial"/>
                <a:ea typeface="Arial"/>
                <a:cs typeface="Arial"/>
                <a:sym typeface="Arial"/>
              </a:defRPr>
            </a:lvl3pPr>
            <a:lvl4pPr marL="0" marR="0" lvl="3" indent="0" algn="r" rtl="0">
              <a:spcBef>
                <a:spcPts val="0"/>
              </a:spcBef>
              <a:buNone/>
              <a:defRPr sz="1300" b="1" i="0" u="none" strike="noStrike" cap="none">
                <a:solidFill>
                  <a:srgbClr val="000000"/>
                </a:solidFill>
                <a:latin typeface="Arial"/>
                <a:ea typeface="Arial"/>
                <a:cs typeface="Arial"/>
                <a:sym typeface="Arial"/>
              </a:defRPr>
            </a:lvl4pPr>
            <a:lvl5pPr marL="0" marR="0" lvl="4" indent="0" algn="r" rtl="0">
              <a:spcBef>
                <a:spcPts val="0"/>
              </a:spcBef>
              <a:buNone/>
              <a:defRPr sz="1300" b="1" i="0" u="none" strike="noStrike" cap="none">
                <a:solidFill>
                  <a:srgbClr val="000000"/>
                </a:solidFill>
                <a:latin typeface="Arial"/>
                <a:ea typeface="Arial"/>
                <a:cs typeface="Arial"/>
                <a:sym typeface="Arial"/>
              </a:defRPr>
            </a:lvl5pPr>
            <a:lvl6pPr marL="0" marR="0" lvl="5" indent="0" algn="r" rtl="0">
              <a:spcBef>
                <a:spcPts val="0"/>
              </a:spcBef>
              <a:buNone/>
              <a:defRPr sz="1300" b="1" i="0" u="none" strike="noStrike" cap="none">
                <a:solidFill>
                  <a:srgbClr val="000000"/>
                </a:solidFill>
                <a:latin typeface="Arial"/>
                <a:ea typeface="Arial"/>
                <a:cs typeface="Arial"/>
                <a:sym typeface="Arial"/>
              </a:defRPr>
            </a:lvl6pPr>
            <a:lvl7pPr marL="0" marR="0" lvl="6" indent="0" algn="r" rtl="0">
              <a:spcBef>
                <a:spcPts val="0"/>
              </a:spcBef>
              <a:buNone/>
              <a:defRPr sz="1300" b="1" i="0" u="none" strike="noStrike" cap="none">
                <a:solidFill>
                  <a:srgbClr val="000000"/>
                </a:solidFill>
                <a:latin typeface="Arial"/>
                <a:ea typeface="Arial"/>
                <a:cs typeface="Arial"/>
                <a:sym typeface="Arial"/>
              </a:defRPr>
            </a:lvl7pPr>
            <a:lvl8pPr marL="0" marR="0" lvl="7" indent="0" algn="r" rtl="0">
              <a:spcBef>
                <a:spcPts val="0"/>
              </a:spcBef>
              <a:buNone/>
              <a:defRPr sz="1300" b="1" i="0" u="none" strike="noStrike" cap="none">
                <a:solidFill>
                  <a:srgbClr val="000000"/>
                </a:solidFill>
                <a:latin typeface="Arial"/>
                <a:ea typeface="Arial"/>
                <a:cs typeface="Arial"/>
                <a:sym typeface="Arial"/>
              </a:defRPr>
            </a:lvl8pPr>
            <a:lvl9pPr marL="0" marR="0" lvl="8" indent="0" algn="r" rtl="0">
              <a:spcBef>
                <a:spcPts val="0"/>
              </a:spcBef>
              <a:buNone/>
              <a:defRPr sz="13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www.oph.fi/fi/koulutus-ja-tutkinnot/oppiaineiden-paattoarviointi"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ctrTitle"/>
          </p:nvPr>
        </p:nvSpPr>
        <p:spPr>
          <a:xfrm>
            <a:off x="408563" y="457200"/>
            <a:ext cx="10739400" cy="2072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7200" b="0">
                <a:latin typeface="Arial Black"/>
                <a:ea typeface="Arial Black"/>
                <a:cs typeface="Arial Black"/>
                <a:sym typeface="Arial Black"/>
              </a:rPr>
              <a:t>Ilmiöoppimisen</a:t>
            </a:r>
            <a:endParaRPr sz="7200" b="0">
              <a:latin typeface="Arial Black"/>
              <a:ea typeface="Arial Black"/>
              <a:cs typeface="Arial Black"/>
              <a:sym typeface="Arial Black"/>
            </a:endParaRPr>
          </a:p>
          <a:p>
            <a:pPr marL="0" lvl="0" indent="0" algn="l" rtl="0">
              <a:spcBef>
                <a:spcPts val="0"/>
              </a:spcBef>
              <a:spcAft>
                <a:spcPts val="0"/>
              </a:spcAft>
              <a:buNone/>
            </a:pPr>
            <a:r>
              <a:rPr lang="fi-FI" sz="7200" b="0">
                <a:latin typeface="Arial Black"/>
                <a:ea typeface="Arial Black"/>
                <a:cs typeface="Arial Black"/>
                <a:sym typeface="Arial Black"/>
              </a:rPr>
              <a:t>arvioinnin </a:t>
            </a:r>
            <a:endParaRPr sz="7200" b="0">
              <a:latin typeface="Arial Black"/>
              <a:ea typeface="Arial Black"/>
              <a:cs typeface="Arial Black"/>
              <a:sym typeface="Arial Black"/>
            </a:endParaRPr>
          </a:p>
          <a:p>
            <a:pPr marL="0" lvl="0" indent="0" algn="l" rtl="0">
              <a:spcBef>
                <a:spcPts val="0"/>
              </a:spcBef>
              <a:spcAft>
                <a:spcPts val="0"/>
              </a:spcAft>
              <a:buNone/>
            </a:pPr>
            <a:r>
              <a:rPr lang="fi-FI" sz="7200" b="0">
                <a:latin typeface="Arial Black"/>
                <a:ea typeface="Arial Black"/>
                <a:cs typeface="Arial Black"/>
                <a:sym typeface="Arial Black"/>
              </a:rPr>
              <a:t>työkalut</a:t>
            </a:r>
            <a:endParaRPr sz="7200" b="0">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ctrTitle"/>
          </p:nvPr>
        </p:nvSpPr>
        <p:spPr>
          <a:xfrm>
            <a:off x="486375" y="457200"/>
            <a:ext cx="9972000" cy="89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4200" b="0">
                <a:solidFill>
                  <a:srgbClr val="FFFFFF"/>
                </a:solidFill>
                <a:latin typeface="Arial Black"/>
                <a:ea typeface="Arial Black"/>
                <a:cs typeface="Arial Black"/>
                <a:sym typeface="Arial Black"/>
              </a:rPr>
              <a:t>Ohjeistus työkalujen käyttöön</a:t>
            </a:r>
            <a:endParaRPr sz="4200" b="0">
              <a:solidFill>
                <a:srgbClr val="FFFFFF"/>
              </a:solidFill>
              <a:latin typeface="Arial Black"/>
              <a:ea typeface="Arial Black"/>
              <a:cs typeface="Arial Black"/>
              <a:sym typeface="Arial Black"/>
            </a:endParaRPr>
          </a:p>
        </p:txBody>
      </p:sp>
      <p:sp>
        <p:nvSpPr>
          <p:cNvPr id="215" name="Google Shape;215;p38"/>
          <p:cNvSpPr txBox="1">
            <a:spLocks noGrp="1"/>
          </p:cNvSpPr>
          <p:nvPr>
            <p:ph type="body" idx="4294967295"/>
          </p:nvPr>
        </p:nvSpPr>
        <p:spPr>
          <a:xfrm>
            <a:off x="500925" y="1742150"/>
            <a:ext cx="9942900" cy="4019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2600" dirty="0">
                <a:solidFill>
                  <a:schemeClr val="lt1"/>
                </a:solidFill>
                <a:latin typeface="Arial Black"/>
                <a:ea typeface="Arial Black"/>
                <a:cs typeface="Arial Black"/>
                <a:sym typeface="Arial Black"/>
              </a:rPr>
              <a:t>Älä muokkaa alkuperäisiä tiedostoja, vaan lataa työkalut muokkausta varten omalle koneellesi.</a:t>
            </a:r>
            <a:endParaRPr sz="2600" dirty="0">
              <a:solidFill>
                <a:schemeClr val="lt1"/>
              </a:solidFill>
              <a:latin typeface="Arial Black"/>
              <a:ea typeface="Arial Black"/>
              <a:cs typeface="Arial Black"/>
              <a:sym typeface="Arial Black"/>
            </a:endParaRPr>
          </a:p>
          <a:p>
            <a:pPr marL="0" lvl="0" indent="0" algn="l" rtl="0">
              <a:spcBef>
                <a:spcPts val="0"/>
              </a:spcBef>
              <a:spcAft>
                <a:spcPts val="0"/>
              </a:spcAft>
              <a:buNone/>
            </a:pPr>
            <a:endParaRPr sz="2400" dirty="0">
              <a:solidFill>
                <a:schemeClr val="lt1"/>
              </a:solidFill>
              <a:latin typeface="Arial Black"/>
              <a:ea typeface="Arial Black"/>
              <a:cs typeface="Arial Black"/>
              <a:sym typeface="Arial Black"/>
            </a:endParaRPr>
          </a:p>
          <a:p>
            <a:pPr marL="0" lvl="0" indent="0" algn="l" rtl="0">
              <a:spcBef>
                <a:spcPts val="0"/>
              </a:spcBef>
              <a:spcAft>
                <a:spcPts val="0"/>
              </a:spcAft>
              <a:buNone/>
            </a:pPr>
            <a:r>
              <a:rPr lang="fi-FI" sz="1400" b="1" dirty="0">
                <a:solidFill>
                  <a:srgbClr val="FFFFFF"/>
                </a:solidFill>
              </a:rPr>
              <a:t>Helsingin kaupungin kasvatuksen ja koulutuksen toimialan kehittämispalveluissa on Ilmiöoppimisen mallintamisen hankkeessa kehitetty kokoelma ilmiöpohjaisen oppimisen työkaluja, joiden avulla peruskoululaisten oppimista voidaan seurata ja arvioida paremmin. Työkaluihin sisältyy sekä opettajille että oppijoille suunnattuja työkaluja ja ne toimivat sekä digitaalisessa (0365 ja Google) että fyysisessä ympäristössä. Työkalut ovat vapaasti kaikkien käytettävissä ja niitä saa muokata omaan käyttötarkoitukseen sopivaksi.</a:t>
            </a: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Clr>
                <a:schemeClr val="dk1"/>
              </a:buClr>
              <a:buSzPts val="1100"/>
              <a:buFont typeface="Arial"/>
              <a:buNone/>
            </a:pPr>
            <a:endParaRPr sz="1400" b="1" dirty="0">
              <a:solidFill>
                <a:srgbClr val="FFFFFF"/>
              </a:solidFill>
            </a:endParaRPr>
          </a:p>
          <a:p>
            <a:pPr marL="0" lvl="0" indent="0" algn="l" rtl="0">
              <a:spcBef>
                <a:spcPts val="0"/>
              </a:spcBef>
              <a:spcAft>
                <a:spcPts val="0"/>
              </a:spcAft>
              <a:buNone/>
            </a:pPr>
            <a:endParaRPr sz="1400" b="1" dirty="0">
              <a:solidFill>
                <a:srgbClr val="FFFFFF"/>
              </a:solidFill>
            </a:endParaRPr>
          </a:p>
          <a:p>
            <a:pPr marL="0" lvl="0" indent="0" algn="l" rtl="0">
              <a:spcBef>
                <a:spcPts val="0"/>
              </a:spcBef>
              <a:spcAft>
                <a:spcPts val="0"/>
              </a:spcAft>
              <a:buNone/>
            </a:pPr>
            <a:endParaRPr sz="1800" b="1" dirty="0">
              <a:solidFill>
                <a:srgbClr val="FFFFFF"/>
              </a:solidFill>
            </a:endParaRPr>
          </a:p>
          <a:p>
            <a:pPr marL="0" lvl="0" indent="0" algn="l" rtl="0">
              <a:spcBef>
                <a:spcPts val="0"/>
              </a:spcBef>
              <a:spcAft>
                <a:spcPts val="0"/>
              </a:spcAft>
              <a:buNone/>
            </a:pPr>
            <a:endParaRPr sz="1400" dirty="0">
              <a:solidFill>
                <a:srgbClr val="FFFFFF"/>
              </a:solidFill>
            </a:endParaRPr>
          </a:p>
          <a:p>
            <a:pPr marL="0" lvl="0" indent="0" algn="l" rtl="0">
              <a:spcBef>
                <a:spcPts val="0"/>
              </a:spcBef>
              <a:spcAft>
                <a:spcPts val="0"/>
              </a:spcAft>
              <a:buNone/>
            </a:pPr>
            <a:endParaRPr sz="1800" dirty="0">
              <a:solidFill>
                <a:srgbClr val="FFFFFF"/>
              </a:solidFill>
            </a:endParaRPr>
          </a:p>
          <a:p>
            <a:pPr marL="0" lvl="0" indent="0" algn="l" rtl="0">
              <a:spcBef>
                <a:spcPts val="0"/>
              </a:spcBef>
              <a:spcAft>
                <a:spcPts val="0"/>
              </a:spcAft>
              <a:buNone/>
            </a:pPr>
            <a:endParaRPr sz="1800" dirty="0">
              <a:solidFill>
                <a:srgbClr val="FFFFFF"/>
              </a:solidFill>
            </a:endParaRPr>
          </a:p>
          <a:p>
            <a:pPr marL="0" lvl="0" indent="0" algn="l" rtl="0">
              <a:spcBef>
                <a:spcPts val="0"/>
              </a:spcBef>
              <a:spcAft>
                <a:spcPts val="0"/>
              </a:spcAft>
              <a:buClr>
                <a:schemeClr val="dk1"/>
              </a:buClr>
              <a:buSzPts val="1100"/>
              <a:buFont typeface="Arial"/>
              <a:buNone/>
            </a:pPr>
            <a:endParaRPr sz="18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p:nvPr/>
        </p:nvSpPr>
        <p:spPr>
          <a:xfrm>
            <a:off x="962025" y="1519700"/>
            <a:ext cx="2620800" cy="6894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21" name="Google Shape;221;p39"/>
          <p:cNvSpPr txBox="1"/>
          <p:nvPr/>
        </p:nvSpPr>
        <p:spPr>
          <a:xfrm>
            <a:off x="8958150" y="5676600"/>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Laaja-alaisen oppimisen arviointi (s. 20)</a:t>
            </a:r>
            <a:endParaRPr sz="800" b="1">
              <a:solidFill>
                <a:srgbClr val="F5A3C7"/>
              </a:solidFill>
            </a:endParaRPr>
          </a:p>
        </p:txBody>
      </p:sp>
      <p:sp>
        <p:nvSpPr>
          <p:cNvPr id="222" name="Google Shape;222;p39"/>
          <p:cNvSpPr txBox="1"/>
          <p:nvPr/>
        </p:nvSpPr>
        <p:spPr>
          <a:xfrm>
            <a:off x="8958150" y="4946575"/>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Väliarviointi ja loppuarviointi (s.8)</a:t>
            </a:r>
            <a:endParaRPr sz="800" b="1">
              <a:solidFill>
                <a:srgbClr val="F5A3C7"/>
              </a:solidFill>
            </a:endParaRPr>
          </a:p>
        </p:txBody>
      </p:sp>
      <p:cxnSp>
        <p:nvCxnSpPr>
          <p:cNvPr id="223" name="Google Shape;223;p39"/>
          <p:cNvCxnSpPr>
            <a:stCxn id="224" idx="0"/>
            <a:endCxn id="225" idx="0"/>
          </p:cNvCxnSpPr>
          <p:nvPr/>
        </p:nvCxnSpPr>
        <p:spPr>
          <a:xfrm rot="5400000">
            <a:off x="5555604" y="3375031"/>
            <a:ext cx="600" cy="3142500"/>
          </a:xfrm>
          <a:prstGeom prst="bentConnector3">
            <a:avLst>
              <a:gd name="adj1" fmla="val -25817670"/>
            </a:avLst>
          </a:prstGeom>
          <a:noFill/>
          <a:ln w="9525" cap="flat" cmpd="sng">
            <a:solidFill>
              <a:srgbClr val="000000"/>
            </a:solidFill>
            <a:prstDash val="solid"/>
            <a:round/>
            <a:headEnd type="none" w="med" len="med"/>
            <a:tailEnd type="triangle" w="med" len="med"/>
          </a:ln>
        </p:spPr>
      </p:cxnSp>
      <p:sp>
        <p:nvSpPr>
          <p:cNvPr id="225" name="Google Shape;225;p39"/>
          <p:cNvSpPr txBox="1"/>
          <p:nvPr/>
        </p:nvSpPr>
        <p:spPr>
          <a:xfrm>
            <a:off x="3521600"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1. Ilmiön kuvaus</a:t>
            </a:r>
            <a:endParaRPr sz="600" b="1"/>
          </a:p>
        </p:txBody>
      </p:sp>
      <p:sp>
        <p:nvSpPr>
          <p:cNvPr id="226" name="Google Shape;226;p39"/>
          <p:cNvSpPr txBox="1"/>
          <p:nvPr/>
        </p:nvSpPr>
        <p:spPr>
          <a:xfrm>
            <a:off x="4584198"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solidFill>
                  <a:schemeClr val="dk1"/>
                </a:solidFill>
              </a:rPr>
              <a:t>2. Innostuvat ilmiöstä</a:t>
            </a:r>
            <a:endParaRPr sz="600" b="1"/>
          </a:p>
        </p:txBody>
      </p:sp>
      <p:sp>
        <p:nvSpPr>
          <p:cNvPr id="224" name="Google Shape;224;p39"/>
          <p:cNvSpPr txBox="1"/>
          <p:nvPr/>
        </p:nvSpPr>
        <p:spPr>
          <a:xfrm>
            <a:off x="6709404" y="4945981"/>
            <a:ext cx="8355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4. Laativat suunnitelman </a:t>
            </a:r>
            <a:endParaRPr sz="600" b="1"/>
          </a:p>
        </p:txBody>
      </p:sp>
      <p:sp>
        <p:nvSpPr>
          <p:cNvPr id="227" name="Google Shape;227;p39"/>
          <p:cNvSpPr txBox="1"/>
          <p:nvPr/>
        </p:nvSpPr>
        <p:spPr>
          <a:xfrm>
            <a:off x="5646796" y="4945963"/>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3. Asettavat henkilökohtaiset tavoitteet</a:t>
            </a:r>
            <a:endParaRPr sz="600" b="1"/>
          </a:p>
        </p:txBody>
      </p:sp>
      <p:sp>
        <p:nvSpPr>
          <p:cNvPr id="228" name="Google Shape;228;p39"/>
          <p:cNvSpPr txBox="1"/>
          <p:nvPr/>
        </p:nvSpPr>
        <p:spPr>
          <a:xfrm>
            <a:off x="7703424" y="4945981"/>
            <a:ext cx="926100" cy="48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Jakavat opittua muille</a:t>
            </a:r>
            <a:endParaRPr sz="600" b="1"/>
          </a:p>
        </p:txBody>
      </p:sp>
      <p:cxnSp>
        <p:nvCxnSpPr>
          <p:cNvPr id="229" name="Google Shape;229;p39"/>
          <p:cNvCxnSpPr>
            <a:stCxn id="225" idx="2"/>
          </p:cNvCxnSpPr>
          <p:nvPr/>
        </p:nvCxnSpPr>
        <p:spPr>
          <a:xfrm>
            <a:off x="3984650" y="5434063"/>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0" name="Google Shape;230;p39"/>
          <p:cNvCxnSpPr/>
          <p:nvPr/>
        </p:nvCxnSpPr>
        <p:spPr>
          <a:xfrm>
            <a:off x="5044179" y="5434091"/>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1" name="Google Shape;231;p39"/>
          <p:cNvCxnSpPr/>
          <p:nvPr/>
        </p:nvCxnSpPr>
        <p:spPr>
          <a:xfrm>
            <a:off x="6106761" y="5434091"/>
            <a:ext cx="6300" cy="136200"/>
          </a:xfrm>
          <a:prstGeom prst="straightConnector1">
            <a:avLst/>
          </a:prstGeom>
          <a:noFill/>
          <a:ln w="9525" cap="flat" cmpd="sng">
            <a:solidFill>
              <a:srgbClr val="000000"/>
            </a:solidFill>
            <a:prstDash val="solid"/>
            <a:round/>
            <a:headEnd type="none" w="med" len="med"/>
            <a:tailEnd type="triangle" w="med" len="med"/>
          </a:ln>
        </p:spPr>
      </p:cxnSp>
      <p:cxnSp>
        <p:nvCxnSpPr>
          <p:cNvPr id="232" name="Google Shape;232;p39"/>
          <p:cNvCxnSpPr/>
          <p:nvPr/>
        </p:nvCxnSpPr>
        <p:spPr>
          <a:xfrm>
            <a:off x="7123927" y="5434091"/>
            <a:ext cx="6300" cy="136200"/>
          </a:xfrm>
          <a:prstGeom prst="straightConnector1">
            <a:avLst/>
          </a:prstGeom>
          <a:noFill/>
          <a:ln w="9525" cap="flat" cmpd="sng">
            <a:solidFill>
              <a:srgbClr val="000000"/>
            </a:solidFill>
            <a:prstDash val="solid"/>
            <a:round/>
            <a:headEnd type="none" w="med" len="med"/>
            <a:tailEnd type="triangle" w="med" len="med"/>
          </a:ln>
        </p:spPr>
      </p:cxnSp>
      <p:sp>
        <p:nvSpPr>
          <p:cNvPr id="233" name="Google Shape;233;p39"/>
          <p:cNvSpPr txBox="1"/>
          <p:nvPr/>
        </p:nvSpPr>
        <p:spPr>
          <a:xfrm>
            <a:off x="7740400" y="5672650"/>
            <a:ext cx="880200" cy="9768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9FC9EB"/>
                </a:solidFill>
              </a:rPr>
              <a:t>Vertais- arviointi ja Helppi-seinä</a:t>
            </a:r>
            <a:endParaRPr sz="800" b="1">
              <a:solidFill>
                <a:srgbClr val="9FC9EB"/>
              </a:solidFill>
            </a:endParaRPr>
          </a:p>
          <a:p>
            <a:pPr marL="0" lvl="0" indent="0" algn="ctr" rtl="0">
              <a:spcBef>
                <a:spcPts val="0"/>
              </a:spcBef>
              <a:spcAft>
                <a:spcPts val="0"/>
              </a:spcAft>
              <a:buNone/>
            </a:pPr>
            <a:r>
              <a:rPr lang="fi-FI" sz="800" b="1">
                <a:solidFill>
                  <a:srgbClr val="9FC9EB"/>
                </a:solidFill>
              </a:rPr>
              <a:t>(s.28-29)</a:t>
            </a:r>
            <a:endParaRPr sz="800" b="1">
              <a:solidFill>
                <a:srgbClr val="9FC9EB"/>
              </a:solidFill>
            </a:endParaRPr>
          </a:p>
        </p:txBody>
      </p:sp>
      <p:sp>
        <p:nvSpPr>
          <p:cNvPr id="234" name="Google Shape;234;p39"/>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3000">
                <a:latin typeface="Arial"/>
                <a:ea typeface="Arial"/>
                <a:cs typeface="Arial"/>
                <a:sym typeface="Arial"/>
              </a:rPr>
              <a:t>Arviointityökalut ilmiöoppimisen eri vaiheisiin </a:t>
            </a:r>
            <a:endParaRPr sz="3000">
              <a:latin typeface="Arial"/>
              <a:ea typeface="Arial"/>
              <a:cs typeface="Arial"/>
              <a:sym typeface="Arial"/>
            </a:endParaRPr>
          </a:p>
        </p:txBody>
      </p:sp>
      <p:sp>
        <p:nvSpPr>
          <p:cNvPr id="235" name="Google Shape;235;p39"/>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ILMIÖPOHJAISEN OPPIMISEN ARVIOINTITYÖKALUT</a:t>
            </a:r>
            <a:endParaRPr sz="800" b="1"/>
          </a:p>
        </p:txBody>
      </p:sp>
      <p:sp>
        <p:nvSpPr>
          <p:cNvPr id="236" name="Google Shape;236;p39"/>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fi-FI"/>
              <a:t>3</a:t>
            </a:fld>
            <a:endParaRPr/>
          </a:p>
        </p:txBody>
      </p:sp>
      <p:grpSp>
        <p:nvGrpSpPr>
          <p:cNvPr id="237" name="Google Shape;237;p39"/>
          <p:cNvGrpSpPr/>
          <p:nvPr/>
        </p:nvGrpSpPr>
        <p:grpSpPr>
          <a:xfrm>
            <a:off x="462998" y="1386320"/>
            <a:ext cx="956266" cy="956266"/>
            <a:chOff x="540175" y="2202242"/>
            <a:chExt cx="801900" cy="801900"/>
          </a:xfrm>
        </p:grpSpPr>
        <p:sp>
          <p:nvSpPr>
            <p:cNvPr id="238" name="Google Shape;238;p39"/>
            <p:cNvSpPr/>
            <p:nvPr/>
          </p:nvSpPr>
          <p:spPr>
            <a:xfrm>
              <a:off x="540175" y="2202242"/>
              <a:ext cx="801900" cy="801900"/>
            </a:xfrm>
            <a:prstGeom prst="ellipse">
              <a:avLst/>
            </a:prstGeom>
            <a:solidFill>
              <a:srgbClr val="FFFFFF"/>
            </a:solidFill>
            <a:ln w="28575" cap="flat" cmpd="sng">
              <a:solidFill>
                <a:srgbClr val="00D7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9"/>
            <p:cNvSpPr txBox="1"/>
            <p:nvPr/>
          </p:nvSpPr>
          <p:spPr>
            <a:xfrm>
              <a:off x="556525" y="2670479"/>
              <a:ext cx="769200" cy="20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Opettajat</a:t>
              </a:r>
              <a:endParaRPr sz="600" b="1"/>
            </a:p>
          </p:txBody>
        </p:sp>
        <p:pic>
          <p:nvPicPr>
            <p:cNvPr id="240" name="Google Shape;240;p39"/>
            <p:cNvPicPr preferRelativeResize="0"/>
            <p:nvPr/>
          </p:nvPicPr>
          <p:blipFill>
            <a:blip r:embed="rId3">
              <a:alphaModFix/>
            </a:blip>
            <a:stretch>
              <a:fillRect/>
            </a:stretch>
          </p:blipFill>
          <p:spPr>
            <a:xfrm>
              <a:off x="754675" y="2314718"/>
              <a:ext cx="372900" cy="372900"/>
            </a:xfrm>
            <a:prstGeom prst="rect">
              <a:avLst/>
            </a:prstGeom>
            <a:noFill/>
            <a:ln>
              <a:noFill/>
            </a:ln>
          </p:spPr>
        </p:pic>
      </p:grpSp>
      <p:sp>
        <p:nvSpPr>
          <p:cNvPr id="241" name="Google Shape;241;p39"/>
          <p:cNvSpPr/>
          <p:nvPr/>
        </p:nvSpPr>
        <p:spPr>
          <a:xfrm>
            <a:off x="3487200" y="1519700"/>
            <a:ext cx="5508000" cy="68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42" name="Google Shape;242;p39"/>
          <p:cNvSpPr/>
          <p:nvPr/>
        </p:nvSpPr>
        <p:spPr>
          <a:xfrm>
            <a:off x="8898575" y="1519700"/>
            <a:ext cx="2967600" cy="6972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endParaRPr>
          </a:p>
        </p:txBody>
      </p:sp>
      <p:sp>
        <p:nvSpPr>
          <p:cNvPr id="243" name="Google Shape;243;p39"/>
          <p:cNvSpPr txBox="1"/>
          <p:nvPr/>
        </p:nvSpPr>
        <p:spPr>
          <a:xfrm>
            <a:off x="1506275" y="2294725"/>
            <a:ext cx="1908900" cy="689400"/>
          </a:xfrm>
          <a:prstGeom prst="rect">
            <a:avLst/>
          </a:prstGeom>
          <a:noFill/>
          <a:ln>
            <a:noFill/>
          </a:ln>
        </p:spPr>
        <p:txBody>
          <a:bodyPr spcFirstLastPara="1" wrap="square" lIns="91425" tIns="91425" rIns="91425" bIns="91425" anchor="t" anchorCtr="0">
            <a:noAutofit/>
          </a:bodyPr>
          <a:lstStyle/>
          <a:p>
            <a:pPr marL="72000" lvl="0" indent="-116450" algn="l" rtl="0">
              <a:spcBef>
                <a:spcPts val="0"/>
              </a:spcBef>
              <a:spcAft>
                <a:spcPts val="0"/>
              </a:spcAft>
              <a:buSzPts val="700"/>
              <a:buAutoNum type="arabicPeriod"/>
            </a:pPr>
            <a:r>
              <a:rPr lang="fi-FI" sz="700" b="1">
                <a:solidFill>
                  <a:schemeClr val="dk1"/>
                </a:solidFill>
              </a:rPr>
              <a:t>Kartoittavat ainekohtaiset tavoitteet ops:ta</a:t>
            </a:r>
            <a:endParaRPr sz="700" b="1">
              <a:solidFill>
                <a:schemeClr val="dk1"/>
              </a:solidFill>
            </a:endParaRPr>
          </a:p>
          <a:p>
            <a:pPr marL="72000" lvl="0" indent="-116450" algn="l" rtl="0">
              <a:spcBef>
                <a:spcPts val="0"/>
              </a:spcBef>
              <a:spcAft>
                <a:spcPts val="0"/>
              </a:spcAft>
              <a:buClr>
                <a:schemeClr val="dk1"/>
              </a:buClr>
              <a:buSzPts val="700"/>
              <a:buAutoNum type="arabicPeriod"/>
            </a:pPr>
            <a:r>
              <a:rPr lang="fi-FI" sz="700" b="1">
                <a:solidFill>
                  <a:schemeClr val="dk1"/>
                </a:solidFill>
              </a:rPr>
              <a:t>Valitsevat ilmiön ja määrittelevät  päätavoitteet ilmiölle</a:t>
            </a:r>
            <a:endParaRPr sz="700" b="1">
              <a:solidFill>
                <a:schemeClr val="dk1"/>
              </a:solidFill>
            </a:endParaRPr>
          </a:p>
          <a:p>
            <a:pPr marL="72000" lvl="0" indent="-116450" algn="l" rtl="0">
              <a:spcBef>
                <a:spcPts val="0"/>
              </a:spcBef>
              <a:spcAft>
                <a:spcPts val="0"/>
              </a:spcAft>
              <a:buClr>
                <a:schemeClr val="dk1"/>
              </a:buClr>
              <a:buSzPts val="700"/>
              <a:buAutoNum type="arabicPeriod"/>
            </a:pPr>
            <a:r>
              <a:rPr lang="fi-FI" sz="700" b="1">
                <a:solidFill>
                  <a:schemeClr val="dk1"/>
                </a:solidFill>
              </a:rPr>
              <a:t>Aloittavat ilmiön opettamisen yhdessä</a:t>
            </a:r>
            <a:endParaRPr sz="700" b="1">
              <a:solidFill>
                <a:schemeClr val="dk1"/>
              </a:solidFill>
            </a:endParaRPr>
          </a:p>
        </p:txBody>
      </p:sp>
      <p:sp>
        <p:nvSpPr>
          <p:cNvPr id="244" name="Google Shape;244;p39"/>
          <p:cNvSpPr txBox="1"/>
          <p:nvPr/>
        </p:nvSpPr>
        <p:spPr>
          <a:xfrm>
            <a:off x="3868325" y="2294725"/>
            <a:ext cx="4570800"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700" b="1">
                <a:solidFill>
                  <a:schemeClr val="dk1"/>
                </a:solidFill>
              </a:rPr>
              <a:t>Tapaavat vähintään kerran oppijat yhdessä ilmiön aikana ja ohjaavat ilmiötä omissa aineissaan.</a:t>
            </a:r>
            <a:endParaRPr sz="700" b="1">
              <a:solidFill>
                <a:schemeClr val="dk1"/>
              </a:solidFill>
            </a:endParaRPr>
          </a:p>
        </p:txBody>
      </p:sp>
      <p:sp>
        <p:nvSpPr>
          <p:cNvPr id="245" name="Google Shape;245;p39"/>
          <p:cNvSpPr/>
          <p:nvPr/>
        </p:nvSpPr>
        <p:spPr>
          <a:xfrm>
            <a:off x="962025" y="4015250"/>
            <a:ext cx="2620800" cy="689400"/>
          </a:xfrm>
          <a:prstGeom prst="homePlate">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TAVOITTEET</a:t>
            </a:r>
            <a:endParaRPr b="1">
              <a:solidFill>
                <a:srgbClr val="FFFFFF"/>
              </a:solidFill>
            </a:endParaRPr>
          </a:p>
        </p:txBody>
      </p:sp>
      <p:sp>
        <p:nvSpPr>
          <p:cNvPr id="246" name="Google Shape;246;p39"/>
          <p:cNvSpPr/>
          <p:nvPr/>
        </p:nvSpPr>
        <p:spPr>
          <a:xfrm>
            <a:off x="3487200" y="4015250"/>
            <a:ext cx="5508000" cy="6894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OSALLISUUS</a:t>
            </a:r>
            <a:endParaRPr b="1">
              <a:solidFill>
                <a:srgbClr val="FFFFFF"/>
              </a:solidFill>
            </a:endParaRPr>
          </a:p>
        </p:txBody>
      </p:sp>
      <p:sp>
        <p:nvSpPr>
          <p:cNvPr id="247" name="Google Shape;247;p39"/>
          <p:cNvSpPr/>
          <p:nvPr/>
        </p:nvSpPr>
        <p:spPr>
          <a:xfrm>
            <a:off x="8898575" y="4015250"/>
            <a:ext cx="2967600" cy="697200"/>
          </a:xfrm>
          <a:prstGeom prst="chevron">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b="1">
                <a:solidFill>
                  <a:srgbClr val="FFFFFF"/>
                </a:solidFill>
              </a:rPr>
              <a:t>ARVIOINTI</a:t>
            </a:r>
            <a:endParaRPr b="1">
              <a:solidFill>
                <a:srgbClr val="FFFFFF"/>
              </a:solidFill>
            </a:endParaRPr>
          </a:p>
        </p:txBody>
      </p:sp>
      <p:grpSp>
        <p:nvGrpSpPr>
          <p:cNvPr id="248" name="Google Shape;248;p39"/>
          <p:cNvGrpSpPr/>
          <p:nvPr/>
        </p:nvGrpSpPr>
        <p:grpSpPr>
          <a:xfrm>
            <a:off x="452104" y="3880757"/>
            <a:ext cx="976634" cy="976634"/>
            <a:chOff x="540175" y="4560633"/>
            <a:chExt cx="801900" cy="801900"/>
          </a:xfrm>
        </p:grpSpPr>
        <p:sp>
          <p:nvSpPr>
            <p:cNvPr id="249" name="Google Shape;249;p39"/>
            <p:cNvSpPr/>
            <p:nvPr/>
          </p:nvSpPr>
          <p:spPr>
            <a:xfrm>
              <a:off x="540175" y="4560633"/>
              <a:ext cx="801900" cy="801900"/>
            </a:xfrm>
            <a:prstGeom prst="ellipse">
              <a:avLst/>
            </a:prstGeom>
            <a:solidFill>
              <a:srgbClr val="FFFFFF"/>
            </a:solidFill>
            <a:ln w="28575" cap="flat" cmpd="sng">
              <a:solidFill>
                <a:srgbClr val="00D7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39"/>
            <p:cNvPicPr preferRelativeResize="0"/>
            <p:nvPr/>
          </p:nvPicPr>
          <p:blipFill>
            <a:blip r:embed="rId4">
              <a:alphaModFix/>
            </a:blip>
            <a:stretch>
              <a:fillRect/>
            </a:stretch>
          </p:blipFill>
          <p:spPr>
            <a:xfrm>
              <a:off x="754675" y="4673108"/>
              <a:ext cx="372900" cy="372900"/>
            </a:xfrm>
            <a:prstGeom prst="rect">
              <a:avLst/>
            </a:prstGeom>
            <a:noFill/>
            <a:ln>
              <a:noFill/>
            </a:ln>
          </p:spPr>
        </p:pic>
        <p:sp>
          <p:nvSpPr>
            <p:cNvPr id="251" name="Google Shape;251;p39"/>
            <p:cNvSpPr txBox="1"/>
            <p:nvPr/>
          </p:nvSpPr>
          <p:spPr>
            <a:xfrm>
              <a:off x="556525" y="5048758"/>
              <a:ext cx="769200" cy="20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600" b="1"/>
                <a:t>Oppija</a:t>
              </a:r>
              <a:endParaRPr sz="600" b="1"/>
            </a:p>
          </p:txBody>
        </p:sp>
      </p:grpSp>
      <p:sp>
        <p:nvSpPr>
          <p:cNvPr id="252" name="Google Shape;252;p39"/>
          <p:cNvSpPr txBox="1"/>
          <p:nvPr/>
        </p:nvSpPr>
        <p:spPr>
          <a:xfrm>
            <a:off x="1382300"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b="1">
                <a:solidFill>
                  <a:srgbClr val="FFFFFF"/>
                </a:solidFill>
              </a:rPr>
              <a:t>TAVOITTEET</a:t>
            </a:r>
            <a:endParaRPr b="1">
              <a:solidFill>
                <a:srgbClr val="FFFFFF"/>
              </a:solidFill>
            </a:endParaRPr>
          </a:p>
        </p:txBody>
      </p:sp>
      <p:sp>
        <p:nvSpPr>
          <p:cNvPr id="253" name="Google Shape;253;p39"/>
          <p:cNvSpPr txBox="1"/>
          <p:nvPr/>
        </p:nvSpPr>
        <p:spPr>
          <a:xfrm>
            <a:off x="3868325"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b="1">
                <a:solidFill>
                  <a:srgbClr val="FFFFFF"/>
                </a:solidFill>
              </a:rPr>
              <a:t>OSALLISUUS</a:t>
            </a:r>
            <a:endParaRPr b="1">
              <a:solidFill>
                <a:srgbClr val="FFFFFF"/>
              </a:solidFill>
            </a:endParaRPr>
          </a:p>
        </p:txBody>
      </p:sp>
      <p:sp>
        <p:nvSpPr>
          <p:cNvPr id="254" name="Google Shape;254;p39"/>
          <p:cNvSpPr txBox="1"/>
          <p:nvPr/>
        </p:nvSpPr>
        <p:spPr>
          <a:xfrm>
            <a:off x="9289275" y="2294725"/>
            <a:ext cx="2465700" cy="6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700" b="1">
                <a:solidFill>
                  <a:schemeClr val="dk1"/>
                </a:solidFill>
              </a:rPr>
              <a:t>Päättävät ilmiön yhteisesti</a:t>
            </a:r>
            <a:endParaRPr sz="700" b="1">
              <a:solidFill>
                <a:schemeClr val="dk1"/>
              </a:solidFill>
            </a:endParaRPr>
          </a:p>
        </p:txBody>
      </p:sp>
      <p:sp>
        <p:nvSpPr>
          <p:cNvPr id="255" name="Google Shape;255;p39"/>
          <p:cNvSpPr txBox="1"/>
          <p:nvPr/>
        </p:nvSpPr>
        <p:spPr>
          <a:xfrm>
            <a:off x="9297575" y="1519800"/>
            <a:ext cx="2139300" cy="68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b="1">
                <a:solidFill>
                  <a:srgbClr val="FFFFFF"/>
                </a:solidFill>
              </a:rPr>
              <a:t>ARVIOINTI</a:t>
            </a:r>
            <a:endParaRPr b="1">
              <a:solidFill>
                <a:srgbClr val="FFFFFF"/>
              </a:solidFill>
            </a:endParaRPr>
          </a:p>
        </p:txBody>
      </p:sp>
      <p:cxnSp>
        <p:nvCxnSpPr>
          <p:cNvPr id="256" name="Google Shape;256;p39"/>
          <p:cNvCxnSpPr/>
          <p:nvPr/>
        </p:nvCxnSpPr>
        <p:spPr>
          <a:xfrm>
            <a:off x="478500" y="1304925"/>
            <a:ext cx="11294400" cy="0"/>
          </a:xfrm>
          <a:prstGeom prst="straightConnector1">
            <a:avLst/>
          </a:prstGeom>
          <a:noFill/>
          <a:ln w="9525" cap="flat" cmpd="sng">
            <a:solidFill>
              <a:schemeClr val="dk2"/>
            </a:solidFill>
            <a:prstDash val="dot"/>
            <a:round/>
            <a:headEnd type="none" w="med" len="med"/>
            <a:tailEnd type="triangle" w="med" len="med"/>
          </a:ln>
        </p:spPr>
      </p:cxnSp>
      <p:sp>
        <p:nvSpPr>
          <p:cNvPr id="257" name="Google Shape;257;p39"/>
          <p:cNvSpPr txBox="1"/>
          <p:nvPr/>
        </p:nvSpPr>
        <p:spPr>
          <a:xfrm>
            <a:off x="409575" y="932025"/>
            <a:ext cx="1575000" cy="37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600">
                <a:solidFill>
                  <a:srgbClr val="292929"/>
                </a:solidFill>
              </a:rPr>
              <a:t>Prosessin kesto useamman viikon ajan</a:t>
            </a:r>
            <a:endParaRPr sz="600">
              <a:solidFill>
                <a:srgbClr val="292929"/>
              </a:solidFill>
            </a:endParaRPr>
          </a:p>
        </p:txBody>
      </p:sp>
      <p:sp>
        <p:nvSpPr>
          <p:cNvPr id="258" name="Google Shape;258;p39"/>
          <p:cNvSpPr txBox="1"/>
          <p:nvPr/>
        </p:nvSpPr>
        <p:spPr>
          <a:xfrm>
            <a:off x="1125750" y="3069650"/>
            <a:ext cx="2185800" cy="73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02399" lvl="0" indent="-281199" algn="l" rtl="0">
              <a:spcBef>
                <a:spcPts val="0"/>
              </a:spcBef>
              <a:spcAft>
                <a:spcPts val="0"/>
              </a:spcAft>
              <a:buClr>
                <a:srgbClr val="00D7A6"/>
              </a:buClr>
              <a:buSzPts val="800"/>
              <a:buChar char="●"/>
            </a:pPr>
            <a:r>
              <a:rPr lang="fi-FI" sz="800" b="1">
                <a:solidFill>
                  <a:srgbClr val="00D7A6"/>
                </a:solidFill>
              </a:rPr>
              <a:t>Ainekohtaiset tavoitteet (s. 4-7)</a:t>
            </a:r>
            <a:endParaRPr sz="800" b="1">
              <a:solidFill>
                <a:srgbClr val="00D7A6"/>
              </a:solidFill>
            </a:endParaRPr>
          </a:p>
          <a:p>
            <a:pPr marL="302399" lvl="0" indent="-281199" algn="l" rtl="0">
              <a:spcBef>
                <a:spcPts val="0"/>
              </a:spcBef>
              <a:spcAft>
                <a:spcPts val="0"/>
              </a:spcAft>
              <a:buClr>
                <a:srgbClr val="00D7A6"/>
              </a:buClr>
              <a:buSzPts val="800"/>
              <a:buChar char="●"/>
            </a:pPr>
            <a:r>
              <a:rPr lang="fi-FI" sz="800" b="1">
                <a:solidFill>
                  <a:srgbClr val="00D7A6"/>
                </a:solidFill>
              </a:rPr>
              <a:t>Laaja-alaisen osaamisen tavoitteet (s.10-19)</a:t>
            </a:r>
            <a:endParaRPr sz="800" b="1">
              <a:solidFill>
                <a:srgbClr val="00D7A6"/>
              </a:solidFill>
            </a:endParaRPr>
          </a:p>
          <a:p>
            <a:pPr marL="302399" lvl="0" indent="-281199" algn="l" rtl="0">
              <a:spcBef>
                <a:spcPts val="0"/>
              </a:spcBef>
              <a:spcAft>
                <a:spcPts val="0"/>
              </a:spcAft>
              <a:buClr>
                <a:srgbClr val="00D7A6"/>
              </a:buClr>
              <a:buSzPts val="800"/>
              <a:buChar char="●"/>
            </a:pPr>
            <a:r>
              <a:rPr lang="fi-FI" sz="800" b="1">
                <a:solidFill>
                  <a:srgbClr val="00D7A6"/>
                </a:solidFill>
              </a:rPr>
              <a:t>Ilmiöprosessin tavoitteet (s.22-25)</a:t>
            </a:r>
            <a:endParaRPr sz="800" b="1">
              <a:solidFill>
                <a:srgbClr val="00D7A6"/>
              </a:solidFill>
            </a:endParaRPr>
          </a:p>
        </p:txBody>
      </p:sp>
      <p:cxnSp>
        <p:nvCxnSpPr>
          <p:cNvPr id="259" name="Google Shape;259;p39"/>
          <p:cNvCxnSpPr>
            <a:stCxn id="225" idx="3"/>
            <a:endCxn id="226" idx="1"/>
          </p:cNvCxnSpPr>
          <p:nvPr/>
        </p:nvCxnSpPr>
        <p:spPr>
          <a:xfrm>
            <a:off x="4447700"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0" name="Google Shape;260;p39"/>
          <p:cNvCxnSpPr/>
          <p:nvPr/>
        </p:nvCxnSpPr>
        <p:spPr>
          <a:xfrm>
            <a:off x="5504975"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1" name="Google Shape;261;p39"/>
          <p:cNvCxnSpPr/>
          <p:nvPr/>
        </p:nvCxnSpPr>
        <p:spPr>
          <a:xfrm>
            <a:off x="6571775" y="5190013"/>
            <a:ext cx="136500" cy="0"/>
          </a:xfrm>
          <a:prstGeom prst="straightConnector1">
            <a:avLst/>
          </a:prstGeom>
          <a:noFill/>
          <a:ln w="9525" cap="flat" cmpd="sng">
            <a:solidFill>
              <a:schemeClr val="dk2"/>
            </a:solidFill>
            <a:prstDash val="solid"/>
            <a:round/>
            <a:headEnd type="none" w="med" len="med"/>
            <a:tailEnd type="triangle" w="med" len="med"/>
          </a:ln>
        </p:spPr>
      </p:cxnSp>
      <p:cxnSp>
        <p:nvCxnSpPr>
          <p:cNvPr id="262" name="Google Shape;262;p39"/>
          <p:cNvCxnSpPr/>
          <p:nvPr/>
        </p:nvCxnSpPr>
        <p:spPr>
          <a:xfrm>
            <a:off x="7562375" y="5190013"/>
            <a:ext cx="136500" cy="0"/>
          </a:xfrm>
          <a:prstGeom prst="straightConnector1">
            <a:avLst/>
          </a:prstGeom>
          <a:noFill/>
          <a:ln w="9525" cap="flat" cmpd="sng">
            <a:solidFill>
              <a:schemeClr val="dk2"/>
            </a:solidFill>
            <a:prstDash val="solid"/>
            <a:round/>
            <a:headEnd type="none" w="med" len="med"/>
            <a:tailEnd type="triangle" w="med" len="med"/>
          </a:ln>
        </p:spPr>
      </p:cxnSp>
      <p:sp>
        <p:nvSpPr>
          <p:cNvPr id="263" name="Google Shape;263;p39"/>
          <p:cNvSpPr txBox="1"/>
          <p:nvPr/>
        </p:nvSpPr>
        <p:spPr>
          <a:xfrm>
            <a:off x="3521600" y="5665000"/>
            <a:ext cx="40407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9FC9EB"/>
                </a:solidFill>
              </a:rPr>
              <a:t>Ilmiöprosessin arviointityökalu (s. 23-25)</a:t>
            </a:r>
            <a:endParaRPr sz="800" b="1">
              <a:solidFill>
                <a:srgbClr val="9FC9EB"/>
              </a:solidFill>
            </a:endParaRPr>
          </a:p>
        </p:txBody>
      </p:sp>
      <p:sp>
        <p:nvSpPr>
          <p:cNvPr id="264" name="Google Shape;264;p39"/>
          <p:cNvSpPr txBox="1"/>
          <p:nvPr/>
        </p:nvSpPr>
        <p:spPr>
          <a:xfrm>
            <a:off x="8958150" y="2641525"/>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Prosessin arviointi (s.23-25)</a:t>
            </a:r>
            <a:endParaRPr sz="800" b="1">
              <a:solidFill>
                <a:srgbClr val="F5A3C7"/>
              </a:solidFill>
            </a:endParaRPr>
          </a:p>
        </p:txBody>
      </p:sp>
      <p:sp>
        <p:nvSpPr>
          <p:cNvPr id="265" name="Google Shape;265;p39"/>
          <p:cNvSpPr txBox="1"/>
          <p:nvPr/>
        </p:nvSpPr>
        <p:spPr>
          <a:xfrm>
            <a:off x="8958150" y="3241600"/>
            <a:ext cx="25671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F5A3C7"/>
                </a:solidFill>
              </a:rPr>
              <a:t>Loppuarviointi (s.8)</a:t>
            </a:r>
            <a:endParaRPr sz="800" b="1">
              <a:solidFill>
                <a:srgbClr val="F5A3C7"/>
              </a:solidFill>
            </a:endParaRPr>
          </a:p>
        </p:txBody>
      </p:sp>
      <p:sp>
        <p:nvSpPr>
          <p:cNvPr id="266" name="Google Shape;266;p39"/>
          <p:cNvSpPr txBox="1"/>
          <p:nvPr/>
        </p:nvSpPr>
        <p:spPr>
          <a:xfrm>
            <a:off x="3521600" y="2641525"/>
            <a:ext cx="5160900" cy="4881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800" b="1">
                <a:solidFill>
                  <a:srgbClr val="9FC9EB"/>
                </a:solidFill>
              </a:rPr>
              <a:t>Ilmiöprosessin väliarviointi (s. 23-25)</a:t>
            </a:r>
            <a:endParaRPr sz="800" b="1">
              <a:solidFill>
                <a:srgbClr val="9FC9EB"/>
              </a:solidFill>
            </a:endParaRPr>
          </a:p>
        </p:txBody>
      </p:sp>
      <p:sp>
        <p:nvSpPr>
          <p:cNvPr id="267" name="Google Shape;267;p39"/>
          <p:cNvSpPr txBox="1"/>
          <p:nvPr/>
        </p:nvSpPr>
        <p:spPr>
          <a:xfrm>
            <a:off x="1216325" y="4940775"/>
            <a:ext cx="2045100" cy="736500"/>
          </a:xfrm>
          <a:prstGeom prst="rect">
            <a:avLst/>
          </a:prstGeom>
          <a:noFill/>
          <a:ln w="9525" cap="flat" cmpd="sng">
            <a:solidFill>
              <a:srgbClr val="292929"/>
            </a:solidFill>
            <a:prstDash val="solid"/>
            <a:round/>
            <a:headEnd type="none" w="sm" len="sm"/>
            <a:tailEnd type="none" w="sm" len="sm"/>
          </a:ln>
        </p:spPr>
        <p:txBody>
          <a:bodyPr spcFirstLastPara="1" wrap="square" lIns="91425" tIns="91425" rIns="91425" bIns="91425" anchor="ctr" anchorCtr="0">
            <a:noAutofit/>
          </a:bodyPr>
          <a:lstStyle/>
          <a:p>
            <a:pPr marL="302399" lvl="0" indent="-281199" algn="l" rtl="0">
              <a:spcBef>
                <a:spcPts val="0"/>
              </a:spcBef>
              <a:spcAft>
                <a:spcPts val="0"/>
              </a:spcAft>
              <a:buClr>
                <a:srgbClr val="00D7A6"/>
              </a:buClr>
              <a:buSzPts val="800"/>
              <a:buChar char="●"/>
            </a:pPr>
            <a:r>
              <a:rPr lang="fi-FI" sz="800" b="1">
                <a:solidFill>
                  <a:srgbClr val="00D7A6"/>
                </a:solidFill>
              </a:rPr>
              <a:t>Laaja-alaisen osaamisen arviointi (s.16 ja 20)</a:t>
            </a:r>
            <a:endParaRPr sz="800" b="1">
              <a:solidFill>
                <a:srgbClr val="00D7A6"/>
              </a:solidFill>
            </a:endParaRPr>
          </a:p>
          <a:p>
            <a:pPr marL="302399" lvl="0" indent="-281199" algn="l" rtl="0">
              <a:spcBef>
                <a:spcPts val="0"/>
              </a:spcBef>
              <a:spcAft>
                <a:spcPts val="0"/>
              </a:spcAft>
              <a:buClr>
                <a:srgbClr val="00D7A6"/>
              </a:buClr>
              <a:buSzPts val="800"/>
              <a:buChar char="●"/>
            </a:pPr>
            <a:r>
              <a:rPr lang="fi-FI" sz="800" b="1">
                <a:solidFill>
                  <a:srgbClr val="00D7A6"/>
                </a:solidFill>
              </a:rPr>
              <a:t>Ilmiöprosessin tavoitteet (s.23-25)</a:t>
            </a:r>
            <a:endParaRPr sz="800" b="1">
              <a:solidFill>
                <a:srgbClr val="9FC9E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0"/>
          <p:cNvSpPr txBox="1">
            <a:spLocks noGrp="1"/>
          </p:cNvSpPr>
          <p:nvPr>
            <p:ph type="ctrTitle"/>
          </p:nvPr>
        </p:nvSpPr>
        <p:spPr>
          <a:xfrm>
            <a:off x="408563" y="457200"/>
            <a:ext cx="10739400" cy="20721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fi-FI"/>
              <a:t>Ainekohtainen arviointi</a:t>
            </a:r>
            <a:endParaRPr/>
          </a:p>
          <a:p>
            <a:pPr marL="0" lvl="0" indent="0" algn="l" rtl="0">
              <a:spcBef>
                <a:spcPts val="12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1"/>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fi-FI">
                <a:solidFill>
                  <a:srgbClr val="00D7A7"/>
                </a:solidFill>
              </a:rPr>
              <a:t>Työkalut</a:t>
            </a:r>
            <a:endParaRPr>
              <a:solidFill>
                <a:srgbClr val="00D7A7"/>
              </a:solidFill>
            </a:endParaRPr>
          </a:p>
          <a:p>
            <a:pPr marL="0" lvl="0" indent="0" algn="l" rtl="0">
              <a:spcBef>
                <a:spcPts val="0"/>
              </a:spcBef>
              <a:spcAft>
                <a:spcPts val="0"/>
              </a:spcAft>
              <a:buNone/>
            </a:pPr>
            <a:endParaRPr>
              <a:solidFill>
                <a:srgbClr val="00D7A7"/>
              </a:solidFill>
            </a:endParaRPr>
          </a:p>
        </p:txBody>
      </p:sp>
      <p:sp>
        <p:nvSpPr>
          <p:cNvPr id="280" name="Google Shape;280;p41"/>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5</a:t>
            </a:fld>
            <a:endParaRPr/>
          </a:p>
        </p:txBody>
      </p:sp>
      <p:sp>
        <p:nvSpPr>
          <p:cNvPr id="281" name="Google Shape;281;p41"/>
          <p:cNvSpPr txBox="1">
            <a:spLocks noGrp="1"/>
          </p:cNvSpPr>
          <p:nvPr>
            <p:ph type="body" idx="1"/>
          </p:nvPr>
        </p:nvSpPr>
        <p:spPr>
          <a:xfrm>
            <a:off x="476000" y="5115850"/>
            <a:ext cx="2623800" cy="4467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fi-FI" sz="1400" b="1"/>
              <a:t>Ainekohtaisen osaamisen arviointitaulukko (s.7)</a:t>
            </a:r>
            <a:endParaRPr sz="1400" b="1">
              <a:solidFill>
                <a:srgbClr val="00D7A6"/>
              </a:solidFill>
            </a:endParaRPr>
          </a:p>
          <a:p>
            <a:pPr marL="0" lvl="0" indent="0" algn="l" rtl="0">
              <a:lnSpc>
                <a:spcPct val="115000"/>
              </a:lnSpc>
              <a:spcBef>
                <a:spcPts val="0"/>
              </a:spcBef>
              <a:spcAft>
                <a:spcPts val="0"/>
              </a:spcAft>
              <a:buNone/>
            </a:pPr>
            <a:endParaRPr sz="1400" b="1">
              <a:solidFill>
                <a:srgbClr val="00D7A6"/>
              </a:solidFill>
            </a:endParaRPr>
          </a:p>
        </p:txBody>
      </p:sp>
      <p:sp>
        <p:nvSpPr>
          <p:cNvPr id="282" name="Google Shape;282;p41"/>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TYÖKALUT I Ainekohtainen arviointi</a:t>
            </a:r>
            <a:endParaRPr sz="800" b="1"/>
          </a:p>
        </p:txBody>
      </p:sp>
      <p:pic>
        <p:nvPicPr>
          <p:cNvPr id="283" name="Google Shape;283;p41"/>
          <p:cNvPicPr preferRelativeResize="0"/>
          <p:nvPr/>
        </p:nvPicPr>
        <p:blipFill>
          <a:blip r:embed="rId3">
            <a:alphaModFix/>
          </a:blip>
          <a:stretch>
            <a:fillRect/>
          </a:stretch>
        </p:blipFill>
        <p:spPr>
          <a:xfrm>
            <a:off x="476000" y="1849350"/>
            <a:ext cx="5357673" cy="3036974"/>
          </a:xfrm>
          <a:prstGeom prst="rect">
            <a:avLst/>
          </a:prstGeom>
          <a:noFill/>
          <a:ln>
            <a:noFill/>
          </a:ln>
          <a:effectLst>
            <a:outerShdw blurRad="57150" dist="19050" dir="5400000" algn="bl" rotWithShape="0">
              <a:srgbClr val="000000">
                <a:alpha val="50000"/>
              </a:srgbClr>
            </a:outerShdw>
          </a:effectLst>
        </p:spPr>
      </p:pic>
      <p:sp>
        <p:nvSpPr>
          <p:cNvPr id="284" name="Google Shape;284;p41"/>
          <p:cNvSpPr txBox="1">
            <a:spLocks noGrp="1"/>
          </p:cNvSpPr>
          <p:nvPr>
            <p:ph type="body" idx="1"/>
          </p:nvPr>
        </p:nvSpPr>
        <p:spPr>
          <a:xfrm>
            <a:off x="6317000" y="5115850"/>
            <a:ext cx="2623800" cy="4467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fi-FI" sz="1400" b="1"/>
              <a:t>Ainekohteinen väli- ja loppuarviointipohja (s.8)</a:t>
            </a:r>
            <a:endParaRPr sz="1400" b="1">
              <a:solidFill>
                <a:srgbClr val="00D7A6"/>
              </a:solidFill>
            </a:endParaRPr>
          </a:p>
          <a:p>
            <a:pPr marL="0" lvl="0" indent="0" algn="l" rtl="0">
              <a:lnSpc>
                <a:spcPct val="115000"/>
              </a:lnSpc>
              <a:spcBef>
                <a:spcPts val="0"/>
              </a:spcBef>
              <a:spcAft>
                <a:spcPts val="0"/>
              </a:spcAft>
              <a:buNone/>
            </a:pPr>
            <a:endParaRPr sz="1400" b="1">
              <a:solidFill>
                <a:srgbClr val="00D7A6"/>
              </a:solidFill>
            </a:endParaRPr>
          </a:p>
        </p:txBody>
      </p:sp>
      <p:pic>
        <p:nvPicPr>
          <p:cNvPr id="285" name="Google Shape;285;p41"/>
          <p:cNvPicPr preferRelativeResize="0"/>
          <p:nvPr/>
        </p:nvPicPr>
        <p:blipFill>
          <a:blip r:embed="rId4">
            <a:alphaModFix/>
          </a:blip>
          <a:stretch>
            <a:fillRect/>
          </a:stretch>
        </p:blipFill>
        <p:spPr>
          <a:xfrm>
            <a:off x="6316999" y="1849350"/>
            <a:ext cx="5377615" cy="30369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42"/>
          <p:cNvPicPr preferRelativeResize="0"/>
          <p:nvPr/>
        </p:nvPicPr>
        <p:blipFill>
          <a:blip r:embed="rId3">
            <a:alphaModFix/>
          </a:blip>
          <a:stretch>
            <a:fillRect/>
          </a:stretch>
        </p:blipFill>
        <p:spPr>
          <a:xfrm>
            <a:off x="5021025" y="1529775"/>
            <a:ext cx="6741714" cy="3798476"/>
          </a:xfrm>
          <a:prstGeom prst="rect">
            <a:avLst/>
          </a:prstGeom>
          <a:noFill/>
          <a:ln>
            <a:noFill/>
          </a:ln>
          <a:effectLst>
            <a:outerShdw blurRad="57150" dist="19050" dir="5400000" algn="bl" rotWithShape="0">
              <a:srgbClr val="000000">
                <a:alpha val="50000"/>
              </a:srgbClr>
            </a:outerShdw>
          </a:effectLst>
        </p:spPr>
      </p:pic>
      <p:sp>
        <p:nvSpPr>
          <p:cNvPr id="292" name="Google Shape;292;p42"/>
          <p:cNvSpPr txBox="1">
            <a:spLocks noGrp="1"/>
          </p:cNvSpPr>
          <p:nvPr>
            <p:ph type="body" idx="4294967295"/>
          </p:nvPr>
        </p:nvSpPr>
        <p:spPr>
          <a:xfrm>
            <a:off x="476000" y="1168975"/>
            <a:ext cx="4224600" cy="45669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fi-FI" sz="1000" b="1">
                <a:solidFill>
                  <a:srgbClr val="292929"/>
                </a:solidFill>
              </a:rPr>
              <a:t>Mikä on rubriikki? </a:t>
            </a:r>
            <a:r>
              <a:rPr lang="fi-FI" sz="1000"/>
              <a:t>Rubriikki eli arviointitaulukko on loistava tapa tehdä oppijoille näkyväksi se, mitä tavoitellaan ja miten se heidän toiminnassaan näkyy. Arviointitaulukon tehtävänä on konkreettisesti kuvata, minkälaista osaamista oppijoilta odotetaan ja siten tehdä toiminta mahdollisimman läpinäkyväksi niin kodeille kuin oppijoillekin.</a:t>
            </a:r>
            <a:endParaRPr sz="1000"/>
          </a:p>
          <a:p>
            <a:pPr marL="0" lvl="0" indent="0" algn="l" rtl="0">
              <a:lnSpc>
                <a:spcPct val="115000"/>
              </a:lnSpc>
              <a:spcBef>
                <a:spcPts val="1200"/>
              </a:spcBef>
              <a:spcAft>
                <a:spcPts val="0"/>
              </a:spcAft>
              <a:buNone/>
            </a:pPr>
            <a:r>
              <a:rPr lang="fi-FI" sz="800" b="1"/>
              <a:t>Rubriikissa käytettävät arviointikriteerit voivat olla mitä vain, esimerkiksi:</a:t>
            </a:r>
            <a:endParaRPr sz="800" b="1"/>
          </a:p>
          <a:p>
            <a:pPr marL="457200" lvl="0" indent="-279400" algn="l" rtl="0">
              <a:lnSpc>
                <a:spcPct val="115000"/>
              </a:lnSpc>
              <a:spcBef>
                <a:spcPts val="1200"/>
              </a:spcBef>
              <a:spcAft>
                <a:spcPts val="0"/>
              </a:spcAft>
              <a:buSzPts val="800"/>
              <a:buChar char="•"/>
            </a:pPr>
            <a:r>
              <a:rPr lang="fi-FI" sz="800"/>
              <a:t>hylätty (4), välttävä (5), kohtalainen (6), tyydyttävä (7), hyvä (8), kiitettävä (9), erinomainen (10)</a:t>
            </a:r>
            <a:endParaRPr sz="800"/>
          </a:p>
          <a:p>
            <a:pPr marL="457200" lvl="0" indent="-279400" algn="l" rtl="0">
              <a:lnSpc>
                <a:spcPct val="115000"/>
              </a:lnSpc>
              <a:spcBef>
                <a:spcPts val="0"/>
              </a:spcBef>
              <a:spcAft>
                <a:spcPts val="0"/>
              </a:spcAft>
              <a:buSzPts val="800"/>
              <a:buChar char="•"/>
            </a:pPr>
            <a:r>
              <a:rPr lang="fi-FI" sz="800"/>
              <a:t>osaat tuetusti, osaat vaihtelevasti, osaat hyvin, osaat erinomaisesti</a:t>
            </a:r>
            <a:endParaRPr sz="800"/>
          </a:p>
          <a:p>
            <a:pPr marL="457200" lvl="0" indent="-279400" algn="l" rtl="0">
              <a:lnSpc>
                <a:spcPct val="115000"/>
              </a:lnSpc>
              <a:spcBef>
                <a:spcPts val="0"/>
              </a:spcBef>
              <a:spcAft>
                <a:spcPts val="0"/>
              </a:spcAft>
              <a:buSzPts val="800"/>
              <a:buChar char="•"/>
            </a:pPr>
            <a:r>
              <a:rPr lang="fi-FI" sz="800"/>
              <a:t>kiitettävä, hyvä, tyydyttävä, välttävä</a:t>
            </a:r>
            <a:endParaRPr sz="800"/>
          </a:p>
          <a:p>
            <a:pPr marL="0" lvl="0" indent="0" algn="l" rtl="0">
              <a:lnSpc>
                <a:spcPct val="115000"/>
              </a:lnSpc>
              <a:spcBef>
                <a:spcPts val="1200"/>
              </a:spcBef>
              <a:spcAft>
                <a:spcPts val="0"/>
              </a:spcAft>
              <a:buNone/>
            </a:pPr>
            <a:r>
              <a:rPr lang="fi-FI" sz="800"/>
              <a:t>Pääasia, että arviointikriteerit ja kuvaukset niiden saavuttamiseksi ovat ymmärrettävät.</a:t>
            </a:r>
            <a:endParaRPr sz="800" b="1"/>
          </a:p>
          <a:p>
            <a:pPr marL="0" lvl="0" indent="0" algn="l" rtl="0">
              <a:spcBef>
                <a:spcPts val="1200"/>
              </a:spcBef>
              <a:spcAft>
                <a:spcPts val="0"/>
              </a:spcAft>
              <a:buNone/>
            </a:pPr>
            <a:r>
              <a:rPr lang="fi-FI" sz="800" b="1"/>
              <a:t>Nämä vaiheet tulee olla suoritettuina ennen työkalun käyttöä: </a:t>
            </a:r>
            <a:endParaRPr sz="800" b="1"/>
          </a:p>
          <a:p>
            <a:pPr marL="0" lvl="0" indent="0" algn="l" rtl="0">
              <a:spcBef>
                <a:spcPts val="0"/>
              </a:spcBef>
              <a:spcAft>
                <a:spcPts val="0"/>
              </a:spcAft>
              <a:buClr>
                <a:schemeClr val="dk1"/>
              </a:buClr>
              <a:buSzPts val="1100"/>
              <a:buFont typeface="Arial"/>
              <a:buNone/>
            </a:pPr>
            <a:endParaRPr sz="800" b="1"/>
          </a:p>
          <a:p>
            <a:pPr marL="457200" lvl="0" indent="-279400" algn="l" rtl="0">
              <a:spcBef>
                <a:spcPts val="0"/>
              </a:spcBef>
              <a:spcAft>
                <a:spcPts val="0"/>
              </a:spcAft>
              <a:buSzPts val="800"/>
              <a:buAutoNum type="arabicPeriod"/>
            </a:pPr>
            <a:r>
              <a:rPr lang="fi-FI" sz="800"/>
              <a:t>Opettajat valitsevat yhdessä käsiteltävän ilmiön opetussuunnitelmassa toistuvien teemojen pohjalta.</a:t>
            </a:r>
            <a:endParaRPr sz="800"/>
          </a:p>
          <a:p>
            <a:pPr marL="0" lvl="0" indent="0" algn="l" rtl="0">
              <a:spcBef>
                <a:spcPts val="0"/>
              </a:spcBef>
              <a:spcAft>
                <a:spcPts val="0"/>
              </a:spcAft>
              <a:buClr>
                <a:schemeClr val="dk1"/>
              </a:buClr>
              <a:buSzPts val="1100"/>
              <a:buFont typeface="Arial"/>
              <a:buNone/>
            </a:pPr>
            <a:endParaRPr sz="800"/>
          </a:p>
          <a:p>
            <a:pPr marL="457200" lvl="0" indent="-279400" algn="l" rtl="0">
              <a:spcBef>
                <a:spcPts val="0"/>
              </a:spcBef>
              <a:spcAft>
                <a:spcPts val="0"/>
              </a:spcAft>
              <a:buSzPts val="800"/>
              <a:buAutoNum type="arabicPeriod"/>
            </a:pPr>
            <a:r>
              <a:rPr lang="fi-FI" sz="800"/>
              <a:t>Opettajat tunnistavat aiheeseen liittyvät ainekohtaiset tavoitteet ja määrittelevät niiden pohjalta koko ilmiölle yhteisen päätavoitteen.</a:t>
            </a:r>
            <a:endParaRPr sz="800"/>
          </a:p>
          <a:p>
            <a:pPr marL="0" lvl="0" indent="0" algn="l" rtl="0">
              <a:spcBef>
                <a:spcPts val="0"/>
              </a:spcBef>
              <a:spcAft>
                <a:spcPts val="0"/>
              </a:spcAft>
              <a:buClr>
                <a:schemeClr val="dk1"/>
              </a:buClr>
              <a:buSzPts val="1100"/>
              <a:buFont typeface="Arial"/>
              <a:buNone/>
            </a:pPr>
            <a:endParaRPr sz="800" b="1"/>
          </a:p>
          <a:p>
            <a:pPr marL="0" lvl="0" indent="0" algn="l" rtl="0">
              <a:spcBef>
                <a:spcPts val="0"/>
              </a:spcBef>
              <a:spcAft>
                <a:spcPts val="0"/>
              </a:spcAft>
              <a:buClr>
                <a:schemeClr val="dk1"/>
              </a:buClr>
              <a:buSzPts val="1100"/>
              <a:buFont typeface="Arial"/>
              <a:buNone/>
            </a:pPr>
            <a:r>
              <a:rPr lang="fi-FI" sz="800" b="1"/>
              <a:t>Tuo rubriikkiin seuraavat asiat: </a:t>
            </a:r>
            <a:endParaRPr sz="800" b="1"/>
          </a:p>
          <a:p>
            <a:pPr marL="0" lvl="0" indent="0" algn="l" rtl="0">
              <a:spcBef>
                <a:spcPts val="0"/>
              </a:spcBef>
              <a:spcAft>
                <a:spcPts val="0"/>
              </a:spcAft>
              <a:buClr>
                <a:schemeClr val="dk1"/>
              </a:buClr>
              <a:buSzPts val="1100"/>
              <a:buFont typeface="Arial"/>
              <a:buNone/>
            </a:pPr>
            <a:endParaRPr sz="800" b="1"/>
          </a:p>
          <a:p>
            <a:pPr marL="0" lvl="0" indent="0" algn="l" rtl="0">
              <a:spcBef>
                <a:spcPts val="0"/>
              </a:spcBef>
              <a:spcAft>
                <a:spcPts val="0"/>
              </a:spcAft>
              <a:buClr>
                <a:schemeClr val="dk1"/>
              </a:buClr>
              <a:buSzPts val="1100"/>
              <a:buFont typeface="Arial"/>
              <a:buNone/>
            </a:pPr>
            <a:r>
              <a:rPr lang="fi-FI" sz="800"/>
              <a:t>Opettajat lisäävät rubriikkiin opetuksen tavoitteet ja arvioitavat kohteet, jotka liittyvät käsiteltävään ilmiöön. (kuvaukset päättöarvioinnin kriteereistä </a:t>
            </a:r>
            <a:r>
              <a:rPr lang="fi-FI" sz="800" u="sng">
                <a:solidFill>
                  <a:schemeClr val="hlink"/>
                </a:solidFill>
                <a:hlinkClick r:id="rId4"/>
              </a:rPr>
              <a:t>https://www.oph.fi/fi/koulutus-ja-tutkinnot/oppiaineiden-paattoarviointi</a:t>
            </a:r>
            <a:r>
              <a:rPr lang="fi-FI" sz="800"/>
              <a:t>)</a:t>
            </a:r>
            <a:endParaRPr sz="800"/>
          </a:p>
          <a:p>
            <a:pPr marL="0" lvl="0" indent="0" algn="l" rtl="0">
              <a:spcBef>
                <a:spcPts val="0"/>
              </a:spcBef>
              <a:spcAft>
                <a:spcPts val="0"/>
              </a:spcAft>
              <a:buClr>
                <a:schemeClr val="dk1"/>
              </a:buClr>
              <a:buSzPts val="1100"/>
              <a:buFont typeface="Arial"/>
              <a:buNone/>
            </a:pPr>
            <a:endParaRPr sz="800"/>
          </a:p>
          <a:p>
            <a:pPr marL="0" lvl="0" indent="0" algn="l" rtl="0">
              <a:spcBef>
                <a:spcPts val="0"/>
              </a:spcBef>
              <a:spcAft>
                <a:spcPts val="0"/>
              </a:spcAft>
              <a:buClr>
                <a:schemeClr val="dk1"/>
              </a:buClr>
              <a:buSzPts val="1100"/>
              <a:buFont typeface="Arial"/>
              <a:buNone/>
            </a:pPr>
            <a:r>
              <a:rPr lang="fi-FI" sz="800" b="1"/>
              <a:t>Käytä rubriikkia arvioinnin tukena: </a:t>
            </a:r>
            <a:endParaRPr sz="800" b="1"/>
          </a:p>
          <a:p>
            <a:pPr marL="0" lvl="0" indent="0" algn="l" rtl="0">
              <a:spcBef>
                <a:spcPts val="0"/>
              </a:spcBef>
              <a:spcAft>
                <a:spcPts val="0"/>
              </a:spcAft>
              <a:buClr>
                <a:schemeClr val="dk1"/>
              </a:buClr>
              <a:buSzPts val="1100"/>
              <a:buFont typeface="Arial"/>
              <a:buNone/>
            </a:pPr>
            <a:endParaRPr sz="800" b="1"/>
          </a:p>
          <a:p>
            <a:pPr marL="0" lvl="0" indent="0" algn="l" rtl="0">
              <a:spcBef>
                <a:spcPts val="0"/>
              </a:spcBef>
              <a:spcAft>
                <a:spcPts val="0"/>
              </a:spcAft>
              <a:buClr>
                <a:schemeClr val="dk1"/>
              </a:buClr>
              <a:buSzPts val="1100"/>
              <a:buFont typeface="Arial"/>
              <a:buNone/>
            </a:pPr>
            <a:r>
              <a:rPr lang="fi-FI" sz="800"/>
              <a:t>Opettaja ja oppijat arvioivat oppimisprosessin etenemistä ja tavoitteiden toteutumista suhteessa rubriikkityökaluun tuotuihin arviointikriteereihin.</a:t>
            </a:r>
            <a:r>
              <a:rPr lang="fi-FI" sz="800" b="1"/>
              <a:t> </a:t>
            </a:r>
            <a:endParaRPr sz="800" b="1"/>
          </a:p>
          <a:p>
            <a:pPr marL="0" lvl="0" indent="0" algn="l" rtl="0">
              <a:spcBef>
                <a:spcPts val="0"/>
              </a:spcBef>
              <a:spcAft>
                <a:spcPts val="0"/>
              </a:spcAft>
              <a:buNone/>
            </a:pPr>
            <a:endParaRPr sz="800" b="1"/>
          </a:p>
          <a:p>
            <a:pPr marL="0" lvl="0" indent="0" algn="l" rtl="0">
              <a:spcBef>
                <a:spcPts val="0"/>
              </a:spcBef>
              <a:spcAft>
                <a:spcPts val="0"/>
              </a:spcAft>
              <a:buNone/>
            </a:pPr>
            <a:endParaRPr sz="800" b="1"/>
          </a:p>
          <a:p>
            <a:pPr marL="0" lvl="0" indent="0" algn="l" rtl="0">
              <a:spcBef>
                <a:spcPts val="0"/>
              </a:spcBef>
              <a:spcAft>
                <a:spcPts val="0"/>
              </a:spcAft>
              <a:buNone/>
            </a:pPr>
            <a:endParaRPr sz="800" b="1"/>
          </a:p>
          <a:p>
            <a:pPr marL="0" lvl="0" indent="0" algn="l" rtl="0">
              <a:spcBef>
                <a:spcPts val="0"/>
              </a:spcBef>
              <a:spcAft>
                <a:spcPts val="0"/>
              </a:spcAft>
              <a:buNone/>
            </a:pPr>
            <a:endParaRPr sz="800"/>
          </a:p>
        </p:txBody>
      </p:sp>
      <p:sp>
        <p:nvSpPr>
          <p:cNvPr id="293" name="Google Shape;293;p42"/>
          <p:cNvSpPr txBox="1">
            <a:spLocks noGrp="1"/>
          </p:cNvSpPr>
          <p:nvPr>
            <p:ph type="title"/>
          </p:nvPr>
        </p:nvSpPr>
        <p:spPr>
          <a:xfrm>
            <a:off x="457199" y="408562"/>
            <a:ext cx="9972000" cy="787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i-FI" sz="3000">
                <a:latin typeface="Arial"/>
                <a:ea typeface="Arial"/>
                <a:cs typeface="Arial"/>
                <a:sym typeface="Arial"/>
              </a:rPr>
              <a:t>Ainekohtaisen osaamisen arviointitaulukko</a:t>
            </a:r>
            <a:endParaRPr sz="3000">
              <a:latin typeface="Arial"/>
              <a:ea typeface="Arial"/>
              <a:cs typeface="Arial"/>
              <a:sym typeface="Arial"/>
            </a:endParaRPr>
          </a:p>
        </p:txBody>
      </p:sp>
      <p:sp>
        <p:nvSpPr>
          <p:cNvPr id="294" name="Google Shape;294;p42"/>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6</a:t>
            </a:fld>
            <a:endParaRPr/>
          </a:p>
        </p:txBody>
      </p:sp>
      <p:sp>
        <p:nvSpPr>
          <p:cNvPr id="295" name="Google Shape;295;p42"/>
          <p:cNvSpPr txBox="1"/>
          <p:nvPr/>
        </p:nvSpPr>
        <p:spPr>
          <a:xfrm>
            <a:off x="5457050" y="5607875"/>
            <a:ext cx="2618700" cy="787500"/>
          </a:xfrm>
          <a:prstGeom prst="rect">
            <a:avLst/>
          </a:prstGeom>
          <a:noFill/>
          <a:ln w="9525" cap="flat" cmpd="sng">
            <a:solidFill>
              <a:srgbClr val="9FC9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FI" sz="1000"/>
              <a:t>Kirjoita tähän tavoitteet, joita opetellaan. Tuo selkeästi esiin oppimiselle asetetut tavoitteet, joiden toteutumista arvioidaan.</a:t>
            </a:r>
            <a:endParaRPr sz="1000"/>
          </a:p>
        </p:txBody>
      </p:sp>
      <p:cxnSp>
        <p:nvCxnSpPr>
          <p:cNvPr id="296" name="Google Shape;296;p42"/>
          <p:cNvCxnSpPr>
            <a:stCxn id="295" idx="0"/>
          </p:cNvCxnSpPr>
          <p:nvPr/>
        </p:nvCxnSpPr>
        <p:spPr>
          <a:xfrm rot="10800000">
            <a:off x="6056600" y="3119375"/>
            <a:ext cx="709800" cy="2488500"/>
          </a:xfrm>
          <a:prstGeom prst="straightConnector1">
            <a:avLst/>
          </a:prstGeom>
          <a:noFill/>
          <a:ln w="9525" cap="flat" cmpd="sng">
            <a:solidFill>
              <a:srgbClr val="9FC9EB"/>
            </a:solidFill>
            <a:prstDash val="solid"/>
            <a:round/>
            <a:headEnd type="none" w="med" len="med"/>
            <a:tailEnd type="oval" w="med" len="med"/>
          </a:ln>
        </p:spPr>
      </p:cxnSp>
      <p:sp>
        <p:nvSpPr>
          <p:cNvPr id="297" name="Google Shape;297;p42"/>
          <p:cNvSpPr txBox="1"/>
          <p:nvPr/>
        </p:nvSpPr>
        <p:spPr>
          <a:xfrm>
            <a:off x="8918600" y="852700"/>
            <a:ext cx="2959500" cy="397500"/>
          </a:xfrm>
          <a:prstGeom prst="rect">
            <a:avLst/>
          </a:prstGeom>
          <a:noFill/>
          <a:ln w="9525" cap="flat" cmpd="sng">
            <a:solidFill>
              <a:srgbClr val="9FC9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FI" sz="1000"/>
              <a:t>Kirjoita tälle riville käytettävä  arviointiasteikko.</a:t>
            </a:r>
            <a:endParaRPr sz="1000"/>
          </a:p>
        </p:txBody>
      </p:sp>
      <p:cxnSp>
        <p:nvCxnSpPr>
          <p:cNvPr id="298" name="Google Shape;298;p42"/>
          <p:cNvCxnSpPr>
            <a:stCxn id="297" idx="2"/>
          </p:cNvCxnSpPr>
          <p:nvPr/>
        </p:nvCxnSpPr>
        <p:spPr>
          <a:xfrm flipH="1">
            <a:off x="9219650" y="1250200"/>
            <a:ext cx="1178700" cy="707100"/>
          </a:xfrm>
          <a:prstGeom prst="straightConnector1">
            <a:avLst/>
          </a:prstGeom>
          <a:noFill/>
          <a:ln w="9525" cap="flat" cmpd="sng">
            <a:solidFill>
              <a:srgbClr val="9FC9EB"/>
            </a:solidFill>
            <a:prstDash val="solid"/>
            <a:round/>
            <a:headEnd type="none" w="med" len="med"/>
            <a:tailEnd type="oval" w="med" len="med"/>
          </a:ln>
        </p:spPr>
      </p:cxnSp>
      <p:sp>
        <p:nvSpPr>
          <p:cNvPr id="299" name="Google Shape;299;p42"/>
          <p:cNvSpPr txBox="1"/>
          <p:nvPr/>
        </p:nvSpPr>
        <p:spPr>
          <a:xfrm>
            <a:off x="6022125" y="898525"/>
            <a:ext cx="2618700" cy="540900"/>
          </a:xfrm>
          <a:prstGeom prst="rect">
            <a:avLst/>
          </a:prstGeom>
          <a:noFill/>
          <a:ln w="9525" cap="flat" cmpd="sng">
            <a:solidFill>
              <a:srgbClr val="9FC9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FI" sz="1000"/>
              <a:t>Kirjoita tähän sarakkeeseen arvioinnin kohteet.</a:t>
            </a:r>
            <a:endParaRPr sz="1000"/>
          </a:p>
        </p:txBody>
      </p:sp>
      <p:cxnSp>
        <p:nvCxnSpPr>
          <p:cNvPr id="300" name="Google Shape;300;p42"/>
          <p:cNvCxnSpPr>
            <a:stCxn id="299" idx="2"/>
          </p:cNvCxnSpPr>
          <p:nvPr/>
        </p:nvCxnSpPr>
        <p:spPr>
          <a:xfrm>
            <a:off x="7331475" y="1439425"/>
            <a:ext cx="0" cy="1006500"/>
          </a:xfrm>
          <a:prstGeom prst="straightConnector1">
            <a:avLst/>
          </a:prstGeom>
          <a:noFill/>
          <a:ln w="9525" cap="flat" cmpd="sng">
            <a:solidFill>
              <a:srgbClr val="9FC9EB"/>
            </a:solidFill>
            <a:prstDash val="solid"/>
            <a:round/>
            <a:headEnd type="none" w="med" len="med"/>
            <a:tailEnd type="oval" w="med" len="med"/>
          </a:ln>
        </p:spPr>
      </p:cxnSp>
      <p:sp>
        <p:nvSpPr>
          <p:cNvPr id="301" name="Google Shape;301;p42"/>
          <p:cNvSpPr/>
          <p:nvPr/>
        </p:nvSpPr>
        <p:spPr>
          <a:xfrm>
            <a:off x="8175350" y="5607825"/>
            <a:ext cx="759600" cy="490200"/>
          </a:xfrm>
          <a:prstGeom prst="rect">
            <a:avLst/>
          </a:prstGeom>
          <a:solidFill>
            <a:schemeClr val="accent3"/>
          </a:solidFill>
          <a:ln w="9525" cap="flat" cmpd="sng">
            <a:solidFill>
              <a:srgbClr val="9FC9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2"/>
          <p:cNvSpPr txBox="1"/>
          <p:nvPr/>
        </p:nvSpPr>
        <p:spPr>
          <a:xfrm>
            <a:off x="8934950" y="5607825"/>
            <a:ext cx="2618700" cy="1006500"/>
          </a:xfrm>
          <a:prstGeom prst="rect">
            <a:avLst/>
          </a:prstGeom>
          <a:noFill/>
          <a:ln w="9525" cap="flat" cmpd="sng">
            <a:solidFill>
              <a:srgbClr val="9FC9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FI" sz="1000"/>
              <a:t>Väritä tai merkitse se kohta, joka kuvaa asetetun tavoitteen toteutumista parhaiten. Voit prosessin aikana tarkastella opittua suhteessa arviointikriteereihin ja antaa oppijoille palautetta siitä, missä mennään ja mitä vielä voisi kehittää.</a:t>
            </a:r>
            <a:endParaRPr sz="1000"/>
          </a:p>
        </p:txBody>
      </p:sp>
      <p:sp>
        <p:nvSpPr>
          <p:cNvPr id="303" name="Google Shape;303;p42"/>
          <p:cNvSpPr/>
          <p:nvPr/>
        </p:nvSpPr>
        <p:spPr>
          <a:xfrm>
            <a:off x="7713700" y="4431225"/>
            <a:ext cx="759600" cy="345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2"/>
          <p:cNvSpPr/>
          <p:nvPr/>
        </p:nvSpPr>
        <p:spPr>
          <a:xfrm>
            <a:off x="8473300" y="3620525"/>
            <a:ext cx="759600" cy="810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2"/>
          <p:cNvSpPr/>
          <p:nvPr/>
        </p:nvSpPr>
        <p:spPr>
          <a:xfrm>
            <a:off x="7713700" y="3223025"/>
            <a:ext cx="759600" cy="397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 name="Google Shape;306;p42"/>
          <p:cNvCxnSpPr>
            <a:stCxn id="307" idx="0"/>
          </p:cNvCxnSpPr>
          <p:nvPr/>
        </p:nvCxnSpPr>
        <p:spPr>
          <a:xfrm rot="10800000">
            <a:off x="8128050" y="2256500"/>
            <a:ext cx="2030100" cy="713400"/>
          </a:xfrm>
          <a:prstGeom prst="straightConnector1">
            <a:avLst/>
          </a:prstGeom>
          <a:noFill/>
          <a:ln w="9525" cap="flat" cmpd="sng">
            <a:solidFill>
              <a:srgbClr val="9FC9EB"/>
            </a:solidFill>
            <a:prstDash val="solid"/>
            <a:round/>
            <a:headEnd type="none" w="med" len="med"/>
            <a:tailEnd type="oval" w="med" len="med"/>
          </a:ln>
        </p:spPr>
      </p:cxnSp>
      <p:sp>
        <p:nvSpPr>
          <p:cNvPr id="308" name="Google Shape;308;p42"/>
          <p:cNvSpPr/>
          <p:nvPr/>
        </p:nvSpPr>
        <p:spPr>
          <a:xfrm>
            <a:off x="8473300" y="2825375"/>
            <a:ext cx="759600" cy="397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2"/>
          <p:cNvSpPr txBox="1"/>
          <p:nvPr/>
        </p:nvSpPr>
        <p:spPr>
          <a:xfrm>
            <a:off x="8734500" y="2969900"/>
            <a:ext cx="2847300" cy="650700"/>
          </a:xfrm>
          <a:prstGeom prst="rect">
            <a:avLst/>
          </a:prstGeom>
          <a:solidFill>
            <a:srgbClr val="FFFFFF"/>
          </a:solidFill>
          <a:ln w="9525" cap="flat" cmpd="sng">
            <a:solidFill>
              <a:srgbClr val="9FC9EB"/>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FI" sz="1000"/>
              <a:t>Kirjoita jokaiselle tavoitteelle arviointikriteerit, joissa kuvaat, mitä tavoitteen toteutuminen tarkoittaa konkreettisesti.</a:t>
            </a:r>
            <a:endParaRPr sz="1000"/>
          </a:p>
        </p:txBody>
      </p:sp>
      <p:sp>
        <p:nvSpPr>
          <p:cNvPr id="309" name="Google Shape;309;p42"/>
          <p:cNvSpPr/>
          <p:nvPr/>
        </p:nvSpPr>
        <p:spPr>
          <a:xfrm>
            <a:off x="9962450" y="2037875"/>
            <a:ext cx="759600" cy="397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0" name="Google Shape;310;p42"/>
          <p:cNvCxnSpPr>
            <a:stCxn id="302" idx="0"/>
            <a:endCxn id="304" idx="2"/>
          </p:cNvCxnSpPr>
          <p:nvPr/>
        </p:nvCxnSpPr>
        <p:spPr>
          <a:xfrm rot="10800000">
            <a:off x="8853200" y="4431225"/>
            <a:ext cx="1391100" cy="1176600"/>
          </a:xfrm>
          <a:prstGeom prst="straightConnector1">
            <a:avLst/>
          </a:prstGeom>
          <a:noFill/>
          <a:ln w="9525" cap="flat" cmpd="sng">
            <a:solidFill>
              <a:srgbClr val="9FC9EB"/>
            </a:solidFill>
            <a:prstDash val="solid"/>
            <a:round/>
            <a:headEnd type="none" w="med" len="med"/>
            <a:tailEnd type="oval" w="med" len="med"/>
          </a:ln>
        </p:spPr>
      </p:cxnSp>
      <p:sp>
        <p:nvSpPr>
          <p:cNvPr id="311" name="Google Shape;311;p42"/>
          <p:cNvSpPr/>
          <p:nvPr/>
        </p:nvSpPr>
        <p:spPr>
          <a:xfrm>
            <a:off x="7713700" y="2429075"/>
            <a:ext cx="759600" cy="397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2"/>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lvl="0" indent="0" algn="l" rtl="0">
              <a:lnSpc>
                <a:spcPct val="90000"/>
              </a:lnSpc>
              <a:spcBef>
                <a:spcPts val="600"/>
              </a:spcBef>
              <a:spcAft>
                <a:spcPts val="0"/>
              </a:spcAft>
              <a:buClr>
                <a:srgbClr val="343D58"/>
              </a:buClr>
              <a:buSzPts val="800"/>
              <a:buFont typeface="Arial"/>
              <a:buNone/>
            </a:pPr>
            <a:r>
              <a:rPr lang="fi-FI" sz="800" b="1"/>
              <a:t>RUBRIIKIN TÄYTTÖOHJE: Ainekohtaiset arviointikriteerit</a:t>
            </a:r>
            <a:endParaRPr sz="800" b="1"/>
          </a:p>
          <a:p>
            <a:pPr marL="0" marR="0" lvl="0" indent="0" algn="l" rtl="0">
              <a:lnSpc>
                <a:spcPct val="90000"/>
              </a:lnSpc>
              <a:spcBef>
                <a:spcPts val="600"/>
              </a:spcBef>
              <a:spcAft>
                <a:spcPts val="0"/>
              </a:spcAft>
              <a:buClr>
                <a:srgbClr val="343D58"/>
              </a:buClr>
              <a:buSzPts val="800"/>
              <a:buFont typeface="Arial"/>
              <a:buNone/>
            </a:pPr>
            <a:endParaRPr sz="8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aphicFrame>
        <p:nvGraphicFramePr>
          <p:cNvPr id="317" name="Google Shape;317;p43"/>
          <p:cNvGraphicFramePr/>
          <p:nvPr/>
        </p:nvGraphicFramePr>
        <p:xfrm>
          <a:off x="3526938" y="633388"/>
          <a:ext cx="8147700" cy="5221450"/>
        </p:xfrm>
        <a:graphic>
          <a:graphicData uri="http://schemas.openxmlformats.org/drawingml/2006/table">
            <a:tbl>
              <a:tblPr>
                <a:noFill/>
                <a:tableStyleId>{A95C2EAF-8482-41FC-94B3-E6EEAC4F992E}</a:tableStyleId>
              </a:tblPr>
              <a:tblGrid>
                <a:gridCol w="1357950">
                  <a:extLst>
                    <a:ext uri="{9D8B030D-6E8A-4147-A177-3AD203B41FA5}">
                      <a16:colId xmlns:a16="http://schemas.microsoft.com/office/drawing/2014/main" val="20000"/>
                    </a:ext>
                  </a:extLst>
                </a:gridCol>
                <a:gridCol w="1357950">
                  <a:extLst>
                    <a:ext uri="{9D8B030D-6E8A-4147-A177-3AD203B41FA5}">
                      <a16:colId xmlns:a16="http://schemas.microsoft.com/office/drawing/2014/main" val="20001"/>
                    </a:ext>
                  </a:extLst>
                </a:gridCol>
                <a:gridCol w="1357950">
                  <a:extLst>
                    <a:ext uri="{9D8B030D-6E8A-4147-A177-3AD203B41FA5}">
                      <a16:colId xmlns:a16="http://schemas.microsoft.com/office/drawing/2014/main" val="20002"/>
                    </a:ext>
                  </a:extLst>
                </a:gridCol>
                <a:gridCol w="1357950">
                  <a:extLst>
                    <a:ext uri="{9D8B030D-6E8A-4147-A177-3AD203B41FA5}">
                      <a16:colId xmlns:a16="http://schemas.microsoft.com/office/drawing/2014/main" val="20003"/>
                    </a:ext>
                  </a:extLst>
                </a:gridCol>
                <a:gridCol w="1357950">
                  <a:extLst>
                    <a:ext uri="{9D8B030D-6E8A-4147-A177-3AD203B41FA5}">
                      <a16:colId xmlns:a16="http://schemas.microsoft.com/office/drawing/2014/main" val="20004"/>
                    </a:ext>
                  </a:extLst>
                </a:gridCol>
                <a:gridCol w="1357950">
                  <a:extLst>
                    <a:ext uri="{9D8B030D-6E8A-4147-A177-3AD203B41FA5}">
                      <a16:colId xmlns:a16="http://schemas.microsoft.com/office/drawing/2014/main" val="20005"/>
                    </a:ext>
                  </a:extLst>
                </a:gridCol>
              </a:tblGrid>
              <a:tr h="289625">
                <a:tc>
                  <a:txBody>
                    <a:bodyPr/>
                    <a:lstStyle/>
                    <a:p>
                      <a:pPr marL="0" lvl="0" indent="0" algn="ctr" rtl="0">
                        <a:spcBef>
                          <a:spcPts val="0"/>
                        </a:spcBef>
                        <a:spcAft>
                          <a:spcPts val="0"/>
                        </a:spcAft>
                        <a:buNone/>
                      </a:pPr>
                      <a:r>
                        <a:rPr lang="fi-FI" sz="700">
                          <a:solidFill>
                            <a:srgbClr val="434343"/>
                          </a:solidFill>
                          <a:latin typeface="Arial Black"/>
                          <a:ea typeface="Arial Black"/>
                          <a:cs typeface="Arial Black"/>
                          <a:sym typeface="Arial Black"/>
                        </a:rPr>
                        <a:t>Taitotavoitteet</a:t>
                      </a: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r>
                        <a:rPr lang="fi-FI" sz="700">
                          <a:solidFill>
                            <a:srgbClr val="434343"/>
                          </a:solidFill>
                          <a:latin typeface="Arial Black"/>
                          <a:ea typeface="Arial Black"/>
                          <a:cs typeface="Arial Black"/>
                          <a:sym typeface="Arial Black"/>
                        </a:rPr>
                        <a:t>Arviointikriteeri</a:t>
                      </a: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None/>
                      </a:pPr>
                      <a:r>
                        <a:rPr lang="fi-FI" sz="700">
                          <a:solidFill>
                            <a:srgbClr val="434343"/>
                          </a:solidFill>
                          <a:latin typeface="Arial Black"/>
                          <a:ea typeface="Arial Black"/>
                          <a:cs typeface="Arial Black"/>
                          <a:sym typeface="Arial Black"/>
                        </a:rPr>
                        <a:t>Arviointikriteeri</a:t>
                      </a: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Clr>
                          <a:schemeClr val="dk1"/>
                        </a:buClr>
                        <a:buSzPts val="1100"/>
                        <a:buFont typeface="Arial"/>
                        <a:buNone/>
                      </a:pPr>
                      <a:r>
                        <a:rPr lang="fi-FI" sz="700">
                          <a:solidFill>
                            <a:srgbClr val="434343"/>
                          </a:solidFill>
                          <a:latin typeface="Arial Black"/>
                          <a:ea typeface="Arial Black"/>
                          <a:cs typeface="Arial Black"/>
                          <a:sym typeface="Arial Black"/>
                        </a:rPr>
                        <a:t>Arviointikriteeri</a:t>
                      </a: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Clr>
                          <a:schemeClr val="dk1"/>
                        </a:buClr>
                        <a:buSzPts val="1100"/>
                        <a:buFont typeface="Arial"/>
                        <a:buNone/>
                      </a:pPr>
                      <a:r>
                        <a:rPr lang="fi-FI" sz="700">
                          <a:solidFill>
                            <a:srgbClr val="434343"/>
                          </a:solidFill>
                          <a:latin typeface="Arial Black"/>
                          <a:ea typeface="Arial Black"/>
                          <a:cs typeface="Arial Black"/>
                          <a:sym typeface="Arial Black"/>
                        </a:rPr>
                        <a:t>Arviointikriteeri</a:t>
                      </a: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tc>
                  <a:txBody>
                    <a:bodyPr/>
                    <a:lstStyle/>
                    <a:p>
                      <a:pPr marL="0" lvl="0" indent="0" algn="ctr" rtl="0">
                        <a:spcBef>
                          <a:spcPts val="0"/>
                        </a:spcBef>
                        <a:spcAft>
                          <a:spcPts val="0"/>
                        </a:spcAft>
                        <a:buClr>
                          <a:schemeClr val="dk1"/>
                        </a:buClr>
                        <a:buSzPts val="1100"/>
                        <a:buFont typeface="Arial"/>
                        <a:buNone/>
                      </a:pPr>
                      <a:r>
                        <a:rPr lang="fi-FI" sz="700">
                          <a:solidFill>
                            <a:srgbClr val="434343"/>
                          </a:solidFill>
                          <a:latin typeface="Arial Black"/>
                          <a:ea typeface="Arial Black"/>
                          <a:cs typeface="Arial Black"/>
                          <a:sym typeface="Arial Black"/>
                        </a:rPr>
                        <a:t>Arviointikriteeri</a:t>
                      </a:r>
                      <a:endParaRPr sz="700">
                        <a:solidFill>
                          <a:srgbClr val="434343"/>
                        </a:solidFill>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solidFill>
                      <a:srgbClr val="DEDFE1"/>
                    </a:solidFill>
                  </a:tcPr>
                </a:tc>
                <a:extLst>
                  <a:ext uri="{0D108BD9-81ED-4DB2-BD59-A6C34878D82A}">
                    <a16:rowId xmlns:a16="http://schemas.microsoft.com/office/drawing/2014/main" val="10000"/>
                  </a:ext>
                </a:extLst>
              </a:tr>
              <a:tr h="711600">
                <a:tc>
                  <a:txBody>
                    <a:bodyPr/>
                    <a:lstStyle/>
                    <a:p>
                      <a:pPr marL="0" lvl="0" indent="0" algn="l" rtl="0">
                        <a:spcBef>
                          <a:spcPts val="0"/>
                        </a:spcBef>
                        <a:spcAft>
                          <a:spcPts val="0"/>
                        </a:spcAft>
                        <a:buNone/>
                      </a:pPr>
                      <a:r>
                        <a:rPr lang="fi-FI" sz="600">
                          <a:latin typeface="Arial Black"/>
                          <a:ea typeface="Arial Black"/>
                          <a:cs typeface="Arial Black"/>
                          <a:sym typeface="Arial Black"/>
                        </a:rPr>
                        <a:t>1. Arvioinnin kohde: </a:t>
                      </a:r>
                      <a:endParaRPr sz="600">
                        <a:latin typeface="Arial Black"/>
                        <a:ea typeface="Arial Black"/>
                        <a:cs typeface="Arial Black"/>
                        <a:sym typeface="Arial Black"/>
                      </a:endParaRPr>
                    </a:p>
                    <a:p>
                      <a:pPr marL="0" lvl="0" indent="0" algn="l" rtl="0">
                        <a:spcBef>
                          <a:spcPts val="0"/>
                        </a:spcBef>
                        <a:spcAft>
                          <a:spcPts val="0"/>
                        </a:spcAft>
                        <a:buNone/>
                      </a:pPr>
                      <a:endParaRPr sz="600" b="1"/>
                    </a:p>
                    <a:p>
                      <a:pPr marL="0" lvl="0" indent="0" algn="l" rtl="0">
                        <a:spcBef>
                          <a:spcPts val="0"/>
                        </a:spcBef>
                        <a:spcAft>
                          <a:spcPts val="0"/>
                        </a:spcAft>
                        <a:buNone/>
                      </a:pPr>
                      <a:endParaRPr sz="600" b="1"/>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r>
                        <a:rPr lang="fi-FI" sz="600"/>
                        <a:t>Perustelut</a:t>
                      </a:r>
                      <a:endParaRPr sz="6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6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1"/>
                  </a:ext>
                </a:extLst>
              </a:tr>
              <a:tr h="711600">
                <a:tc>
                  <a:txBody>
                    <a:bodyPr/>
                    <a:lstStyle/>
                    <a:p>
                      <a:pPr marL="0" lvl="0" indent="0" algn="l" rtl="0">
                        <a:spcBef>
                          <a:spcPts val="0"/>
                        </a:spcBef>
                        <a:spcAft>
                          <a:spcPts val="0"/>
                        </a:spcAft>
                        <a:buClr>
                          <a:schemeClr val="dk1"/>
                        </a:buClr>
                        <a:buSzPts val="1100"/>
                        <a:buFont typeface="Arial"/>
                        <a:buNone/>
                      </a:pPr>
                      <a:r>
                        <a:rPr lang="fi-FI" sz="600">
                          <a:solidFill>
                            <a:schemeClr val="dk1"/>
                          </a:solidFill>
                          <a:latin typeface="Arial Black"/>
                          <a:ea typeface="Arial Black"/>
                          <a:cs typeface="Arial Black"/>
                          <a:sym typeface="Arial Black"/>
                        </a:rPr>
                        <a:t>2.  Arvioinnin kohde</a:t>
                      </a:r>
                      <a:endParaRPr sz="600">
                        <a:solidFill>
                          <a:schemeClr val="dk1"/>
                        </a:solidFill>
                        <a:latin typeface="Arial Black"/>
                        <a:ea typeface="Arial Black"/>
                        <a:cs typeface="Arial Black"/>
                        <a:sym typeface="Arial Black"/>
                      </a:endParaRPr>
                    </a:p>
                    <a:p>
                      <a:pPr marL="0" lvl="0" indent="0" algn="l" rtl="0">
                        <a:spcBef>
                          <a:spcPts val="0"/>
                        </a:spcBef>
                        <a:spcAft>
                          <a:spcPts val="0"/>
                        </a:spcAft>
                        <a:buClr>
                          <a:schemeClr val="dk1"/>
                        </a:buClr>
                        <a:buSzPts val="1100"/>
                        <a:buFont typeface="Arial"/>
                        <a:buNone/>
                      </a:pPr>
                      <a:endParaRPr sz="600" b="1">
                        <a:solidFill>
                          <a:schemeClr val="dk1"/>
                        </a:solidFill>
                      </a:endParaRPr>
                    </a:p>
                    <a:p>
                      <a:pPr marL="0" lvl="0" indent="0" algn="l" rtl="0">
                        <a:spcBef>
                          <a:spcPts val="0"/>
                        </a:spcBef>
                        <a:spcAft>
                          <a:spcPts val="0"/>
                        </a:spcAft>
                        <a:buClr>
                          <a:schemeClr val="dk1"/>
                        </a:buClr>
                        <a:buSzPts val="1100"/>
                        <a:buFont typeface="Arial"/>
                        <a:buNone/>
                      </a:pPr>
                      <a:endParaRPr sz="600">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2"/>
                  </a:ext>
                </a:extLst>
              </a:tr>
              <a:tr h="711600">
                <a:tc>
                  <a:txBody>
                    <a:bodyPr/>
                    <a:lstStyle/>
                    <a:p>
                      <a:pPr marL="0" lvl="0" indent="0" algn="l" rtl="0">
                        <a:spcBef>
                          <a:spcPts val="0"/>
                        </a:spcBef>
                        <a:spcAft>
                          <a:spcPts val="0"/>
                        </a:spcAft>
                        <a:buNone/>
                      </a:pPr>
                      <a:r>
                        <a:rPr lang="fi-FI" sz="600">
                          <a:solidFill>
                            <a:schemeClr val="dk1"/>
                          </a:solidFill>
                          <a:latin typeface="Arial Black"/>
                          <a:ea typeface="Arial Black"/>
                          <a:cs typeface="Arial Black"/>
                          <a:sym typeface="Arial Black"/>
                        </a:rPr>
                        <a:t>3.  Arvioinnin kohde</a:t>
                      </a:r>
                      <a:endParaRPr sz="600">
                        <a:solidFill>
                          <a:schemeClr val="dk1"/>
                        </a:solidFill>
                        <a:latin typeface="Arial Black"/>
                        <a:ea typeface="Arial Black"/>
                        <a:cs typeface="Arial Black"/>
                        <a:sym typeface="Arial Black"/>
                      </a:endParaRPr>
                    </a:p>
                    <a:p>
                      <a:pPr marL="0" lvl="0" indent="0" algn="l" rtl="0">
                        <a:spcBef>
                          <a:spcPts val="0"/>
                        </a:spcBef>
                        <a:spcAft>
                          <a:spcPts val="0"/>
                        </a:spcAft>
                        <a:buNone/>
                      </a:pPr>
                      <a:endParaRPr sz="600" b="1">
                        <a:solidFill>
                          <a:schemeClr val="dk1"/>
                        </a:solidFill>
                      </a:endParaRPr>
                    </a:p>
                    <a:p>
                      <a:pPr marL="0" lvl="0" indent="0" algn="l" rtl="0">
                        <a:spcBef>
                          <a:spcPts val="0"/>
                        </a:spcBef>
                        <a:spcAft>
                          <a:spcPts val="0"/>
                        </a:spcAft>
                        <a:buNone/>
                      </a:pPr>
                      <a:endParaRPr sz="600">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3"/>
                  </a:ext>
                </a:extLst>
              </a:tr>
              <a:tr h="711600">
                <a:tc>
                  <a:txBody>
                    <a:bodyPr/>
                    <a:lstStyle/>
                    <a:p>
                      <a:pPr marL="0" lvl="0" indent="0" algn="l" rtl="0">
                        <a:spcBef>
                          <a:spcPts val="0"/>
                        </a:spcBef>
                        <a:spcAft>
                          <a:spcPts val="0"/>
                        </a:spcAft>
                        <a:buNone/>
                      </a:pPr>
                      <a:r>
                        <a:rPr lang="fi-FI" sz="600">
                          <a:solidFill>
                            <a:schemeClr val="dk1"/>
                          </a:solidFill>
                          <a:latin typeface="Arial Black"/>
                          <a:ea typeface="Arial Black"/>
                          <a:cs typeface="Arial Black"/>
                          <a:sym typeface="Arial Black"/>
                        </a:rPr>
                        <a:t>4.  Arvioinnin kohde</a:t>
                      </a:r>
                      <a:endParaRPr sz="600">
                        <a:solidFill>
                          <a:schemeClr val="dk1"/>
                        </a:solidFill>
                        <a:latin typeface="Arial Black"/>
                        <a:ea typeface="Arial Black"/>
                        <a:cs typeface="Arial Black"/>
                        <a:sym typeface="Arial Black"/>
                      </a:endParaRPr>
                    </a:p>
                    <a:p>
                      <a:pPr marL="0" lvl="0" indent="0" algn="l" rtl="0">
                        <a:spcBef>
                          <a:spcPts val="0"/>
                        </a:spcBef>
                        <a:spcAft>
                          <a:spcPts val="0"/>
                        </a:spcAft>
                        <a:buNone/>
                      </a:pPr>
                      <a:endParaRPr sz="600" b="1">
                        <a:solidFill>
                          <a:schemeClr val="dk1"/>
                        </a:solidFill>
                      </a:endParaRPr>
                    </a:p>
                    <a:p>
                      <a:pPr marL="0" lvl="0" indent="0" algn="l" rtl="0">
                        <a:spcBef>
                          <a:spcPts val="0"/>
                        </a:spcBef>
                        <a:spcAft>
                          <a:spcPts val="0"/>
                        </a:spcAft>
                        <a:buNone/>
                      </a:pPr>
                      <a:endParaRPr sz="600">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4"/>
                  </a:ext>
                </a:extLst>
              </a:tr>
              <a:tr h="740025">
                <a:tc>
                  <a:txBody>
                    <a:bodyPr/>
                    <a:lstStyle/>
                    <a:p>
                      <a:pPr marL="0" lvl="0" indent="0" algn="l" rtl="0">
                        <a:spcBef>
                          <a:spcPts val="0"/>
                        </a:spcBef>
                        <a:spcAft>
                          <a:spcPts val="0"/>
                        </a:spcAft>
                        <a:buNone/>
                      </a:pPr>
                      <a:r>
                        <a:rPr lang="fi-FI" sz="600">
                          <a:solidFill>
                            <a:schemeClr val="dk1"/>
                          </a:solidFill>
                          <a:latin typeface="Arial Black"/>
                          <a:ea typeface="Arial Black"/>
                          <a:cs typeface="Arial Black"/>
                          <a:sym typeface="Arial Black"/>
                        </a:rPr>
                        <a:t>5.  Arvioinnin kohde</a:t>
                      </a:r>
                      <a:endParaRPr sz="600">
                        <a:solidFill>
                          <a:schemeClr val="dk1"/>
                        </a:solidFill>
                        <a:latin typeface="Arial Black"/>
                        <a:ea typeface="Arial Black"/>
                        <a:cs typeface="Arial Black"/>
                        <a:sym typeface="Arial Black"/>
                      </a:endParaRPr>
                    </a:p>
                    <a:p>
                      <a:pPr marL="0" lvl="0" indent="0" algn="l" rtl="0">
                        <a:spcBef>
                          <a:spcPts val="0"/>
                        </a:spcBef>
                        <a:spcAft>
                          <a:spcPts val="0"/>
                        </a:spcAft>
                        <a:buNone/>
                      </a:pPr>
                      <a:endParaRPr sz="600">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5"/>
                  </a:ext>
                </a:extLst>
              </a:tr>
              <a:tr h="740025">
                <a:tc>
                  <a:txBody>
                    <a:bodyPr/>
                    <a:lstStyle/>
                    <a:p>
                      <a:pPr marL="0" lvl="0" indent="0" algn="l" rtl="0">
                        <a:spcBef>
                          <a:spcPts val="0"/>
                        </a:spcBef>
                        <a:spcAft>
                          <a:spcPts val="0"/>
                        </a:spcAft>
                        <a:buNone/>
                      </a:pPr>
                      <a:r>
                        <a:rPr lang="fi-FI" sz="600">
                          <a:solidFill>
                            <a:schemeClr val="dk1"/>
                          </a:solidFill>
                          <a:latin typeface="Arial Black"/>
                          <a:ea typeface="Arial Black"/>
                          <a:cs typeface="Arial Black"/>
                          <a:sym typeface="Arial Black"/>
                        </a:rPr>
                        <a:t>6.  Arvioinnin kohde</a:t>
                      </a:r>
                      <a:endParaRPr sz="600">
                        <a:solidFill>
                          <a:schemeClr val="dk1"/>
                        </a:solidFill>
                        <a:latin typeface="Arial Black"/>
                        <a:ea typeface="Arial Black"/>
                        <a:cs typeface="Arial Black"/>
                        <a:sym typeface="Arial Black"/>
                      </a:endParaRPr>
                    </a:p>
                    <a:p>
                      <a:pPr marL="0" lvl="0" indent="0" algn="l" rtl="0">
                        <a:spcBef>
                          <a:spcPts val="0"/>
                        </a:spcBef>
                        <a:spcAft>
                          <a:spcPts val="0"/>
                        </a:spcAft>
                        <a:buNone/>
                      </a:pPr>
                      <a:endParaRPr sz="600" b="1">
                        <a:solidFill>
                          <a:schemeClr val="dk1"/>
                        </a:solidFill>
                      </a:endParaRPr>
                    </a:p>
                    <a:p>
                      <a:pPr marL="0" lvl="0" indent="0" algn="l" rtl="0">
                        <a:spcBef>
                          <a:spcPts val="0"/>
                        </a:spcBef>
                        <a:spcAft>
                          <a:spcPts val="0"/>
                        </a:spcAft>
                        <a:buNone/>
                      </a:pPr>
                      <a:endParaRPr sz="600">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6"/>
                  </a:ext>
                </a:extLst>
              </a:tr>
              <a:tr h="605375">
                <a:tc>
                  <a:txBody>
                    <a:bodyPr/>
                    <a:lstStyle/>
                    <a:p>
                      <a:pPr marL="0" lvl="0" indent="0" algn="l" rtl="0">
                        <a:spcBef>
                          <a:spcPts val="0"/>
                        </a:spcBef>
                        <a:spcAft>
                          <a:spcPts val="0"/>
                        </a:spcAft>
                        <a:buNone/>
                      </a:pPr>
                      <a:r>
                        <a:rPr lang="fi-FI" sz="600">
                          <a:solidFill>
                            <a:schemeClr val="dk1"/>
                          </a:solidFill>
                          <a:latin typeface="Arial Black"/>
                          <a:ea typeface="Arial Black"/>
                          <a:cs typeface="Arial Black"/>
                          <a:sym typeface="Arial Black"/>
                        </a:rPr>
                        <a:t>7. Arvioinnin kohde</a:t>
                      </a:r>
                      <a:endParaRPr sz="600">
                        <a:solidFill>
                          <a:schemeClr val="dk1"/>
                        </a:solidFill>
                        <a:latin typeface="Arial Black"/>
                        <a:ea typeface="Arial Black"/>
                        <a:cs typeface="Arial Black"/>
                        <a:sym typeface="Arial Black"/>
                      </a:endParaRPr>
                    </a:p>
                    <a:p>
                      <a:pPr marL="0" lvl="0" indent="0" algn="l" rtl="0">
                        <a:spcBef>
                          <a:spcPts val="0"/>
                        </a:spcBef>
                        <a:spcAft>
                          <a:spcPts val="0"/>
                        </a:spcAft>
                        <a:buNone/>
                      </a:pPr>
                      <a:endParaRPr sz="600" b="1">
                        <a:solidFill>
                          <a:schemeClr val="dk1"/>
                        </a:solidFill>
                      </a:endParaRPr>
                    </a:p>
                    <a:p>
                      <a:pPr marL="0" lvl="0" indent="0" algn="l" rtl="0">
                        <a:spcBef>
                          <a:spcPts val="0"/>
                        </a:spcBef>
                        <a:spcAft>
                          <a:spcPts val="0"/>
                        </a:spcAft>
                        <a:buNone/>
                      </a:pPr>
                      <a:endParaRPr sz="600">
                        <a:solidFill>
                          <a:schemeClr val="dk1"/>
                        </a:solidFill>
                      </a:endParaRPr>
                    </a:p>
                    <a:p>
                      <a:pPr marL="0" lvl="0" indent="0" algn="l" rtl="0">
                        <a:spcBef>
                          <a:spcPts val="0"/>
                        </a:spcBef>
                        <a:spcAft>
                          <a:spcPts val="0"/>
                        </a:spcAft>
                        <a:buNone/>
                      </a:pPr>
                      <a:endParaRPr sz="600">
                        <a:latin typeface="Arial Black"/>
                        <a:ea typeface="Arial Black"/>
                        <a:cs typeface="Arial Black"/>
                        <a:sym typeface="Arial Black"/>
                      </a:endParaRPr>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tc>
                  <a:txBody>
                    <a:bodyPr/>
                    <a:lstStyle/>
                    <a:p>
                      <a:pPr marL="0" lvl="0" indent="0" algn="l" rtl="0">
                        <a:spcBef>
                          <a:spcPts val="0"/>
                        </a:spcBef>
                        <a:spcAft>
                          <a:spcPts val="0"/>
                        </a:spcAft>
                        <a:buNone/>
                      </a:pPr>
                      <a:endParaRPr sz="500"/>
                    </a:p>
                  </a:txBody>
                  <a:tcPr marL="91425" marR="91425" marT="91425" marB="91425">
                    <a:lnL w="9525" cap="flat" cmpd="sng">
                      <a:solidFill>
                        <a:srgbClr val="DEDFE1"/>
                      </a:solidFill>
                      <a:prstDash val="solid"/>
                      <a:round/>
                      <a:headEnd type="none" w="sm" len="sm"/>
                      <a:tailEnd type="none" w="sm" len="sm"/>
                    </a:lnL>
                    <a:lnR w="9525" cap="flat" cmpd="sng">
                      <a:solidFill>
                        <a:srgbClr val="DEDFE1"/>
                      </a:solidFill>
                      <a:prstDash val="solid"/>
                      <a:round/>
                      <a:headEnd type="none" w="sm" len="sm"/>
                      <a:tailEnd type="none" w="sm" len="sm"/>
                    </a:lnR>
                    <a:lnT w="9525" cap="flat" cmpd="sng">
                      <a:solidFill>
                        <a:srgbClr val="DEDFE1"/>
                      </a:solidFill>
                      <a:prstDash val="solid"/>
                      <a:round/>
                      <a:headEnd type="none" w="sm" len="sm"/>
                      <a:tailEnd type="none" w="sm" len="sm"/>
                    </a:lnT>
                    <a:lnB w="9525" cap="flat" cmpd="sng">
                      <a:solidFill>
                        <a:srgbClr val="DEDFE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18" name="Google Shape;318;p43"/>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7</a:t>
            </a:fld>
            <a:endParaRPr/>
          </a:p>
        </p:txBody>
      </p:sp>
      <p:sp>
        <p:nvSpPr>
          <p:cNvPr id="319" name="Google Shape;319;p43"/>
          <p:cNvSpPr txBox="1"/>
          <p:nvPr/>
        </p:nvSpPr>
        <p:spPr>
          <a:xfrm>
            <a:off x="456351"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fi-FI" sz="1200" b="1">
                <a:latin typeface="Arial"/>
                <a:ea typeface="Arial"/>
                <a:cs typeface="Arial"/>
                <a:sym typeface="Arial"/>
              </a:rPr>
              <a:t>ILMIÖ</a:t>
            </a:r>
            <a:r>
              <a:rPr lang="fi-FI" sz="1200" b="1"/>
              <a:t>:________________________________________________</a:t>
            </a:r>
            <a:endParaRPr/>
          </a:p>
          <a:p>
            <a:pPr marL="0" lvl="0" indent="0" algn="l" rtl="0">
              <a:lnSpc>
                <a:spcPct val="90000"/>
              </a:lnSpc>
              <a:spcBef>
                <a:spcPts val="600"/>
              </a:spcBef>
              <a:spcAft>
                <a:spcPts val="0"/>
              </a:spcAft>
              <a:buClr>
                <a:srgbClr val="343D58"/>
              </a:buClr>
              <a:buSzPts val="800"/>
              <a:buFont typeface="Arial"/>
              <a:buNone/>
            </a:pPr>
            <a:r>
              <a:rPr lang="fi-FI" sz="800"/>
              <a:t>Kirjoita tähän tutkittavan ilmiön nimi</a:t>
            </a:r>
            <a:endParaRPr/>
          </a:p>
        </p:txBody>
      </p:sp>
      <p:sp>
        <p:nvSpPr>
          <p:cNvPr id="320" name="Google Shape;320;p43"/>
          <p:cNvSpPr txBox="1"/>
          <p:nvPr/>
        </p:nvSpPr>
        <p:spPr>
          <a:xfrm>
            <a:off x="5933726"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fi-FI" sz="1200" b="1"/>
              <a:t>OPPIAINE:________________________________________________</a:t>
            </a:r>
            <a:endParaRPr/>
          </a:p>
          <a:p>
            <a:pPr marL="0" lvl="0" indent="0" algn="l" rtl="0">
              <a:lnSpc>
                <a:spcPct val="90000"/>
              </a:lnSpc>
              <a:spcBef>
                <a:spcPts val="600"/>
              </a:spcBef>
              <a:spcAft>
                <a:spcPts val="0"/>
              </a:spcAft>
              <a:buClr>
                <a:srgbClr val="343D58"/>
              </a:buClr>
              <a:buSzPts val="800"/>
              <a:buFont typeface="Arial"/>
              <a:buNone/>
            </a:pPr>
            <a:r>
              <a:rPr lang="fi-FI" sz="800"/>
              <a:t>Kirjoita tähän oppiaineen nimi</a:t>
            </a:r>
            <a:endParaRPr/>
          </a:p>
        </p:txBody>
      </p:sp>
      <p:sp>
        <p:nvSpPr>
          <p:cNvPr id="321" name="Google Shape;321;p43"/>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lvl="0" indent="0" algn="l" rtl="0">
              <a:lnSpc>
                <a:spcPct val="90000"/>
              </a:lnSpc>
              <a:spcBef>
                <a:spcPts val="600"/>
              </a:spcBef>
              <a:spcAft>
                <a:spcPts val="0"/>
              </a:spcAft>
              <a:buClr>
                <a:srgbClr val="343D58"/>
              </a:buClr>
              <a:buSzPts val="800"/>
              <a:buFont typeface="Arial"/>
              <a:buNone/>
            </a:pPr>
            <a:r>
              <a:rPr lang="fi-FI" sz="800" b="1"/>
              <a:t>RUBRIIKKI: Ainekohtaisen osaamisen arviointitaulukko</a:t>
            </a:r>
            <a:endParaRPr sz="800" b="1"/>
          </a:p>
          <a:p>
            <a:pPr marL="0" marR="0" lvl="0" indent="0" algn="l" rtl="0">
              <a:lnSpc>
                <a:spcPct val="90000"/>
              </a:lnSpc>
              <a:spcBef>
                <a:spcPts val="600"/>
              </a:spcBef>
              <a:spcAft>
                <a:spcPts val="0"/>
              </a:spcAft>
              <a:buClr>
                <a:srgbClr val="343D58"/>
              </a:buClr>
              <a:buSzPts val="800"/>
              <a:buFont typeface="Arial"/>
              <a:buNone/>
            </a:pPr>
            <a:endParaRPr sz="800" b="1"/>
          </a:p>
        </p:txBody>
      </p:sp>
      <p:sp>
        <p:nvSpPr>
          <p:cNvPr id="322" name="Google Shape;322;p43"/>
          <p:cNvSpPr/>
          <p:nvPr/>
        </p:nvSpPr>
        <p:spPr>
          <a:xfrm>
            <a:off x="476000" y="633400"/>
            <a:ext cx="2853300" cy="5221500"/>
          </a:xfrm>
          <a:prstGeom prst="rect">
            <a:avLst/>
          </a:prstGeom>
          <a:noFill/>
          <a:ln w="9525" cap="flat" cmpd="sng">
            <a:solidFill>
              <a:srgbClr val="DEDF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3"/>
          <p:cNvSpPr txBox="1"/>
          <p:nvPr/>
        </p:nvSpPr>
        <p:spPr>
          <a:xfrm>
            <a:off x="595990" y="785888"/>
            <a:ext cx="2613300" cy="322500"/>
          </a:xfrm>
          <a:prstGeom prst="rect">
            <a:avLst/>
          </a:prstGeom>
          <a:noFill/>
          <a:ln>
            <a:noFill/>
          </a:ln>
        </p:spPr>
        <p:txBody>
          <a:bodyPr spcFirstLastPara="1" wrap="square" lIns="18000" tIns="0" rIns="0" bIns="0" anchor="t" anchorCtr="0">
            <a:noAutofit/>
          </a:bodyPr>
          <a:lstStyle/>
          <a:p>
            <a:pPr marL="0" marR="0" lvl="0" indent="0" algn="l" rtl="0">
              <a:lnSpc>
                <a:spcPct val="100000"/>
              </a:lnSpc>
              <a:spcBef>
                <a:spcPts val="0"/>
              </a:spcBef>
              <a:spcAft>
                <a:spcPts val="0"/>
              </a:spcAft>
              <a:buClr>
                <a:srgbClr val="343D58"/>
              </a:buClr>
              <a:buSzPts val="800"/>
              <a:buFont typeface="Arial"/>
              <a:buNone/>
            </a:pPr>
            <a:r>
              <a:rPr lang="fi-FI" sz="1000">
                <a:latin typeface="Arial Black"/>
                <a:ea typeface="Arial Black"/>
                <a:cs typeface="Arial Black"/>
                <a:sym typeface="Arial Black"/>
              </a:rPr>
              <a:t>Oppiaineen tavoitteet</a:t>
            </a:r>
            <a:endParaRPr sz="1000">
              <a:latin typeface="Arial Black"/>
              <a:ea typeface="Arial Black"/>
              <a:cs typeface="Arial Black"/>
              <a:sym typeface="Arial Black"/>
            </a:endParaRPr>
          </a:p>
          <a:p>
            <a:pPr marL="0" marR="0" lvl="0" indent="0" algn="l" rtl="0">
              <a:lnSpc>
                <a:spcPct val="100000"/>
              </a:lnSpc>
              <a:spcBef>
                <a:spcPts val="0"/>
              </a:spcBef>
              <a:spcAft>
                <a:spcPts val="0"/>
              </a:spcAft>
              <a:buClr>
                <a:srgbClr val="343D58"/>
              </a:buClr>
              <a:buSzPts val="800"/>
              <a:buFont typeface="Arial"/>
              <a:buNone/>
            </a:pPr>
            <a:endParaRPr sz="1000">
              <a:latin typeface="Arial Black"/>
              <a:ea typeface="Arial Black"/>
              <a:cs typeface="Arial Black"/>
              <a:sym typeface="Arial Black"/>
            </a:endParaRPr>
          </a:p>
          <a:p>
            <a:pPr marL="0" marR="0" lvl="0" indent="0" algn="l" rtl="0">
              <a:lnSpc>
                <a:spcPct val="100000"/>
              </a:lnSpc>
              <a:spcBef>
                <a:spcPts val="0"/>
              </a:spcBef>
              <a:spcAft>
                <a:spcPts val="0"/>
              </a:spcAft>
              <a:buClr>
                <a:srgbClr val="343D58"/>
              </a:buClr>
              <a:buSzPts val="800"/>
              <a:buFont typeface="Arial"/>
              <a:buNone/>
            </a:pPr>
            <a:endParaRPr sz="10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p:nvPr/>
        </p:nvSpPr>
        <p:spPr>
          <a:xfrm>
            <a:off x="426300" y="771550"/>
            <a:ext cx="5889300" cy="329100"/>
          </a:xfrm>
          <a:prstGeom prst="rect">
            <a:avLst/>
          </a:prstGeom>
          <a:solidFill>
            <a:srgbClr val="0072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1000" b="1">
                <a:solidFill>
                  <a:srgbClr val="FFFFFF"/>
                </a:solidFill>
              </a:rPr>
              <a:t>Oppilaan itsearviointi</a:t>
            </a:r>
            <a:endParaRPr sz="1000" b="1">
              <a:solidFill>
                <a:srgbClr val="FFFFFF"/>
              </a:solidFill>
            </a:endParaRPr>
          </a:p>
        </p:txBody>
      </p:sp>
      <p:sp>
        <p:nvSpPr>
          <p:cNvPr id="329" name="Google Shape;329;p44"/>
          <p:cNvSpPr/>
          <p:nvPr/>
        </p:nvSpPr>
        <p:spPr>
          <a:xfrm>
            <a:off x="426300" y="764025"/>
            <a:ext cx="5889300" cy="2270400"/>
          </a:xfrm>
          <a:prstGeom prst="rect">
            <a:avLst/>
          </a:prstGeom>
          <a:noFill/>
          <a:ln w="19050" cap="flat" cmpd="sng">
            <a:solidFill>
              <a:srgbClr val="DEDF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0" name="Google Shape;330;p44" title="Chart"/>
          <p:cNvPicPr preferRelativeResize="0"/>
          <p:nvPr/>
        </p:nvPicPr>
        <p:blipFill>
          <a:blip r:embed="rId3">
            <a:alphaModFix/>
          </a:blip>
          <a:stretch>
            <a:fillRect/>
          </a:stretch>
        </p:blipFill>
        <p:spPr>
          <a:xfrm>
            <a:off x="6544200" y="791794"/>
            <a:ext cx="5190600" cy="5049656"/>
          </a:xfrm>
          <a:prstGeom prst="rect">
            <a:avLst/>
          </a:prstGeom>
          <a:noFill/>
          <a:ln w="19050" cap="flat" cmpd="sng">
            <a:solidFill>
              <a:srgbClr val="DEDFE1"/>
            </a:solidFill>
            <a:prstDash val="solid"/>
            <a:round/>
            <a:headEnd type="none" w="sm" len="sm"/>
            <a:tailEnd type="none" w="sm" len="sm"/>
          </a:ln>
        </p:spPr>
      </p:pic>
      <p:sp>
        <p:nvSpPr>
          <p:cNvPr id="331" name="Google Shape;331;p44"/>
          <p:cNvSpPr txBox="1">
            <a:spLocks noGrp="1"/>
          </p:cNvSpPr>
          <p:nvPr>
            <p:ph type="body" idx="1"/>
          </p:nvPr>
        </p:nvSpPr>
        <p:spPr>
          <a:xfrm>
            <a:off x="457200" y="1176900"/>
            <a:ext cx="5889300" cy="1941300"/>
          </a:xfrm>
          <a:prstGeom prst="rect">
            <a:avLst/>
          </a:prstGeom>
          <a:noFill/>
          <a:ln>
            <a:noFill/>
          </a:ln>
        </p:spPr>
        <p:txBody>
          <a:bodyPr spcFirstLastPara="1" wrap="square" lIns="0" tIns="36000" rIns="0" bIns="0" anchor="t" anchorCtr="0">
            <a:noAutofit/>
          </a:bodyPr>
          <a:lstStyle/>
          <a:p>
            <a:pPr marL="35999" lvl="0" indent="0" algn="l" rtl="0">
              <a:lnSpc>
                <a:spcPct val="90000"/>
              </a:lnSpc>
              <a:spcBef>
                <a:spcPts val="0"/>
              </a:spcBef>
              <a:spcAft>
                <a:spcPts val="0"/>
              </a:spcAft>
              <a:buClr>
                <a:srgbClr val="343D58"/>
              </a:buClr>
              <a:buSzPts val="1200"/>
              <a:buFont typeface="Arial"/>
              <a:buNone/>
            </a:pPr>
            <a:r>
              <a:rPr lang="fi-FI" sz="700" b="1"/>
              <a:t>1.Kuinka saavutit antamasi tavoitteet? Perustele vastauksesi. </a:t>
            </a:r>
            <a:endParaRPr sz="700" b="1"/>
          </a:p>
          <a:p>
            <a:pPr marL="35999" lvl="0" indent="0" algn="l" rtl="0">
              <a:lnSpc>
                <a:spcPct val="90000"/>
              </a:lnSpc>
              <a:spcBef>
                <a:spcPts val="0"/>
              </a:spcBef>
              <a:spcAft>
                <a:spcPts val="0"/>
              </a:spcAft>
              <a:buClr>
                <a:srgbClr val="343D58"/>
              </a:buClr>
              <a:buSzPts val="1200"/>
              <a:buFont typeface="Arial"/>
              <a:buNone/>
            </a:pPr>
            <a:endParaRPr sz="700" i="1"/>
          </a:p>
          <a:p>
            <a:pPr marL="35999" lvl="0" indent="0" algn="l" rtl="0">
              <a:lnSpc>
                <a:spcPct val="90000"/>
              </a:lnSpc>
              <a:spcBef>
                <a:spcPts val="0"/>
              </a:spcBef>
              <a:spcAft>
                <a:spcPts val="0"/>
              </a:spcAft>
              <a:buClr>
                <a:srgbClr val="343D58"/>
              </a:buClr>
              <a:buSzPts val="1200"/>
              <a:buFont typeface="Arial"/>
              <a:buNone/>
            </a:pPr>
            <a:endParaRPr sz="700" i="1"/>
          </a:p>
          <a:p>
            <a:pPr marL="35999" lvl="0" indent="0" algn="l" rtl="0">
              <a:lnSpc>
                <a:spcPct val="90000"/>
              </a:lnSpc>
              <a:spcBef>
                <a:spcPts val="0"/>
              </a:spcBef>
              <a:spcAft>
                <a:spcPts val="0"/>
              </a:spcAft>
              <a:buClr>
                <a:srgbClr val="343D58"/>
              </a:buClr>
              <a:buSzPts val="1200"/>
              <a:buFont typeface="Arial"/>
              <a:buNone/>
            </a:pPr>
            <a:endParaRPr sz="700"/>
          </a:p>
          <a:p>
            <a:pPr marL="35999" lvl="0" indent="0" algn="l" rtl="0">
              <a:lnSpc>
                <a:spcPct val="90000"/>
              </a:lnSpc>
              <a:spcBef>
                <a:spcPts val="0"/>
              </a:spcBef>
              <a:spcAft>
                <a:spcPts val="0"/>
              </a:spcAft>
              <a:buClr>
                <a:srgbClr val="343D58"/>
              </a:buClr>
              <a:buSzPts val="1200"/>
              <a:buFont typeface="Arial"/>
              <a:buNone/>
            </a:pPr>
            <a:r>
              <a:rPr lang="fi-FI" sz="700" b="1"/>
              <a:t>2.Seurasitko laatimaasi suunnitelmaa? Miksi / miksi et? </a:t>
            </a:r>
            <a:endParaRPr sz="700" b="1"/>
          </a:p>
          <a:p>
            <a:pPr marL="35999" lvl="0" indent="0" algn="l" rtl="0">
              <a:lnSpc>
                <a:spcPct val="90000"/>
              </a:lnSpc>
              <a:spcBef>
                <a:spcPts val="0"/>
              </a:spcBef>
              <a:spcAft>
                <a:spcPts val="0"/>
              </a:spcAft>
              <a:buClr>
                <a:srgbClr val="343D58"/>
              </a:buClr>
              <a:buSzPts val="1200"/>
              <a:buFont typeface="Arial"/>
              <a:buNone/>
            </a:pPr>
            <a:endParaRPr sz="700" i="1"/>
          </a:p>
          <a:p>
            <a:pPr marL="35999" lvl="0" indent="0" algn="l" rtl="0">
              <a:lnSpc>
                <a:spcPct val="90000"/>
              </a:lnSpc>
              <a:spcBef>
                <a:spcPts val="0"/>
              </a:spcBef>
              <a:spcAft>
                <a:spcPts val="0"/>
              </a:spcAft>
              <a:buClr>
                <a:srgbClr val="343D58"/>
              </a:buClr>
              <a:buSzPts val="1200"/>
              <a:buFont typeface="Arial"/>
              <a:buNone/>
            </a:pPr>
            <a:endParaRPr sz="700" i="1"/>
          </a:p>
          <a:p>
            <a:pPr marL="35999" lvl="0" indent="0" algn="l" rtl="0">
              <a:lnSpc>
                <a:spcPct val="90000"/>
              </a:lnSpc>
              <a:spcBef>
                <a:spcPts val="0"/>
              </a:spcBef>
              <a:spcAft>
                <a:spcPts val="0"/>
              </a:spcAft>
              <a:buClr>
                <a:srgbClr val="343D58"/>
              </a:buClr>
              <a:buSzPts val="1200"/>
              <a:buFont typeface="Arial"/>
              <a:buNone/>
            </a:pPr>
            <a:endParaRPr sz="700" i="1"/>
          </a:p>
          <a:p>
            <a:pPr marL="35999" lvl="0" indent="0" algn="l" rtl="0">
              <a:lnSpc>
                <a:spcPct val="90000"/>
              </a:lnSpc>
              <a:spcBef>
                <a:spcPts val="0"/>
              </a:spcBef>
              <a:spcAft>
                <a:spcPts val="0"/>
              </a:spcAft>
              <a:buClr>
                <a:srgbClr val="343D58"/>
              </a:buClr>
              <a:buSzPts val="1200"/>
              <a:buFont typeface="Arial"/>
              <a:buNone/>
            </a:pPr>
            <a:r>
              <a:rPr lang="fi-FI" sz="700" b="1"/>
              <a:t>3. Miten opitun jakaminen mielestäsi sujui? Perustele vastauksesi. </a:t>
            </a:r>
            <a:endParaRPr sz="700" b="1"/>
          </a:p>
          <a:p>
            <a:pPr marL="35999" lvl="0" indent="0" algn="l" rtl="0">
              <a:lnSpc>
                <a:spcPct val="90000"/>
              </a:lnSpc>
              <a:spcBef>
                <a:spcPts val="0"/>
              </a:spcBef>
              <a:spcAft>
                <a:spcPts val="0"/>
              </a:spcAft>
              <a:buClr>
                <a:srgbClr val="343D58"/>
              </a:buClr>
              <a:buSzPts val="1200"/>
              <a:buFont typeface="Arial"/>
              <a:buNone/>
            </a:pPr>
            <a:endParaRPr sz="700" i="1"/>
          </a:p>
          <a:p>
            <a:pPr marL="35999" lvl="0" indent="0" algn="l" rtl="0">
              <a:lnSpc>
                <a:spcPct val="90000"/>
              </a:lnSpc>
              <a:spcBef>
                <a:spcPts val="0"/>
              </a:spcBef>
              <a:spcAft>
                <a:spcPts val="0"/>
              </a:spcAft>
              <a:buClr>
                <a:srgbClr val="343D58"/>
              </a:buClr>
              <a:buSzPts val="1200"/>
              <a:buFont typeface="Arial"/>
              <a:buNone/>
            </a:pPr>
            <a:endParaRPr sz="700" i="1"/>
          </a:p>
          <a:p>
            <a:pPr marL="35999" lvl="0" indent="0" algn="l" rtl="0">
              <a:lnSpc>
                <a:spcPct val="90000"/>
              </a:lnSpc>
              <a:spcBef>
                <a:spcPts val="0"/>
              </a:spcBef>
              <a:spcAft>
                <a:spcPts val="0"/>
              </a:spcAft>
              <a:buClr>
                <a:srgbClr val="343D58"/>
              </a:buClr>
              <a:buSzPts val="1200"/>
              <a:buFont typeface="Arial"/>
              <a:buNone/>
            </a:pPr>
            <a:endParaRPr sz="700"/>
          </a:p>
          <a:p>
            <a:pPr marL="35999" lvl="0" indent="0" algn="l" rtl="0">
              <a:lnSpc>
                <a:spcPct val="90000"/>
              </a:lnSpc>
              <a:spcBef>
                <a:spcPts val="0"/>
              </a:spcBef>
              <a:spcAft>
                <a:spcPts val="0"/>
              </a:spcAft>
              <a:buClr>
                <a:srgbClr val="343D58"/>
              </a:buClr>
              <a:buSzPts val="1200"/>
              <a:buFont typeface="Arial"/>
              <a:buNone/>
            </a:pPr>
            <a:r>
              <a:rPr lang="fi-FI" sz="700" b="1"/>
              <a:t>3. Missä onnistuit?</a:t>
            </a:r>
            <a:endParaRPr sz="700" b="1"/>
          </a:p>
          <a:p>
            <a:pPr marL="35999" lvl="0" indent="0" algn="l" rtl="0">
              <a:lnSpc>
                <a:spcPct val="90000"/>
              </a:lnSpc>
              <a:spcBef>
                <a:spcPts val="0"/>
              </a:spcBef>
              <a:spcAft>
                <a:spcPts val="0"/>
              </a:spcAft>
              <a:buClr>
                <a:srgbClr val="343D58"/>
              </a:buClr>
              <a:buSzPts val="1200"/>
              <a:buFont typeface="Arial"/>
              <a:buNone/>
            </a:pPr>
            <a:endParaRPr sz="700" i="1"/>
          </a:p>
          <a:p>
            <a:pPr marL="35999" lvl="0" indent="0" algn="l" rtl="0">
              <a:lnSpc>
                <a:spcPct val="90000"/>
              </a:lnSpc>
              <a:spcBef>
                <a:spcPts val="0"/>
              </a:spcBef>
              <a:spcAft>
                <a:spcPts val="0"/>
              </a:spcAft>
              <a:buClr>
                <a:srgbClr val="343D58"/>
              </a:buClr>
              <a:buSzPts val="1200"/>
              <a:buFont typeface="Arial"/>
              <a:buNone/>
            </a:pPr>
            <a:endParaRPr sz="700" i="1"/>
          </a:p>
          <a:p>
            <a:pPr marL="35999" lvl="0" indent="0" algn="l" rtl="0">
              <a:lnSpc>
                <a:spcPct val="90000"/>
              </a:lnSpc>
              <a:spcBef>
                <a:spcPts val="0"/>
              </a:spcBef>
              <a:spcAft>
                <a:spcPts val="0"/>
              </a:spcAft>
              <a:buClr>
                <a:srgbClr val="343D58"/>
              </a:buClr>
              <a:buSzPts val="1200"/>
              <a:buFont typeface="Arial"/>
              <a:buNone/>
            </a:pPr>
            <a:endParaRPr sz="700"/>
          </a:p>
          <a:p>
            <a:pPr marL="35999" lvl="0" indent="0" algn="l" rtl="0">
              <a:lnSpc>
                <a:spcPct val="90000"/>
              </a:lnSpc>
              <a:spcBef>
                <a:spcPts val="0"/>
              </a:spcBef>
              <a:spcAft>
                <a:spcPts val="0"/>
              </a:spcAft>
              <a:buClr>
                <a:srgbClr val="343D58"/>
              </a:buClr>
              <a:buSzPts val="1200"/>
              <a:buFont typeface="Arial"/>
              <a:buNone/>
            </a:pPr>
            <a:r>
              <a:rPr lang="fi-FI" sz="700" b="1"/>
              <a:t>4. Mitä olisit voinut tehdä paremmin? </a:t>
            </a:r>
            <a:endParaRPr sz="700" b="1"/>
          </a:p>
          <a:p>
            <a:pPr marL="35999" lvl="0" indent="0" algn="l" rtl="0">
              <a:lnSpc>
                <a:spcPct val="90000"/>
              </a:lnSpc>
              <a:spcBef>
                <a:spcPts val="0"/>
              </a:spcBef>
              <a:spcAft>
                <a:spcPts val="0"/>
              </a:spcAft>
              <a:buClr>
                <a:srgbClr val="343D58"/>
              </a:buClr>
              <a:buSzPts val="1200"/>
              <a:buFont typeface="Arial"/>
              <a:buNone/>
            </a:pPr>
            <a:endParaRPr sz="700"/>
          </a:p>
          <a:p>
            <a:pPr marL="35999" lvl="0" indent="0" algn="l" rtl="0">
              <a:lnSpc>
                <a:spcPct val="90000"/>
              </a:lnSpc>
              <a:spcBef>
                <a:spcPts val="0"/>
              </a:spcBef>
              <a:spcAft>
                <a:spcPts val="0"/>
              </a:spcAft>
              <a:buNone/>
            </a:pPr>
            <a:endParaRPr sz="700"/>
          </a:p>
          <a:p>
            <a:pPr marL="35999" lvl="0" indent="0" algn="l" rtl="0">
              <a:lnSpc>
                <a:spcPct val="90000"/>
              </a:lnSpc>
              <a:spcBef>
                <a:spcPts val="600"/>
              </a:spcBef>
              <a:spcAft>
                <a:spcPts val="0"/>
              </a:spcAft>
              <a:buClr>
                <a:srgbClr val="343D58"/>
              </a:buClr>
              <a:buSzPts val="800"/>
              <a:buFont typeface="Arial"/>
              <a:buNone/>
            </a:pPr>
            <a:endParaRPr sz="700">
              <a:solidFill>
                <a:srgbClr val="000000"/>
              </a:solidFill>
            </a:endParaRPr>
          </a:p>
          <a:p>
            <a:pPr marL="35999" lvl="0" indent="0" algn="l" rtl="0">
              <a:lnSpc>
                <a:spcPct val="90000"/>
              </a:lnSpc>
              <a:spcBef>
                <a:spcPts val="0"/>
              </a:spcBef>
              <a:spcAft>
                <a:spcPts val="0"/>
              </a:spcAft>
              <a:buClr>
                <a:srgbClr val="343D58"/>
              </a:buClr>
              <a:buSzPts val="1200"/>
              <a:buFont typeface="Arial"/>
              <a:buNone/>
            </a:pPr>
            <a:endParaRPr sz="700">
              <a:solidFill>
                <a:srgbClr val="000000"/>
              </a:solidFill>
            </a:endParaRPr>
          </a:p>
          <a:p>
            <a:pPr marL="35999" lvl="0" indent="0" algn="l" rtl="0">
              <a:lnSpc>
                <a:spcPct val="100000"/>
              </a:lnSpc>
              <a:spcBef>
                <a:spcPts val="0"/>
              </a:spcBef>
              <a:spcAft>
                <a:spcPts val="0"/>
              </a:spcAft>
              <a:buNone/>
            </a:pPr>
            <a:endParaRPr sz="700"/>
          </a:p>
        </p:txBody>
      </p:sp>
      <p:sp>
        <p:nvSpPr>
          <p:cNvPr id="332" name="Google Shape;332;p44"/>
          <p:cNvSpPr txBox="1"/>
          <p:nvPr/>
        </p:nvSpPr>
        <p:spPr>
          <a:xfrm>
            <a:off x="1382300" y="6268800"/>
            <a:ext cx="3747900" cy="2013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600"/>
              </a:spcBef>
              <a:spcAft>
                <a:spcPts val="0"/>
              </a:spcAft>
              <a:buClr>
                <a:srgbClr val="343D58"/>
              </a:buClr>
              <a:buSzPts val="800"/>
              <a:buFont typeface="Arial"/>
              <a:buNone/>
            </a:pPr>
            <a:r>
              <a:rPr lang="fi-FI" sz="800" b="1"/>
              <a:t>AINEKOHTAINEN VÄLI- / LOPPUARVIOINTIPOHJA</a:t>
            </a:r>
            <a:endParaRPr sz="800"/>
          </a:p>
        </p:txBody>
      </p:sp>
      <p:sp>
        <p:nvSpPr>
          <p:cNvPr id="333" name="Google Shape;333;p44"/>
          <p:cNvSpPr txBox="1">
            <a:spLocks noGrp="1"/>
          </p:cNvSpPr>
          <p:nvPr>
            <p:ph type="sldNum" idx="12"/>
          </p:nvPr>
        </p:nvSpPr>
        <p:spPr>
          <a:xfrm>
            <a:off x="10437780" y="6268800"/>
            <a:ext cx="1236900" cy="258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fi-FI"/>
              <a:t>8</a:t>
            </a:fld>
            <a:endParaRPr/>
          </a:p>
        </p:txBody>
      </p:sp>
      <p:sp>
        <p:nvSpPr>
          <p:cNvPr id="334" name="Google Shape;334;p44"/>
          <p:cNvSpPr txBox="1"/>
          <p:nvPr/>
        </p:nvSpPr>
        <p:spPr>
          <a:xfrm>
            <a:off x="457200" y="3236550"/>
            <a:ext cx="5889300" cy="329100"/>
          </a:xfrm>
          <a:prstGeom prst="rect">
            <a:avLst/>
          </a:prstGeom>
          <a:solidFill>
            <a:srgbClr val="0092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1000" b="1">
                <a:solidFill>
                  <a:srgbClr val="FFFFFF"/>
                </a:solidFill>
              </a:rPr>
              <a:t>Opettajan arviointi </a:t>
            </a:r>
            <a:endParaRPr sz="1000" b="1">
              <a:solidFill>
                <a:srgbClr val="FFFFFF"/>
              </a:solidFill>
            </a:endParaRPr>
          </a:p>
        </p:txBody>
      </p:sp>
      <p:sp>
        <p:nvSpPr>
          <p:cNvPr id="335" name="Google Shape;335;p44"/>
          <p:cNvSpPr txBox="1"/>
          <p:nvPr/>
        </p:nvSpPr>
        <p:spPr>
          <a:xfrm>
            <a:off x="456351" y="210900"/>
            <a:ext cx="55998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fi-FI" sz="1200" b="1"/>
              <a:t>OPPIAINE:________________________________________________</a:t>
            </a:r>
            <a:endParaRPr/>
          </a:p>
          <a:p>
            <a:pPr marL="0" marR="0" lvl="0" indent="0" algn="l" rtl="0">
              <a:lnSpc>
                <a:spcPct val="90000"/>
              </a:lnSpc>
              <a:spcBef>
                <a:spcPts val="600"/>
              </a:spcBef>
              <a:spcAft>
                <a:spcPts val="0"/>
              </a:spcAft>
              <a:buClr>
                <a:srgbClr val="343D58"/>
              </a:buClr>
              <a:buSzPts val="800"/>
              <a:buFont typeface="Arial"/>
              <a:buNone/>
            </a:pPr>
            <a:endParaRPr/>
          </a:p>
        </p:txBody>
      </p:sp>
      <p:sp>
        <p:nvSpPr>
          <p:cNvPr id="336" name="Google Shape;336;p44"/>
          <p:cNvSpPr txBox="1"/>
          <p:nvPr/>
        </p:nvSpPr>
        <p:spPr>
          <a:xfrm>
            <a:off x="7001525" y="210900"/>
            <a:ext cx="4733400" cy="322500"/>
          </a:xfrm>
          <a:prstGeom prst="rect">
            <a:avLst/>
          </a:prstGeom>
          <a:noFill/>
          <a:ln>
            <a:noFill/>
          </a:ln>
        </p:spPr>
        <p:txBody>
          <a:bodyPr spcFirstLastPara="1" wrap="square" lIns="18000" tIns="0" rIns="0" bIns="0" anchor="t" anchorCtr="0">
            <a:noAutofit/>
          </a:bodyPr>
          <a:lstStyle/>
          <a:p>
            <a:pPr marL="0" marR="0" lvl="0" indent="0" algn="l" rtl="0">
              <a:lnSpc>
                <a:spcPct val="90000"/>
              </a:lnSpc>
              <a:spcBef>
                <a:spcPts val="0"/>
              </a:spcBef>
              <a:spcAft>
                <a:spcPts val="0"/>
              </a:spcAft>
              <a:buClr>
                <a:srgbClr val="343D58"/>
              </a:buClr>
              <a:buSzPts val="1200"/>
              <a:buFont typeface="Arial"/>
              <a:buNone/>
            </a:pPr>
            <a:r>
              <a:rPr lang="fi-FI" sz="1200" b="1"/>
              <a:t>OPPIJA:_______________________________________________</a:t>
            </a:r>
            <a:endParaRPr/>
          </a:p>
          <a:p>
            <a:pPr marL="0" marR="0" lvl="0" indent="0" algn="l" rtl="0">
              <a:lnSpc>
                <a:spcPct val="90000"/>
              </a:lnSpc>
              <a:spcBef>
                <a:spcPts val="600"/>
              </a:spcBef>
              <a:spcAft>
                <a:spcPts val="0"/>
              </a:spcAft>
              <a:buClr>
                <a:srgbClr val="343D58"/>
              </a:buClr>
              <a:buSzPts val="800"/>
              <a:buFont typeface="Arial"/>
              <a:buNone/>
            </a:pPr>
            <a:endParaRPr/>
          </a:p>
        </p:txBody>
      </p:sp>
      <p:sp>
        <p:nvSpPr>
          <p:cNvPr id="337" name="Google Shape;337;p44"/>
          <p:cNvSpPr/>
          <p:nvPr/>
        </p:nvSpPr>
        <p:spPr>
          <a:xfrm>
            <a:off x="457200" y="3236550"/>
            <a:ext cx="5889300" cy="2604900"/>
          </a:xfrm>
          <a:prstGeom prst="rect">
            <a:avLst/>
          </a:prstGeom>
          <a:noFill/>
          <a:ln w="19050" cap="flat" cmpd="sng">
            <a:solidFill>
              <a:srgbClr val="DEDF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4"/>
          <p:cNvSpPr txBox="1">
            <a:spLocks noGrp="1"/>
          </p:cNvSpPr>
          <p:nvPr>
            <p:ph type="body" idx="1"/>
          </p:nvPr>
        </p:nvSpPr>
        <p:spPr>
          <a:xfrm>
            <a:off x="457200" y="3569850"/>
            <a:ext cx="5889300" cy="1941300"/>
          </a:xfrm>
          <a:prstGeom prst="rect">
            <a:avLst/>
          </a:prstGeom>
          <a:noFill/>
          <a:ln>
            <a:noFill/>
          </a:ln>
        </p:spPr>
        <p:txBody>
          <a:bodyPr spcFirstLastPara="1" wrap="square" lIns="0" tIns="36000" rIns="0" bIns="0" anchor="t" anchorCtr="0">
            <a:noAutofit/>
          </a:bodyPr>
          <a:lstStyle/>
          <a:p>
            <a:pPr marL="0" lvl="0" indent="0" algn="l" rtl="0">
              <a:lnSpc>
                <a:spcPct val="90000"/>
              </a:lnSpc>
              <a:spcBef>
                <a:spcPts val="0"/>
              </a:spcBef>
              <a:spcAft>
                <a:spcPts val="0"/>
              </a:spcAft>
              <a:buClr>
                <a:srgbClr val="343D58"/>
              </a:buClr>
              <a:buSzPts val="1200"/>
              <a:buFont typeface="Arial"/>
              <a:buNone/>
            </a:pPr>
            <a:r>
              <a:rPr lang="fi-FI" sz="700"/>
              <a:t> </a:t>
            </a:r>
            <a:r>
              <a:rPr lang="fi-FI" sz="700" b="1"/>
              <a:t>1. Missä oppija onnistui?</a:t>
            </a:r>
            <a:endParaRPr sz="700" b="1"/>
          </a:p>
          <a:p>
            <a:pPr marL="35999" lvl="0" indent="0" algn="l" rtl="0">
              <a:lnSpc>
                <a:spcPct val="90000"/>
              </a:lnSpc>
              <a:spcBef>
                <a:spcPts val="0"/>
              </a:spcBef>
              <a:spcAft>
                <a:spcPts val="0"/>
              </a:spcAft>
              <a:buClr>
                <a:srgbClr val="343D58"/>
              </a:buClr>
              <a:buSzPts val="1200"/>
              <a:buFont typeface="Arial"/>
              <a:buNone/>
            </a:pPr>
            <a:endParaRPr sz="700" i="1"/>
          </a:p>
          <a:p>
            <a:pPr marL="35999" lvl="0" indent="0" algn="l" rtl="0">
              <a:lnSpc>
                <a:spcPct val="90000"/>
              </a:lnSpc>
              <a:spcBef>
                <a:spcPts val="0"/>
              </a:spcBef>
              <a:spcAft>
                <a:spcPts val="0"/>
              </a:spcAft>
              <a:buClr>
                <a:srgbClr val="343D58"/>
              </a:buClr>
              <a:buSzPts val="1200"/>
              <a:buFont typeface="Arial"/>
              <a:buNone/>
            </a:pPr>
            <a:endParaRPr sz="700" i="1"/>
          </a:p>
          <a:p>
            <a:pPr marL="35999" lvl="0" indent="0" algn="l" rtl="0">
              <a:lnSpc>
                <a:spcPct val="90000"/>
              </a:lnSpc>
              <a:spcBef>
                <a:spcPts val="0"/>
              </a:spcBef>
              <a:spcAft>
                <a:spcPts val="0"/>
              </a:spcAft>
              <a:buClr>
                <a:srgbClr val="343D58"/>
              </a:buClr>
              <a:buSzPts val="1200"/>
              <a:buFont typeface="Arial"/>
              <a:buNone/>
            </a:pPr>
            <a:endParaRPr sz="700"/>
          </a:p>
          <a:p>
            <a:pPr marL="35999" lvl="0" indent="0" algn="l" rtl="0">
              <a:lnSpc>
                <a:spcPct val="90000"/>
              </a:lnSpc>
              <a:spcBef>
                <a:spcPts val="0"/>
              </a:spcBef>
              <a:spcAft>
                <a:spcPts val="0"/>
              </a:spcAft>
              <a:buClr>
                <a:srgbClr val="343D58"/>
              </a:buClr>
              <a:buSzPts val="1200"/>
              <a:buFont typeface="Arial"/>
              <a:buNone/>
            </a:pPr>
            <a:r>
              <a:rPr lang="fi-FI" sz="700" b="1"/>
              <a:t>2. Miten oppija voisi parantaa työskentelyään ja kehittää osaamistaan pidemmälle? </a:t>
            </a:r>
            <a:endParaRPr sz="700" b="1"/>
          </a:p>
          <a:p>
            <a:pPr marL="0" lvl="0" indent="0" algn="l" rtl="0">
              <a:lnSpc>
                <a:spcPct val="90000"/>
              </a:lnSpc>
              <a:spcBef>
                <a:spcPts val="0"/>
              </a:spcBef>
              <a:spcAft>
                <a:spcPts val="0"/>
              </a:spcAft>
              <a:buClr>
                <a:srgbClr val="343D58"/>
              </a:buClr>
              <a:buSzPts val="1200"/>
              <a:buFont typeface="Arial"/>
              <a:buNone/>
            </a:pPr>
            <a:endParaRPr sz="700"/>
          </a:p>
          <a:p>
            <a:pPr marL="35999" lvl="0" indent="0" algn="l" rtl="0">
              <a:lnSpc>
                <a:spcPct val="90000"/>
              </a:lnSpc>
              <a:spcBef>
                <a:spcPts val="0"/>
              </a:spcBef>
              <a:spcAft>
                <a:spcPts val="0"/>
              </a:spcAft>
              <a:buNone/>
            </a:pPr>
            <a:r>
              <a:rPr lang="fi-FI" sz="700"/>
              <a:t> </a:t>
            </a:r>
            <a:endParaRPr sz="700"/>
          </a:p>
          <a:p>
            <a:pPr marL="0" lvl="0" indent="0" algn="l" rtl="0">
              <a:lnSpc>
                <a:spcPct val="90000"/>
              </a:lnSpc>
              <a:spcBef>
                <a:spcPts val="0"/>
              </a:spcBef>
              <a:spcAft>
                <a:spcPts val="0"/>
              </a:spcAft>
              <a:buClr>
                <a:srgbClr val="343D58"/>
              </a:buClr>
              <a:buSzPts val="1200"/>
              <a:buFont typeface="Arial"/>
              <a:buNone/>
            </a:pPr>
            <a:endParaRPr sz="700"/>
          </a:p>
          <a:p>
            <a:pPr marL="35999" lvl="0" indent="0" algn="l" rtl="0">
              <a:lnSpc>
                <a:spcPct val="90000"/>
              </a:lnSpc>
              <a:spcBef>
                <a:spcPts val="600"/>
              </a:spcBef>
              <a:spcAft>
                <a:spcPts val="0"/>
              </a:spcAft>
              <a:buClr>
                <a:srgbClr val="343D58"/>
              </a:buClr>
              <a:buSzPts val="800"/>
              <a:buFont typeface="Arial"/>
              <a:buNone/>
            </a:pPr>
            <a:endParaRPr sz="700">
              <a:solidFill>
                <a:srgbClr val="000000"/>
              </a:solidFill>
            </a:endParaRPr>
          </a:p>
          <a:p>
            <a:pPr marL="35999" lvl="0" indent="0" algn="l" rtl="0">
              <a:lnSpc>
                <a:spcPct val="90000"/>
              </a:lnSpc>
              <a:spcBef>
                <a:spcPts val="0"/>
              </a:spcBef>
              <a:spcAft>
                <a:spcPts val="0"/>
              </a:spcAft>
              <a:buClr>
                <a:srgbClr val="343D58"/>
              </a:buClr>
              <a:buSzPts val="1200"/>
              <a:buFont typeface="Arial"/>
              <a:buNone/>
            </a:pPr>
            <a:endParaRPr sz="700">
              <a:solidFill>
                <a:srgbClr val="000000"/>
              </a:solidFill>
            </a:endParaRPr>
          </a:p>
          <a:p>
            <a:pPr marL="35999" lvl="0" indent="0" algn="l" rtl="0">
              <a:lnSpc>
                <a:spcPct val="100000"/>
              </a:lnSpc>
              <a:spcBef>
                <a:spcPts val="0"/>
              </a:spcBef>
              <a:spcAft>
                <a:spcPts val="0"/>
              </a:spcAft>
              <a:buNone/>
            </a:pPr>
            <a:endParaRPr sz="700"/>
          </a:p>
        </p:txBody>
      </p:sp>
      <p:sp>
        <p:nvSpPr>
          <p:cNvPr id="339" name="Google Shape;339;p44"/>
          <p:cNvSpPr txBox="1">
            <a:spLocks noGrp="1"/>
          </p:cNvSpPr>
          <p:nvPr>
            <p:ph type="body" idx="1"/>
          </p:nvPr>
        </p:nvSpPr>
        <p:spPr>
          <a:xfrm>
            <a:off x="6624900" y="877600"/>
            <a:ext cx="5037600" cy="484500"/>
          </a:xfrm>
          <a:prstGeom prst="rect">
            <a:avLst/>
          </a:prstGeom>
          <a:noFill/>
          <a:ln>
            <a:noFill/>
          </a:ln>
        </p:spPr>
        <p:txBody>
          <a:bodyPr spcFirstLastPara="1" wrap="square" lIns="0" tIns="0" rIns="0" bIns="0" anchor="t" anchorCtr="0">
            <a:noAutofit/>
          </a:bodyPr>
          <a:lstStyle/>
          <a:p>
            <a:pPr marL="457200" lvl="0" indent="-279400" algn="l" rtl="0">
              <a:spcBef>
                <a:spcPts val="0"/>
              </a:spcBef>
              <a:spcAft>
                <a:spcPts val="0"/>
              </a:spcAft>
              <a:buSzPts val="800"/>
              <a:buAutoNum type="arabicPeriod"/>
            </a:pPr>
            <a:r>
              <a:rPr lang="fi-FI" sz="800" b="1">
                <a:solidFill>
                  <a:srgbClr val="000000"/>
                </a:solidFill>
              </a:rPr>
              <a:t>Avaa kaavio Excelissä painamalla hiiren oikeaa näppäintä ja “open source” -valintaa.</a:t>
            </a:r>
            <a:endParaRPr sz="800" b="1"/>
          </a:p>
          <a:p>
            <a:pPr marL="457200" lvl="0" indent="-279400" algn="l" rtl="0">
              <a:lnSpc>
                <a:spcPct val="90000"/>
              </a:lnSpc>
              <a:spcBef>
                <a:spcPts val="0"/>
              </a:spcBef>
              <a:spcAft>
                <a:spcPts val="0"/>
              </a:spcAft>
              <a:buSzPts val="800"/>
              <a:buAutoNum type="arabicPeriod"/>
            </a:pPr>
            <a:r>
              <a:rPr lang="fi-FI" sz="800" b="1"/>
              <a:t>Kirjoita tavoitteet.</a:t>
            </a:r>
            <a:endParaRPr sz="800" b="1"/>
          </a:p>
          <a:p>
            <a:pPr marL="457200" lvl="0" indent="-279400" algn="l" rtl="0">
              <a:lnSpc>
                <a:spcPct val="90000"/>
              </a:lnSpc>
              <a:spcBef>
                <a:spcPts val="0"/>
              </a:spcBef>
              <a:spcAft>
                <a:spcPts val="0"/>
              </a:spcAft>
              <a:buSzPts val="800"/>
              <a:buAutoNum type="arabicPeriod"/>
            </a:pPr>
            <a:r>
              <a:rPr lang="fi-FI" sz="800" b="1"/>
              <a:t>Muokkaa kaavion arviointikriteeristöä tarvittaessa. (esim. 4-10) </a:t>
            </a:r>
            <a:endParaRPr sz="800" b="1"/>
          </a:p>
          <a:p>
            <a:pPr marL="457200" lvl="0" indent="-279400" algn="l" rtl="0">
              <a:lnSpc>
                <a:spcPct val="90000"/>
              </a:lnSpc>
              <a:spcBef>
                <a:spcPts val="0"/>
              </a:spcBef>
              <a:spcAft>
                <a:spcPts val="0"/>
              </a:spcAft>
              <a:buClr>
                <a:srgbClr val="000000"/>
              </a:buClr>
              <a:buSzPts val="800"/>
              <a:buAutoNum type="arabicPeriod"/>
            </a:pPr>
            <a:r>
              <a:rPr lang="fi-FI" sz="800" b="1">
                <a:solidFill>
                  <a:srgbClr val="000000"/>
                </a:solidFill>
              </a:rPr>
              <a:t>Opettaja sekä oppija arvioivat tavoitteiden toteutumista. </a:t>
            </a:r>
            <a:endParaRPr sz="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66"/>
          <p:cNvSpPr txBox="1">
            <a:spLocks noGrp="1"/>
          </p:cNvSpPr>
          <p:nvPr>
            <p:ph type="body" idx="1"/>
          </p:nvPr>
        </p:nvSpPr>
        <p:spPr>
          <a:xfrm>
            <a:off x="457200" y="2344738"/>
            <a:ext cx="5460900" cy="304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Custom 1">
      <a:dk1>
        <a:srgbClr val="343D58"/>
      </a:dk1>
      <a:lt1>
        <a:srgbClr val="FFFFFF"/>
      </a:lt1>
      <a:dk2>
        <a:srgbClr val="343D58"/>
      </a:dk2>
      <a:lt2>
        <a:srgbClr val="EBEBEB"/>
      </a:lt2>
      <a:accent1>
        <a:srgbClr val="ED3B56"/>
      </a:accent1>
      <a:accent2>
        <a:srgbClr val="F9C22D"/>
      </a:accent2>
      <a:accent3>
        <a:srgbClr val="41D3BD"/>
      </a:accent3>
      <a:accent4>
        <a:srgbClr val="4C2A85"/>
      </a:accent4>
      <a:accent5>
        <a:srgbClr val="000000"/>
      </a:accent5>
      <a:accent6>
        <a:srgbClr val="000000"/>
      </a:accent6>
      <a:hlink>
        <a:srgbClr val="48A1F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KI-perus">
  <a:themeElements>
    <a:clrScheme name="HKI">
      <a:dk1>
        <a:srgbClr val="000000"/>
      </a:dk1>
      <a:lt1>
        <a:srgbClr val="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95A45257258E54592B4B23189CAE676" ma:contentTypeVersion="22" ma:contentTypeDescription="Luo uusi asiakirja." ma:contentTypeScope="" ma:versionID="10fd5199cdabee57dec727d03bdf60dd">
  <xsd:schema xmlns:xsd="http://www.w3.org/2001/XMLSchema" xmlns:xs="http://www.w3.org/2001/XMLSchema" xmlns:p="http://schemas.microsoft.com/office/2006/metadata/properties" xmlns:ns2="4b5fd0cd-a615-46ae-ab86-79584c8b7ad4" targetNamespace="http://schemas.microsoft.com/office/2006/metadata/properties" ma:root="true" ma:fieldsID="b9229f7cef13a528dfa371e86b24d5c4" ns2:_="">
    <xsd:import namespace="4b5fd0cd-a615-46ae-ab86-79584c8b7ad4"/>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fd0cd-a615-46ae-ab86-79584c8b7ad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 xmlns="4b5fd0cd-a615-46ae-ab86-79584c8b7ad4">
      <UserInfo>
        <DisplayName/>
        <AccountId xsi:nil="true"/>
        <AccountType/>
      </UserInfo>
    </Owner>
    <Has_Leaders_Only_SectionGroup xmlns="4b5fd0cd-a615-46ae-ab86-79584c8b7ad4" xsi:nil="true"/>
    <TeamsChannelId xmlns="4b5fd0cd-a615-46ae-ab86-79584c8b7ad4" xsi:nil="true"/>
    <IsNotebookLocked xmlns="4b5fd0cd-a615-46ae-ab86-79584c8b7ad4" xsi:nil="true"/>
    <NotebookType xmlns="4b5fd0cd-a615-46ae-ab86-79584c8b7ad4" xsi:nil="true"/>
    <Math_Settings xmlns="4b5fd0cd-a615-46ae-ab86-79584c8b7ad4" xsi:nil="true"/>
    <FolderType xmlns="4b5fd0cd-a615-46ae-ab86-79584c8b7ad4" xsi:nil="true"/>
    <Distribution_Groups xmlns="4b5fd0cd-a615-46ae-ab86-79584c8b7ad4" xsi:nil="true"/>
    <Self_Registration_Enabled xmlns="4b5fd0cd-a615-46ae-ab86-79584c8b7ad4" xsi:nil="true"/>
    <AppVersion xmlns="4b5fd0cd-a615-46ae-ab86-79584c8b7ad4" xsi:nil="true"/>
    <Is_Collaboration_Space_Locked xmlns="4b5fd0cd-a615-46ae-ab86-79584c8b7ad4" xsi:nil="true"/>
    <LMS_Mappings xmlns="4b5fd0cd-a615-46ae-ab86-79584c8b7ad4" xsi:nil="true"/>
    <Invited_Leaders xmlns="4b5fd0cd-a615-46ae-ab86-79584c8b7ad4" xsi:nil="true"/>
    <CultureName xmlns="4b5fd0cd-a615-46ae-ab86-79584c8b7ad4" xsi:nil="true"/>
    <Leaders xmlns="4b5fd0cd-a615-46ae-ab86-79584c8b7ad4">
      <UserInfo>
        <DisplayName/>
        <AccountId xsi:nil="true"/>
        <AccountType/>
      </UserInfo>
    </Leaders>
    <Templates xmlns="4b5fd0cd-a615-46ae-ab86-79584c8b7ad4" xsi:nil="true"/>
    <Members xmlns="4b5fd0cd-a615-46ae-ab86-79584c8b7ad4">
      <UserInfo>
        <DisplayName/>
        <AccountId xsi:nil="true"/>
        <AccountType/>
      </UserInfo>
    </Members>
    <Member_Groups xmlns="4b5fd0cd-a615-46ae-ab86-79584c8b7ad4">
      <UserInfo>
        <DisplayName/>
        <AccountId xsi:nil="true"/>
        <AccountType/>
      </UserInfo>
    </Member_Groups>
    <DefaultSectionNames xmlns="4b5fd0cd-a615-46ae-ab86-79584c8b7ad4" xsi:nil="true"/>
    <Invited_Members xmlns="4b5fd0cd-a615-46ae-ab86-79584c8b7ad4" xsi:nil="true"/>
  </documentManagement>
</p:properties>
</file>

<file path=customXml/itemProps1.xml><?xml version="1.0" encoding="utf-8"?>
<ds:datastoreItem xmlns:ds="http://schemas.openxmlformats.org/officeDocument/2006/customXml" ds:itemID="{14932C23-EC43-4411-B655-D862794F0FC2}">
  <ds:schemaRefs>
    <ds:schemaRef ds:uri="http://schemas.microsoft.com/sharepoint/v3/contenttype/forms"/>
  </ds:schemaRefs>
</ds:datastoreItem>
</file>

<file path=customXml/itemProps2.xml><?xml version="1.0" encoding="utf-8"?>
<ds:datastoreItem xmlns:ds="http://schemas.openxmlformats.org/officeDocument/2006/customXml" ds:itemID="{4B9B327A-6ABD-443E-8AC3-12126E9BC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5fd0cd-a615-46ae-ab86-79584c8b7a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46FC3D-726C-458F-BEFC-B3D948B4B9EE}">
  <ds:schemaRefs>
    <ds:schemaRef ds:uri="http://schemas.microsoft.com/office/infopath/2007/PartnerControls"/>
    <ds:schemaRef ds:uri="http://purl.org/dc/elements/1.1/"/>
    <ds:schemaRef ds:uri="http://schemas.microsoft.com/office/2006/metadata/properties"/>
    <ds:schemaRef ds:uri="http://purl.org/dc/terms/"/>
    <ds:schemaRef ds:uri="4b5fd0cd-a615-46ae-ab86-79584c8b7ad4"/>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Laajakuva</PresentationFormat>
  <Paragraphs>152</Paragraphs>
  <Slides>9</Slides>
  <Notes>9</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9</vt:i4>
      </vt:variant>
    </vt:vector>
  </HeadingPairs>
  <TitlesOfParts>
    <vt:vector size="14" baseType="lpstr">
      <vt:lpstr>Arial Black</vt:lpstr>
      <vt:lpstr>Arial</vt:lpstr>
      <vt:lpstr>Calibri</vt:lpstr>
      <vt:lpstr>Office Theme</vt:lpstr>
      <vt:lpstr>HKI-perus</vt:lpstr>
      <vt:lpstr>Ilmiöoppimisen arvioinnin  työkalut</vt:lpstr>
      <vt:lpstr>Ohjeistus työkalujen käyttöön</vt:lpstr>
      <vt:lpstr>Arviointityökalut ilmiöoppimisen eri vaiheisiin </vt:lpstr>
      <vt:lpstr>Ainekohtainen arviointi </vt:lpstr>
      <vt:lpstr>Työkalut </vt:lpstr>
      <vt:lpstr>Ainekohtaisen osaamisen arviointitaulukko</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Ilmiöoppimisen arvioinnin  työkalut</dc:title>
  <dc:creator>Halkilahti Heidi</dc:creator>
  <cp:lastModifiedBy>Juntunen Seija</cp:lastModifiedBy>
  <cp:revision>2</cp:revision>
  <dcterms:modified xsi:type="dcterms:W3CDTF">2020-02-05T10:27:09Z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0x010100595A45257258E54592B4B23189CAE676</vt:lpwstr>
  </property>
</Properties>
</file>